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5"/>
  </p:sldMasterIdLst>
  <p:notesMasterIdLst>
    <p:notesMasterId r:id="rId68"/>
  </p:notesMasterIdLst>
  <p:handoutMasterIdLst>
    <p:handoutMasterId r:id="rId69"/>
  </p:handoutMasterIdLst>
  <p:sldIdLst>
    <p:sldId id="256" r:id="rId6"/>
    <p:sldId id="480" r:id="rId7"/>
    <p:sldId id="371" r:id="rId8"/>
    <p:sldId id="421" r:id="rId9"/>
    <p:sldId id="422" r:id="rId10"/>
    <p:sldId id="420" r:id="rId11"/>
    <p:sldId id="479" r:id="rId12"/>
    <p:sldId id="418" r:id="rId13"/>
    <p:sldId id="433" r:id="rId14"/>
    <p:sldId id="434" r:id="rId15"/>
    <p:sldId id="435" r:id="rId16"/>
    <p:sldId id="425" r:id="rId17"/>
    <p:sldId id="426" r:id="rId18"/>
    <p:sldId id="427" r:id="rId19"/>
    <p:sldId id="452" r:id="rId20"/>
    <p:sldId id="446" r:id="rId21"/>
    <p:sldId id="428" r:id="rId22"/>
    <p:sldId id="429" r:id="rId23"/>
    <p:sldId id="432" r:id="rId24"/>
    <p:sldId id="419" r:id="rId25"/>
    <p:sldId id="370" r:id="rId26"/>
    <p:sldId id="437" r:id="rId27"/>
    <p:sldId id="438" r:id="rId28"/>
    <p:sldId id="444" r:id="rId29"/>
    <p:sldId id="481" r:id="rId30"/>
    <p:sldId id="447" r:id="rId31"/>
    <p:sldId id="449" r:id="rId32"/>
    <p:sldId id="451" r:id="rId33"/>
    <p:sldId id="448" r:id="rId34"/>
    <p:sldId id="453" r:id="rId35"/>
    <p:sldId id="454" r:id="rId36"/>
    <p:sldId id="455" r:id="rId37"/>
    <p:sldId id="456" r:id="rId38"/>
    <p:sldId id="457" r:id="rId39"/>
    <p:sldId id="458" r:id="rId40"/>
    <p:sldId id="459" r:id="rId41"/>
    <p:sldId id="460" r:id="rId42"/>
    <p:sldId id="461" r:id="rId43"/>
    <p:sldId id="462" r:id="rId44"/>
    <p:sldId id="463" r:id="rId45"/>
    <p:sldId id="464" r:id="rId46"/>
    <p:sldId id="478" r:id="rId47"/>
    <p:sldId id="416" r:id="rId48"/>
    <p:sldId id="417" r:id="rId49"/>
    <p:sldId id="415" r:id="rId50"/>
    <p:sldId id="352" r:id="rId51"/>
    <p:sldId id="348" r:id="rId52"/>
    <p:sldId id="351" r:id="rId53"/>
    <p:sldId id="298" r:id="rId54"/>
    <p:sldId id="477" r:id="rId55"/>
    <p:sldId id="466" r:id="rId56"/>
    <p:sldId id="467" r:id="rId57"/>
    <p:sldId id="468" r:id="rId58"/>
    <p:sldId id="469" r:id="rId59"/>
    <p:sldId id="470" r:id="rId60"/>
    <p:sldId id="471" r:id="rId61"/>
    <p:sldId id="472" r:id="rId62"/>
    <p:sldId id="473" r:id="rId63"/>
    <p:sldId id="474" r:id="rId64"/>
    <p:sldId id="475" r:id="rId65"/>
    <p:sldId id="476" r:id="rId66"/>
    <p:sldId id="291" r:id="rId67"/>
  </p:sldIdLst>
  <p:sldSz cx="9144000" cy="6858000" type="screen4x3"/>
  <p:notesSz cx="6797675" cy="9926638"/>
  <p:defaultText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00"/>
    <a:srgbClr val="009ED6"/>
    <a:srgbClr val="9A44BC"/>
    <a:srgbClr val="2F365B"/>
    <a:srgbClr val="2F6EBB"/>
    <a:srgbClr val="2D6BB5"/>
    <a:srgbClr val="3072C2"/>
    <a:srgbClr val="3A7DC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40" autoAdjust="0"/>
    <p:restoredTop sz="84016" autoAdjust="0"/>
  </p:normalViewPr>
  <p:slideViewPr>
    <p:cSldViewPr>
      <p:cViewPr varScale="1">
        <p:scale>
          <a:sx n="71" d="100"/>
          <a:sy n="71" d="100"/>
        </p:scale>
        <p:origin x="31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4" d="100"/>
        <a:sy n="154" d="100"/>
      </p:scale>
      <p:origin x="0" y="0"/>
    </p:cViewPr>
  </p:sorterViewPr>
  <p:notesViewPr>
    <p:cSldViewPr>
      <p:cViewPr varScale="1">
        <p:scale>
          <a:sx n="60" d="100"/>
          <a:sy n="60" d="100"/>
        </p:scale>
        <p:origin x="-2418"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6FAE12-393B-4F99-B456-033CC4423E3D}" type="doc">
      <dgm:prSet loTypeId="urn:microsoft.com/office/officeart/2005/8/layout/hProcess9" loCatId="process" qsTypeId="urn:microsoft.com/office/officeart/2005/8/quickstyle/simple1" qsCatId="simple" csTypeId="urn:microsoft.com/office/officeart/2005/8/colors/accent2_2" csCatId="accent2" phldr="1"/>
      <dgm:spPr/>
      <dgm:t>
        <a:bodyPr/>
        <a:lstStyle/>
        <a:p>
          <a:endParaRPr lang="en-GB"/>
        </a:p>
      </dgm:t>
    </dgm:pt>
    <dgm:pt modelId="{F36A7832-45F5-470F-A5D9-2B79F955E744}">
      <dgm:prSet phldrT="[Text]" custT="1"/>
      <dgm:spPr/>
      <dgm:t>
        <a:bodyPr/>
        <a:lstStyle/>
        <a:p>
          <a:r>
            <a:rPr lang="en-GB" sz="1400" b="1" noProof="0" dirty="0"/>
            <a:t>Foresight and stakeholder consultation (Advisory Groups)</a:t>
          </a:r>
        </a:p>
      </dgm:t>
    </dgm:pt>
    <dgm:pt modelId="{82C7B4B3-2E76-4455-A37D-C64198F4250E}" type="parTrans" cxnId="{1FF86C2D-7EE8-4384-91E5-5572FED7F48B}">
      <dgm:prSet/>
      <dgm:spPr/>
      <dgm:t>
        <a:bodyPr/>
        <a:lstStyle/>
        <a:p>
          <a:endParaRPr lang="en-GB"/>
        </a:p>
      </dgm:t>
    </dgm:pt>
    <dgm:pt modelId="{F96A8BE4-8E8B-4191-A42A-7EFEC82335C8}" type="sibTrans" cxnId="{1FF86C2D-7EE8-4384-91E5-5572FED7F48B}">
      <dgm:prSet/>
      <dgm:spPr/>
      <dgm:t>
        <a:bodyPr/>
        <a:lstStyle/>
        <a:p>
          <a:endParaRPr lang="en-GB"/>
        </a:p>
      </dgm:t>
    </dgm:pt>
    <dgm:pt modelId="{84F5C70F-2F03-4313-8AB4-3CA777B401F8}">
      <dgm:prSet phldrT="[Text]" custT="1"/>
      <dgm:spPr/>
      <dgm:t>
        <a:bodyPr/>
        <a:lstStyle/>
        <a:p>
          <a:r>
            <a:rPr lang="en-GB" sz="1600" b="1" noProof="0" dirty="0"/>
            <a:t>Consultation Member States</a:t>
          </a:r>
        </a:p>
      </dgm:t>
    </dgm:pt>
    <dgm:pt modelId="{3F20F808-96F0-4A43-B6D7-4A264BC62C92}" type="parTrans" cxnId="{1B5237E6-F290-405E-91A6-114BB6771586}">
      <dgm:prSet/>
      <dgm:spPr/>
      <dgm:t>
        <a:bodyPr/>
        <a:lstStyle/>
        <a:p>
          <a:endParaRPr lang="en-GB"/>
        </a:p>
      </dgm:t>
    </dgm:pt>
    <dgm:pt modelId="{6FD1BC53-AC05-4C65-8E1A-69B811B1BCCA}" type="sibTrans" cxnId="{1B5237E6-F290-405E-91A6-114BB6771586}">
      <dgm:prSet/>
      <dgm:spPr/>
      <dgm:t>
        <a:bodyPr/>
        <a:lstStyle/>
        <a:p>
          <a:endParaRPr lang="en-GB"/>
        </a:p>
      </dgm:t>
    </dgm:pt>
    <dgm:pt modelId="{EA3708B7-E610-4F41-83DE-8B55549377AC}">
      <dgm:prSet phldrT="[Text]" custT="1"/>
      <dgm:spPr/>
      <dgm:t>
        <a:bodyPr/>
        <a:lstStyle/>
        <a:p>
          <a:r>
            <a:rPr lang="en-GB" sz="1600" b="1" noProof="0" dirty="0"/>
            <a:t>Strategic Priorities</a:t>
          </a:r>
        </a:p>
        <a:p>
          <a:r>
            <a:rPr lang="en-GB" sz="1600" b="1" noProof="0" dirty="0"/>
            <a:t>&amp; </a:t>
          </a:r>
        </a:p>
        <a:p>
          <a:r>
            <a:rPr lang="en-GB" sz="1600" b="1" noProof="0" dirty="0"/>
            <a:t>Budget</a:t>
          </a:r>
        </a:p>
      </dgm:t>
    </dgm:pt>
    <dgm:pt modelId="{217AE169-DF6F-4A41-BC9F-9A90E3595785}" type="parTrans" cxnId="{63A0ECCE-EE0E-40A5-9BE7-BE111B9A11C3}">
      <dgm:prSet/>
      <dgm:spPr/>
      <dgm:t>
        <a:bodyPr/>
        <a:lstStyle/>
        <a:p>
          <a:endParaRPr lang="en-GB"/>
        </a:p>
      </dgm:t>
    </dgm:pt>
    <dgm:pt modelId="{1219C350-30AF-460E-BC27-CC250BD93108}" type="sibTrans" cxnId="{63A0ECCE-EE0E-40A5-9BE7-BE111B9A11C3}">
      <dgm:prSet/>
      <dgm:spPr/>
      <dgm:t>
        <a:bodyPr/>
        <a:lstStyle/>
        <a:p>
          <a:endParaRPr lang="en-GB"/>
        </a:p>
      </dgm:t>
    </dgm:pt>
    <dgm:pt modelId="{EA9A8342-382B-4A83-BCE3-FC145126B62B}">
      <dgm:prSet phldrT="[Text]" custT="1"/>
      <dgm:spPr>
        <a:solidFill>
          <a:srgbClr val="0F5494"/>
        </a:solidFill>
      </dgm:spPr>
      <dgm:t>
        <a:bodyPr/>
        <a:lstStyle/>
        <a:p>
          <a:r>
            <a:rPr lang="en-GB" sz="1400" b="1" noProof="0" dirty="0">
              <a:solidFill>
                <a:schemeClr val="bg1"/>
              </a:solidFill>
            </a:rPr>
            <a:t>Elaboration of work programme</a:t>
          </a:r>
        </a:p>
        <a:p>
          <a:r>
            <a:rPr lang="en-GB" sz="1400" b="1" noProof="0" dirty="0">
              <a:solidFill>
                <a:schemeClr val="bg1"/>
              </a:solidFill>
            </a:rPr>
            <a:t>(Draft)</a:t>
          </a:r>
        </a:p>
      </dgm:t>
    </dgm:pt>
    <dgm:pt modelId="{C89749BC-5500-4C4C-B2C2-F05B1A4DCEBF}" type="parTrans" cxnId="{62F715BE-F0A5-4CFD-AC47-1614EC2C022D}">
      <dgm:prSet/>
      <dgm:spPr/>
      <dgm:t>
        <a:bodyPr/>
        <a:lstStyle/>
        <a:p>
          <a:endParaRPr lang="en-GB"/>
        </a:p>
      </dgm:t>
    </dgm:pt>
    <dgm:pt modelId="{619B1A27-BC3C-4846-AC09-EF70F351BBE2}" type="sibTrans" cxnId="{62F715BE-F0A5-4CFD-AC47-1614EC2C022D}">
      <dgm:prSet/>
      <dgm:spPr/>
      <dgm:t>
        <a:bodyPr/>
        <a:lstStyle/>
        <a:p>
          <a:endParaRPr lang="en-GB"/>
        </a:p>
      </dgm:t>
    </dgm:pt>
    <dgm:pt modelId="{4D1D6378-165E-491F-A908-F10EB76A2D5D}" type="pres">
      <dgm:prSet presAssocID="{0C6FAE12-393B-4F99-B456-033CC4423E3D}" presName="CompostProcess" presStyleCnt="0">
        <dgm:presLayoutVars>
          <dgm:dir/>
          <dgm:resizeHandles val="exact"/>
        </dgm:presLayoutVars>
      </dgm:prSet>
      <dgm:spPr/>
    </dgm:pt>
    <dgm:pt modelId="{5D7413D3-2BAC-47DC-9A07-65F765326422}" type="pres">
      <dgm:prSet presAssocID="{0C6FAE12-393B-4F99-B456-033CC4423E3D}" presName="arrow" presStyleLbl="bgShp" presStyleIdx="0" presStyleCnt="1" custLinFactNeighborX="-6126"/>
      <dgm:spPr/>
    </dgm:pt>
    <dgm:pt modelId="{D77C81ED-EE4C-439E-931F-003BC79399A1}" type="pres">
      <dgm:prSet presAssocID="{0C6FAE12-393B-4F99-B456-033CC4423E3D}" presName="linearProcess" presStyleCnt="0"/>
      <dgm:spPr/>
    </dgm:pt>
    <dgm:pt modelId="{6D2C2780-DC6C-47B3-8B53-53318E3C6F4A}" type="pres">
      <dgm:prSet presAssocID="{F36A7832-45F5-470F-A5D9-2B79F955E744}" presName="textNode" presStyleLbl="node1" presStyleIdx="0" presStyleCnt="4" custScaleX="179179" custScaleY="59523" custLinFactNeighborX="90680" custLinFactNeighborY="-27778">
        <dgm:presLayoutVars>
          <dgm:bulletEnabled val="1"/>
        </dgm:presLayoutVars>
      </dgm:prSet>
      <dgm:spPr/>
    </dgm:pt>
    <dgm:pt modelId="{0F39C391-76E9-4C57-A2CC-292DA536A203}" type="pres">
      <dgm:prSet presAssocID="{F96A8BE4-8E8B-4191-A42A-7EFEC82335C8}" presName="sibTrans" presStyleCnt="0"/>
      <dgm:spPr/>
    </dgm:pt>
    <dgm:pt modelId="{47AB1A7F-4151-457F-A3CC-D0EED038EBC7}" type="pres">
      <dgm:prSet presAssocID="{84F5C70F-2F03-4313-8AB4-3CA777B401F8}" presName="textNode" presStyleLbl="node1" presStyleIdx="1" presStyleCnt="4" custScaleX="206041" custScaleY="49196" custLinFactX="-123768" custLinFactNeighborX="-200000" custLinFactNeighborY="28882">
        <dgm:presLayoutVars>
          <dgm:bulletEnabled val="1"/>
        </dgm:presLayoutVars>
      </dgm:prSet>
      <dgm:spPr/>
    </dgm:pt>
    <dgm:pt modelId="{D3E45270-4C08-4A76-9C38-0BD218385335}" type="pres">
      <dgm:prSet presAssocID="{6FD1BC53-AC05-4C65-8E1A-69B811B1BCCA}" presName="sibTrans" presStyleCnt="0"/>
      <dgm:spPr/>
    </dgm:pt>
    <dgm:pt modelId="{CDB83B88-07CD-4ABD-836F-9C2DC71DDCBD}" type="pres">
      <dgm:prSet presAssocID="{EA3708B7-E610-4F41-83DE-8B55549377AC}" presName="textNode" presStyleLbl="node1" presStyleIdx="2" presStyleCnt="4" custScaleX="109408" custLinFactX="-130329" custLinFactNeighborX="-200000" custLinFactNeighborY="956">
        <dgm:presLayoutVars>
          <dgm:bulletEnabled val="1"/>
        </dgm:presLayoutVars>
      </dgm:prSet>
      <dgm:spPr/>
    </dgm:pt>
    <dgm:pt modelId="{88B41006-6A64-401B-A1DE-5D132C0588D7}" type="pres">
      <dgm:prSet presAssocID="{1219C350-30AF-460E-BC27-CC250BD93108}" presName="sibTrans" presStyleCnt="0"/>
      <dgm:spPr/>
    </dgm:pt>
    <dgm:pt modelId="{4EB81325-C2FC-41B5-97DE-DE9473DF0C3A}" type="pres">
      <dgm:prSet presAssocID="{EA9A8342-382B-4A83-BCE3-FC145126B62B}" presName="textNode" presStyleLbl="node1" presStyleIdx="3" presStyleCnt="4" custScaleX="115546" custLinFactX="-139053" custLinFactNeighborX="-200000" custLinFactNeighborY="-88">
        <dgm:presLayoutVars>
          <dgm:bulletEnabled val="1"/>
        </dgm:presLayoutVars>
      </dgm:prSet>
      <dgm:spPr/>
    </dgm:pt>
  </dgm:ptLst>
  <dgm:cxnLst>
    <dgm:cxn modelId="{C8523B1A-2D31-4184-AC0A-7FB771208C53}" type="presOf" srcId="{F36A7832-45F5-470F-A5D9-2B79F955E744}" destId="{6D2C2780-DC6C-47B3-8B53-53318E3C6F4A}" srcOrd="0" destOrd="0" presId="urn:microsoft.com/office/officeart/2005/8/layout/hProcess9"/>
    <dgm:cxn modelId="{1FF86C2D-7EE8-4384-91E5-5572FED7F48B}" srcId="{0C6FAE12-393B-4F99-B456-033CC4423E3D}" destId="{F36A7832-45F5-470F-A5D9-2B79F955E744}" srcOrd="0" destOrd="0" parTransId="{82C7B4B3-2E76-4455-A37D-C64198F4250E}" sibTransId="{F96A8BE4-8E8B-4191-A42A-7EFEC82335C8}"/>
    <dgm:cxn modelId="{F52A2E62-C0FD-42FF-AE50-F513A51D6A3F}" type="presOf" srcId="{EA9A8342-382B-4A83-BCE3-FC145126B62B}" destId="{4EB81325-C2FC-41B5-97DE-DE9473DF0C3A}" srcOrd="0" destOrd="0" presId="urn:microsoft.com/office/officeart/2005/8/layout/hProcess9"/>
    <dgm:cxn modelId="{FDB11655-CC0D-4B19-95D4-A795970157CA}" type="presOf" srcId="{0C6FAE12-393B-4F99-B456-033CC4423E3D}" destId="{4D1D6378-165E-491F-A908-F10EB76A2D5D}" srcOrd="0" destOrd="0" presId="urn:microsoft.com/office/officeart/2005/8/layout/hProcess9"/>
    <dgm:cxn modelId="{CAF33289-F1C9-4FE9-9D3E-6E3E6BA9D99B}" type="presOf" srcId="{84F5C70F-2F03-4313-8AB4-3CA777B401F8}" destId="{47AB1A7F-4151-457F-A3CC-D0EED038EBC7}" srcOrd="0" destOrd="0" presId="urn:microsoft.com/office/officeart/2005/8/layout/hProcess9"/>
    <dgm:cxn modelId="{62F715BE-F0A5-4CFD-AC47-1614EC2C022D}" srcId="{0C6FAE12-393B-4F99-B456-033CC4423E3D}" destId="{EA9A8342-382B-4A83-BCE3-FC145126B62B}" srcOrd="3" destOrd="0" parTransId="{C89749BC-5500-4C4C-B2C2-F05B1A4DCEBF}" sibTransId="{619B1A27-BC3C-4846-AC09-EF70F351BBE2}"/>
    <dgm:cxn modelId="{E946BBCB-18D6-4412-843A-F59C17E85300}" type="presOf" srcId="{EA3708B7-E610-4F41-83DE-8B55549377AC}" destId="{CDB83B88-07CD-4ABD-836F-9C2DC71DDCBD}" srcOrd="0" destOrd="0" presId="urn:microsoft.com/office/officeart/2005/8/layout/hProcess9"/>
    <dgm:cxn modelId="{63A0ECCE-EE0E-40A5-9BE7-BE111B9A11C3}" srcId="{0C6FAE12-393B-4F99-B456-033CC4423E3D}" destId="{EA3708B7-E610-4F41-83DE-8B55549377AC}" srcOrd="2" destOrd="0" parTransId="{217AE169-DF6F-4A41-BC9F-9A90E3595785}" sibTransId="{1219C350-30AF-460E-BC27-CC250BD93108}"/>
    <dgm:cxn modelId="{1B5237E6-F290-405E-91A6-114BB6771586}" srcId="{0C6FAE12-393B-4F99-B456-033CC4423E3D}" destId="{84F5C70F-2F03-4313-8AB4-3CA777B401F8}" srcOrd="1" destOrd="0" parTransId="{3F20F808-96F0-4A43-B6D7-4A264BC62C92}" sibTransId="{6FD1BC53-AC05-4C65-8E1A-69B811B1BCCA}"/>
    <dgm:cxn modelId="{F4843384-9302-4BB3-82C6-1DC808BE9421}" type="presParOf" srcId="{4D1D6378-165E-491F-A908-F10EB76A2D5D}" destId="{5D7413D3-2BAC-47DC-9A07-65F765326422}" srcOrd="0" destOrd="0" presId="urn:microsoft.com/office/officeart/2005/8/layout/hProcess9"/>
    <dgm:cxn modelId="{EFA5F034-5290-44CC-99B0-789301FA8633}" type="presParOf" srcId="{4D1D6378-165E-491F-A908-F10EB76A2D5D}" destId="{D77C81ED-EE4C-439E-931F-003BC79399A1}" srcOrd="1" destOrd="0" presId="urn:microsoft.com/office/officeart/2005/8/layout/hProcess9"/>
    <dgm:cxn modelId="{C7CB7ED5-CE83-4FF1-97AD-5F983EEBF95A}" type="presParOf" srcId="{D77C81ED-EE4C-439E-931F-003BC79399A1}" destId="{6D2C2780-DC6C-47B3-8B53-53318E3C6F4A}" srcOrd="0" destOrd="0" presId="urn:microsoft.com/office/officeart/2005/8/layout/hProcess9"/>
    <dgm:cxn modelId="{7A2A6CAD-2E8F-4373-89AF-1796301AC8CA}" type="presParOf" srcId="{D77C81ED-EE4C-439E-931F-003BC79399A1}" destId="{0F39C391-76E9-4C57-A2CC-292DA536A203}" srcOrd="1" destOrd="0" presId="urn:microsoft.com/office/officeart/2005/8/layout/hProcess9"/>
    <dgm:cxn modelId="{6AD42CD8-0ED3-46F9-B0DE-BEDF20C1DF21}" type="presParOf" srcId="{D77C81ED-EE4C-439E-931F-003BC79399A1}" destId="{47AB1A7F-4151-457F-A3CC-D0EED038EBC7}" srcOrd="2" destOrd="0" presId="urn:microsoft.com/office/officeart/2005/8/layout/hProcess9"/>
    <dgm:cxn modelId="{3E112FFF-76E4-493D-85EA-98CDCE45FA01}" type="presParOf" srcId="{D77C81ED-EE4C-439E-931F-003BC79399A1}" destId="{D3E45270-4C08-4A76-9C38-0BD218385335}" srcOrd="3" destOrd="0" presId="urn:microsoft.com/office/officeart/2005/8/layout/hProcess9"/>
    <dgm:cxn modelId="{CDEAB580-2A35-43C9-9FB2-7ED31D0D385D}" type="presParOf" srcId="{D77C81ED-EE4C-439E-931F-003BC79399A1}" destId="{CDB83B88-07CD-4ABD-836F-9C2DC71DDCBD}" srcOrd="4" destOrd="0" presId="urn:microsoft.com/office/officeart/2005/8/layout/hProcess9"/>
    <dgm:cxn modelId="{3089B5E3-3EBA-4EFA-8477-B62AE9896573}" type="presParOf" srcId="{D77C81ED-EE4C-439E-931F-003BC79399A1}" destId="{88B41006-6A64-401B-A1DE-5D132C0588D7}" srcOrd="5" destOrd="0" presId="urn:microsoft.com/office/officeart/2005/8/layout/hProcess9"/>
    <dgm:cxn modelId="{FBA4E880-0B48-4839-B5C8-8D8206F3D312}" type="presParOf" srcId="{D77C81ED-EE4C-439E-931F-003BC79399A1}" destId="{4EB81325-C2FC-41B5-97DE-DE9473DF0C3A}"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3844D0-8151-4C26-82DC-451B5C689B5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E3236C31-6727-42CA-A425-8D83952E4BDB}">
      <dgm:prSet/>
      <dgm:spPr/>
      <dgm:t>
        <a:bodyPr/>
        <a:lstStyle/>
        <a:p>
          <a:pPr rtl="0"/>
          <a:r>
            <a:rPr lang="en-US" b="1" i="1" cap="none" spc="50" dirty="0">
              <a:ln w="0"/>
              <a:solidFill>
                <a:schemeClr val="bg2"/>
              </a:solidFill>
              <a:effectLst>
                <a:innerShdw blurRad="63500" dist="50800" dir="13500000">
                  <a:srgbClr val="000000">
                    <a:alpha val="50000"/>
                  </a:srgbClr>
                </a:innerShdw>
              </a:effectLst>
            </a:rPr>
            <a:t>The Research Executive Agency - REA</a:t>
          </a:r>
          <a:endParaRPr lang="en-GB" b="1" cap="none" spc="50" dirty="0">
            <a:ln w="0"/>
            <a:solidFill>
              <a:schemeClr val="bg2"/>
            </a:solidFill>
            <a:effectLst>
              <a:innerShdw blurRad="63500" dist="50800" dir="13500000">
                <a:srgbClr val="000000">
                  <a:alpha val="50000"/>
                </a:srgbClr>
              </a:innerShdw>
            </a:effectLst>
          </a:endParaRPr>
        </a:p>
      </dgm:t>
    </dgm:pt>
    <dgm:pt modelId="{04F9310D-3E3A-4F2B-B48B-9740754BC8B8}" type="parTrans" cxnId="{EE73E646-E65F-4C07-8C92-36E9369C35FC}">
      <dgm:prSet/>
      <dgm:spPr/>
      <dgm:t>
        <a:bodyPr/>
        <a:lstStyle/>
        <a:p>
          <a:endParaRPr lang="en-GB" b="1" cap="none" spc="50">
            <a:ln w="0"/>
            <a:solidFill>
              <a:schemeClr val="bg2"/>
            </a:solidFill>
            <a:effectLst>
              <a:innerShdw blurRad="63500" dist="50800" dir="13500000">
                <a:srgbClr val="000000">
                  <a:alpha val="50000"/>
                </a:srgbClr>
              </a:innerShdw>
            </a:effectLst>
          </a:endParaRPr>
        </a:p>
      </dgm:t>
    </dgm:pt>
    <dgm:pt modelId="{1A5F9EAB-C6BA-4AF1-8BC8-9E2A8F502299}" type="sibTrans" cxnId="{EE73E646-E65F-4C07-8C92-36E9369C35FC}">
      <dgm:prSet/>
      <dgm:spPr/>
      <dgm:t>
        <a:bodyPr/>
        <a:lstStyle/>
        <a:p>
          <a:endParaRPr lang="en-GB" b="1" cap="none" spc="50">
            <a:ln w="0"/>
            <a:solidFill>
              <a:schemeClr val="bg2"/>
            </a:solidFill>
            <a:effectLst>
              <a:innerShdw blurRad="63500" dist="50800" dir="13500000">
                <a:srgbClr val="000000">
                  <a:alpha val="50000"/>
                </a:srgbClr>
              </a:innerShdw>
            </a:effectLst>
          </a:endParaRPr>
        </a:p>
      </dgm:t>
    </dgm:pt>
    <dgm:pt modelId="{45844C12-8F8C-4773-8F77-B5D98B5C71C1}">
      <dgm:prSet/>
      <dgm:spPr/>
      <dgm:t>
        <a:bodyPr/>
        <a:lstStyle/>
        <a:p>
          <a:pPr rtl="0"/>
          <a:r>
            <a:rPr lang="en-US" b="1" i="1" cap="none" spc="50" dirty="0">
              <a:ln w="0"/>
              <a:solidFill>
                <a:schemeClr val="bg2"/>
              </a:solidFill>
              <a:effectLst>
                <a:innerShdw blurRad="63500" dist="50800" dir="13500000">
                  <a:srgbClr val="000000">
                    <a:alpha val="50000"/>
                  </a:srgbClr>
                </a:innerShdw>
              </a:effectLst>
            </a:rPr>
            <a:t>The European Research Council Executive Agency - ERCEA</a:t>
          </a:r>
          <a:endParaRPr lang="en-GB" b="1" cap="none" spc="50" dirty="0">
            <a:ln w="0"/>
            <a:solidFill>
              <a:schemeClr val="bg2"/>
            </a:solidFill>
            <a:effectLst>
              <a:innerShdw blurRad="63500" dist="50800" dir="13500000">
                <a:srgbClr val="000000">
                  <a:alpha val="50000"/>
                </a:srgbClr>
              </a:innerShdw>
            </a:effectLst>
          </a:endParaRPr>
        </a:p>
      </dgm:t>
    </dgm:pt>
    <dgm:pt modelId="{CE1944BA-D023-4769-8BCE-BF7A31B05591}" type="parTrans" cxnId="{8DC0FBBE-2072-4605-B5FB-16A9061C9146}">
      <dgm:prSet/>
      <dgm:spPr/>
      <dgm:t>
        <a:bodyPr/>
        <a:lstStyle/>
        <a:p>
          <a:endParaRPr lang="en-GB" b="1" cap="none" spc="50">
            <a:ln w="0"/>
            <a:solidFill>
              <a:schemeClr val="bg2"/>
            </a:solidFill>
            <a:effectLst>
              <a:innerShdw blurRad="63500" dist="50800" dir="13500000">
                <a:srgbClr val="000000">
                  <a:alpha val="50000"/>
                </a:srgbClr>
              </a:innerShdw>
            </a:effectLst>
          </a:endParaRPr>
        </a:p>
      </dgm:t>
    </dgm:pt>
    <dgm:pt modelId="{8239B972-D316-4EE9-B021-FF70B1C1F379}" type="sibTrans" cxnId="{8DC0FBBE-2072-4605-B5FB-16A9061C9146}">
      <dgm:prSet/>
      <dgm:spPr/>
      <dgm:t>
        <a:bodyPr/>
        <a:lstStyle/>
        <a:p>
          <a:endParaRPr lang="en-GB" b="1" cap="none" spc="50">
            <a:ln w="0"/>
            <a:solidFill>
              <a:schemeClr val="bg2"/>
            </a:solidFill>
            <a:effectLst>
              <a:innerShdw blurRad="63500" dist="50800" dir="13500000">
                <a:srgbClr val="000000">
                  <a:alpha val="50000"/>
                </a:srgbClr>
              </a:innerShdw>
            </a:effectLst>
          </a:endParaRPr>
        </a:p>
      </dgm:t>
    </dgm:pt>
    <dgm:pt modelId="{78AD838D-5A25-4F17-80C7-B3A910327EFA}">
      <dgm:prSet custT="1"/>
      <dgm:spPr/>
      <dgm:t>
        <a:bodyPr/>
        <a:lstStyle/>
        <a:p>
          <a:r>
            <a:rPr lang="en-US" sz="1800" b="1" i="1" dirty="0"/>
            <a:t>Executive Agency for Small and Medium-sized Enterprises –EASME (ex-EACI)</a:t>
          </a:r>
          <a:endParaRPr lang="en-GB" sz="1800" b="1" i="1" cap="none" spc="50" dirty="0">
            <a:ln w="0"/>
            <a:solidFill>
              <a:schemeClr val="bg2"/>
            </a:solidFill>
            <a:effectLst>
              <a:innerShdw blurRad="63500" dist="50800" dir="13500000">
                <a:srgbClr val="000000">
                  <a:alpha val="50000"/>
                </a:srgbClr>
              </a:innerShdw>
            </a:effectLst>
          </a:endParaRPr>
        </a:p>
      </dgm:t>
    </dgm:pt>
    <dgm:pt modelId="{4E0470A7-AEB1-4FC3-A186-76F6E02CAA8C}" type="parTrans" cxnId="{4FC66BB0-C639-4072-8989-73BDE94069E0}">
      <dgm:prSet/>
      <dgm:spPr/>
      <dgm:t>
        <a:bodyPr/>
        <a:lstStyle/>
        <a:p>
          <a:endParaRPr lang="en-GB" b="1" cap="none" spc="50">
            <a:ln w="0"/>
            <a:solidFill>
              <a:schemeClr val="bg2"/>
            </a:solidFill>
            <a:effectLst>
              <a:innerShdw blurRad="63500" dist="50800" dir="13500000">
                <a:srgbClr val="000000">
                  <a:alpha val="50000"/>
                </a:srgbClr>
              </a:innerShdw>
            </a:effectLst>
          </a:endParaRPr>
        </a:p>
      </dgm:t>
    </dgm:pt>
    <dgm:pt modelId="{40CBF485-B05E-4E4E-883D-B12352D844B1}" type="sibTrans" cxnId="{4FC66BB0-C639-4072-8989-73BDE94069E0}">
      <dgm:prSet/>
      <dgm:spPr/>
      <dgm:t>
        <a:bodyPr/>
        <a:lstStyle/>
        <a:p>
          <a:endParaRPr lang="en-GB" b="1" cap="none" spc="50">
            <a:ln w="0"/>
            <a:solidFill>
              <a:schemeClr val="bg2"/>
            </a:solidFill>
            <a:effectLst>
              <a:innerShdw blurRad="63500" dist="50800" dir="13500000">
                <a:srgbClr val="000000">
                  <a:alpha val="50000"/>
                </a:srgbClr>
              </a:innerShdw>
            </a:effectLst>
          </a:endParaRPr>
        </a:p>
      </dgm:t>
    </dgm:pt>
    <dgm:pt modelId="{C98FA15F-B782-4CE0-B9D8-32522604D061}">
      <dgm:prSet/>
      <dgm:spPr/>
      <dgm:t>
        <a:bodyPr/>
        <a:lstStyle/>
        <a:p>
          <a:pPr rtl="0"/>
          <a:r>
            <a:rPr lang="en-US" b="1" i="1" cap="none" spc="50" dirty="0">
              <a:ln w="0"/>
              <a:solidFill>
                <a:schemeClr val="bg2"/>
              </a:solidFill>
              <a:effectLst>
                <a:innerShdw blurRad="63500" dist="50800" dir="13500000">
                  <a:srgbClr val="000000">
                    <a:alpha val="50000"/>
                  </a:srgbClr>
                </a:innerShdw>
              </a:effectLst>
            </a:rPr>
            <a:t>The Innovation and Network Executive Agency – INEA (ex TEN-TEA)</a:t>
          </a:r>
          <a:endParaRPr lang="en-GB" b="1" cap="none" spc="50" dirty="0">
            <a:ln w="0"/>
            <a:solidFill>
              <a:schemeClr val="bg2"/>
            </a:solidFill>
            <a:effectLst>
              <a:innerShdw blurRad="63500" dist="50800" dir="13500000">
                <a:srgbClr val="000000">
                  <a:alpha val="50000"/>
                </a:srgbClr>
              </a:innerShdw>
            </a:effectLst>
          </a:endParaRPr>
        </a:p>
      </dgm:t>
    </dgm:pt>
    <dgm:pt modelId="{94D513DE-1242-4FFF-B788-7E2C68BDD4BE}" type="parTrans" cxnId="{256C9C15-2852-41F0-9005-E289926F2BD9}">
      <dgm:prSet/>
      <dgm:spPr/>
      <dgm:t>
        <a:bodyPr/>
        <a:lstStyle/>
        <a:p>
          <a:endParaRPr lang="en-GB" b="1" cap="none" spc="50">
            <a:ln w="0"/>
            <a:solidFill>
              <a:schemeClr val="bg2"/>
            </a:solidFill>
            <a:effectLst>
              <a:innerShdw blurRad="63500" dist="50800" dir="13500000">
                <a:srgbClr val="000000">
                  <a:alpha val="50000"/>
                </a:srgbClr>
              </a:innerShdw>
            </a:effectLst>
          </a:endParaRPr>
        </a:p>
      </dgm:t>
    </dgm:pt>
    <dgm:pt modelId="{F5CDBFC2-B778-46BE-AB78-BE32A4CAD3B5}" type="sibTrans" cxnId="{256C9C15-2852-41F0-9005-E289926F2BD9}">
      <dgm:prSet/>
      <dgm:spPr/>
      <dgm:t>
        <a:bodyPr/>
        <a:lstStyle/>
        <a:p>
          <a:endParaRPr lang="en-GB" b="1" cap="none" spc="50">
            <a:ln w="0"/>
            <a:solidFill>
              <a:schemeClr val="bg2"/>
            </a:solidFill>
            <a:effectLst>
              <a:innerShdw blurRad="63500" dist="50800" dir="13500000">
                <a:srgbClr val="000000">
                  <a:alpha val="50000"/>
                </a:srgbClr>
              </a:innerShdw>
            </a:effectLst>
          </a:endParaRPr>
        </a:p>
      </dgm:t>
    </dgm:pt>
    <dgm:pt modelId="{8121F0AC-9068-4B6E-9B54-0982382639AD}" type="pres">
      <dgm:prSet presAssocID="{D43844D0-8151-4C26-82DC-451B5C689B57}" presName="linear" presStyleCnt="0">
        <dgm:presLayoutVars>
          <dgm:animLvl val="lvl"/>
          <dgm:resizeHandles val="exact"/>
        </dgm:presLayoutVars>
      </dgm:prSet>
      <dgm:spPr/>
    </dgm:pt>
    <dgm:pt modelId="{3BBDB58B-6966-418A-96E1-BD6EDF9DEF4C}" type="pres">
      <dgm:prSet presAssocID="{E3236C31-6727-42CA-A425-8D83952E4BDB}" presName="parentText" presStyleLbl="node1" presStyleIdx="0" presStyleCnt="4">
        <dgm:presLayoutVars>
          <dgm:chMax val="0"/>
          <dgm:bulletEnabled val="1"/>
        </dgm:presLayoutVars>
      </dgm:prSet>
      <dgm:spPr/>
    </dgm:pt>
    <dgm:pt modelId="{EDB55D91-23DC-4F77-AF9E-B3B0C6AE6088}" type="pres">
      <dgm:prSet presAssocID="{1A5F9EAB-C6BA-4AF1-8BC8-9E2A8F502299}" presName="spacer" presStyleCnt="0"/>
      <dgm:spPr/>
    </dgm:pt>
    <dgm:pt modelId="{624872B5-9CB2-4CF4-ABE8-79665AEE4D17}" type="pres">
      <dgm:prSet presAssocID="{45844C12-8F8C-4773-8F77-B5D98B5C71C1}" presName="parentText" presStyleLbl="node1" presStyleIdx="1" presStyleCnt="4">
        <dgm:presLayoutVars>
          <dgm:chMax val="0"/>
          <dgm:bulletEnabled val="1"/>
        </dgm:presLayoutVars>
      </dgm:prSet>
      <dgm:spPr/>
    </dgm:pt>
    <dgm:pt modelId="{8CA2F6C4-CE17-4AD4-8F13-9985F63807B6}" type="pres">
      <dgm:prSet presAssocID="{8239B972-D316-4EE9-B021-FF70B1C1F379}" presName="spacer" presStyleCnt="0"/>
      <dgm:spPr/>
    </dgm:pt>
    <dgm:pt modelId="{12831C0A-2354-4FAB-B911-7C01E7A68E0B}" type="pres">
      <dgm:prSet presAssocID="{78AD838D-5A25-4F17-80C7-B3A910327EFA}" presName="parentText" presStyleLbl="node1" presStyleIdx="2" presStyleCnt="4" custLinFactNeighborY="53281">
        <dgm:presLayoutVars>
          <dgm:chMax val="0"/>
          <dgm:bulletEnabled val="1"/>
        </dgm:presLayoutVars>
      </dgm:prSet>
      <dgm:spPr/>
    </dgm:pt>
    <dgm:pt modelId="{A09FBE28-822F-466C-8B8B-3D78A824CB50}" type="pres">
      <dgm:prSet presAssocID="{40CBF485-B05E-4E4E-883D-B12352D844B1}" presName="spacer" presStyleCnt="0"/>
      <dgm:spPr/>
    </dgm:pt>
    <dgm:pt modelId="{2276DAF9-3D3D-4F74-9644-DA221E5FED0A}" type="pres">
      <dgm:prSet presAssocID="{C98FA15F-B782-4CE0-B9D8-32522604D061}" presName="parentText" presStyleLbl="node1" presStyleIdx="3" presStyleCnt="4">
        <dgm:presLayoutVars>
          <dgm:chMax val="0"/>
          <dgm:bulletEnabled val="1"/>
        </dgm:presLayoutVars>
      </dgm:prSet>
      <dgm:spPr/>
    </dgm:pt>
  </dgm:ptLst>
  <dgm:cxnLst>
    <dgm:cxn modelId="{256C9C15-2852-41F0-9005-E289926F2BD9}" srcId="{D43844D0-8151-4C26-82DC-451B5C689B57}" destId="{C98FA15F-B782-4CE0-B9D8-32522604D061}" srcOrd="3" destOrd="0" parTransId="{94D513DE-1242-4FFF-B788-7E2C68BDD4BE}" sibTransId="{F5CDBFC2-B778-46BE-AB78-BE32A4CAD3B5}"/>
    <dgm:cxn modelId="{5B039B3A-E6DE-49B7-92C6-A871ED6634D7}" type="presOf" srcId="{D43844D0-8151-4C26-82DC-451B5C689B57}" destId="{8121F0AC-9068-4B6E-9B54-0982382639AD}" srcOrd="0" destOrd="0" presId="urn:microsoft.com/office/officeart/2005/8/layout/vList2"/>
    <dgm:cxn modelId="{5835DE5F-E6B7-44EB-9719-53DD6EEFAA49}" type="presOf" srcId="{78AD838D-5A25-4F17-80C7-B3A910327EFA}" destId="{12831C0A-2354-4FAB-B911-7C01E7A68E0B}" srcOrd="0" destOrd="0" presId="urn:microsoft.com/office/officeart/2005/8/layout/vList2"/>
    <dgm:cxn modelId="{EE73E646-E65F-4C07-8C92-36E9369C35FC}" srcId="{D43844D0-8151-4C26-82DC-451B5C689B57}" destId="{E3236C31-6727-42CA-A425-8D83952E4BDB}" srcOrd="0" destOrd="0" parTransId="{04F9310D-3E3A-4F2B-B48B-9740754BC8B8}" sibTransId="{1A5F9EAB-C6BA-4AF1-8BC8-9E2A8F502299}"/>
    <dgm:cxn modelId="{201FFD71-FB71-4EDE-956F-193BDD7AF5B2}" type="presOf" srcId="{C98FA15F-B782-4CE0-B9D8-32522604D061}" destId="{2276DAF9-3D3D-4F74-9644-DA221E5FED0A}" srcOrd="0" destOrd="0" presId="urn:microsoft.com/office/officeart/2005/8/layout/vList2"/>
    <dgm:cxn modelId="{4FC66BB0-C639-4072-8989-73BDE94069E0}" srcId="{D43844D0-8151-4C26-82DC-451B5C689B57}" destId="{78AD838D-5A25-4F17-80C7-B3A910327EFA}" srcOrd="2" destOrd="0" parTransId="{4E0470A7-AEB1-4FC3-A186-76F6E02CAA8C}" sibTransId="{40CBF485-B05E-4E4E-883D-B12352D844B1}"/>
    <dgm:cxn modelId="{3118B4BD-D062-4C0A-B57A-EE160658E50E}" type="presOf" srcId="{45844C12-8F8C-4773-8F77-B5D98B5C71C1}" destId="{624872B5-9CB2-4CF4-ABE8-79665AEE4D17}" srcOrd="0" destOrd="0" presId="urn:microsoft.com/office/officeart/2005/8/layout/vList2"/>
    <dgm:cxn modelId="{8DC0FBBE-2072-4605-B5FB-16A9061C9146}" srcId="{D43844D0-8151-4C26-82DC-451B5C689B57}" destId="{45844C12-8F8C-4773-8F77-B5D98B5C71C1}" srcOrd="1" destOrd="0" parTransId="{CE1944BA-D023-4769-8BCE-BF7A31B05591}" sibTransId="{8239B972-D316-4EE9-B021-FF70B1C1F379}"/>
    <dgm:cxn modelId="{96B065E8-041C-4046-93AD-4880B492D853}" type="presOf" srcId="{E3236C31-6727-42CA-A425-8D83952E4BDB}" destId="{3BBDB58B-6966-418A-96E1-BD6EDF9DEF4C}" srcOrd="0" destOrd="0" presId="urn:microsoft.com/office/officeart/2005/8/layout/vList2"/>
    <dgm:cxn modelId="{A5AFE123-2642-4C7D-93AC-1341FDBC28DB}" type="presParOf" srcId="{8121F0AC-9068-4B6E-9B54-0982382639AD}" destId="{3BBDB58B-6966-418A-96E1-BD6EDF9DEF4C}" srcOrd="0" destOrd="0" presId="urn:microsoft.com/office/officeart/2005/8/layout/vList2"/>
    <dgm:cxn modelId="{54368202-BE58-4652-90E9-838FD8400382}" type="presParOf" srcId="{8121F0AC-9068-4B6E-9B54-0982382639AD}" destId="{EDB55D91-23DC-4F77-AF9E-B3B0C6AE6088}" srcOrd="1" destOrd="0" presId="urn:microsoft.com/office/officeart/2005/8/layout/vList2"/>
    <dgm:cxn modelId="{A011EE0B-EF6E-4DAF-AA7C-C7349400D8D9}" type="presParOf" srcId="{8121F0AC-9068-4B6E-9B54-0982382639AD}" destId="{624872B5-9CB2-4CF4-ABE8-79665AEE4D17}" srcOrd="2" destOrd="0" presId="urn:microsoft.com/office/officeart/2005/8/layout/vList2"/>
    <dgm:cxn modelId="{B35ACB25-EAE4-4143-BDA1-0EF233705779}" type="presParOf" srcId="{8121F0AC-9068-4B6E-9B54-0982382639AD}" destId="{8CA2F6C4-CE17-4AD4-8F13-9985F63807B6}" srcOrd="3" destOrd="0" presId="urn:microsoft.com/office/officeart/2005/8/layout/vList2"/>
    <dgm:cxn modelId="{DDD99727-30D8-496B-A620-48E7431BBCAE}" type="presParOf" srcId="{8121F0AC-9068-4B6E-9B54-0982382639AD}" destId="{12831C0A-2354-4FAB-B911-7C01E7A68E0B}" srcOrd="4" destOrd="0" presId="urn:microsoft.com/office/officeart/2005/8/layout/vList2"/>
    <dgm:cxn modelId="{F084C461-E1CE-45A1-B5DD-B1A57AC0FDC2}" type="presParOf" srcId="{8121F0AC-9068-4B6E-9B54-0982382639AD}" destId="{A09FBE28-822F-466C-8B8B-3D78A824CB50}" srcOrd="5" destOrd="0" presId="urn:microsoft.com/office/officeart/2005/8/layout/vList2"/>
    <dgm:cxn modelId="{B343D1DD-F468-4381-A470-ACC4BC6B63D8}" type="presParOf" srcId="{8121F0AC-9068-4B6E-9B54-0982382639AD}" destId="{2276DAF9-3D3D-4F74-9644-DA221E5FED0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413D3-2BAC-47DC-9A07-65F765326422}">
      <dsp:nvSpPr>
        <dsp:cNvPr id="0" name=""/>
        <dsp:cNvSpPr/>
      </dsp:nvSpPr>
      <dsp:spPr>
        <a:xfrm>
          <a:off x="141856" y="0"/>
          <a:ext cx="5258753" cy="4006654"/>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2C2780-DC6C-47B3-8B53-53318E3C6F4A}">
      <dsp:nvSpPr>
        <dsp:cNvPr id="0" name=""/>
        <dsp:cNvSpPr/>
      </dsp:nvSpPr>
      <dsp:spPr>
        <a:xfrm>
          <a:off x="141835" y="1081163"/>
          <a:ext cx="1679046" cy="95395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noProof="0" dirty="0"/>
            <a:t>Foresight and stakeholder consultation (Advisory Groups)</a:t>
          </a:r>
        </a:p>
      </dsp:txBody>
      <dsp:txXfrm>
        <a:off x="188403" y="1127731"/>
        <a:ext cx="1585910" cy="860816"/>
      </dsp:txXfrm>
    </dsp:sp>
    <dsp:sp modelId="{47AB1A7F-4151-457F-A3CC-D0EED038EBC7}">
      <dsp:nvSpPr>
        <dsp:cNvPr id="0" name=""/>
        <dsp:cNvSpPr/>
      </dsp:nvSpPr>
      <dsp:spPr>
        <a:xfrm>
          <a:off x="363276" y="2071985"/>
          <a:ext cx="1930764" cy="78844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noProof="0" dirty="0"/>
            <a:t>Consultation Member States</a:t>
          </a:r>
        </a:p>
      </dsp:txBody>
      <dsp:txXfrm>
        <a:off x="401765" y="2110474"/>
        <a:ext cx="1853786" cy="711467"/>
      </dsp:txXfrm>
    </dsp:sp>
    <dsp:sp modelId="{CDB83B88-07CD-4ABD-836F-9C2DC71DDCBD}">
      <dsp:nvSpPr>
        <dsp:cNvPr id="0" name=""/>
        <dsp:cNvSpPr/>
      </dsp:nvSpPr>
      <dsp:spPr>
        <a:xfrm>
          <a:off x="2388739" y="1217317"/>
          <a:ext cx="1025238" cy="160266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noProof="0" dirty="0"/>
            <a:t>Strategic Priorities</a:t>
          </a:r>
        </a:p>
        <a:p>
          <a:pPr marL="0" lvl="0" indent="0" algn="ctr" defTabSz="711200">
            <a:lnSpc>
              <a:spcPct val="90000"/>
            </a:lnSpc>
            <a:spcBef>
              <a:spcPct val="0"/>
            </a:spcBef>
            <a:spcAft>
              <a:spcPct val="35000"/>
            </a:spcAft>
            <a:buNone/>
          </a:pPr>
          <a:r>
            <a:rPr lang="en-GB" sz="1600" b="1" kern="1200" noProof="0" dirty="0"/>
            <a:t>&amp; </a:t>
          </a:r>
        </a:p>
        <a:p>
          <a:pPr marL="0" lvl="0" indent="0" algn="ctr" defTabSz="711200">
            <a:lnSpc>
              <a:spcPct val="90000"/>
            </a:lnSpc>
            <a:spcBef>
              <a:spcPct val="0"/>
            </a:spcBef>
            <a:spcAft>
              <a:spcPct val="35000"/>
            </a:spcAft>
            <a:buNone/>
          </a:pPr>
          <a:r>
            <a:rPr lang="en-GB" sz="1600" b="1" kern="1200" noProof="0" dirty="0"/>
            <a:t>Budget</a:t>
          </a:r>
        </a:p>
      </dsp:txBody>
      <dsp:txXfrm>
        <a:off x="2438787" y="1267365"/>
        <a:ext cx="925142" cy="1502565"/>
      </dsp:txXfrm>
    </dsp:sp>
    <dsp:sp modelId="{4EB81325-C2FC-41B5-97DE-DE9473DF0C3A}">
      <dsp:nvSpPr>
        <dsp:cNvPr id="0" name=""/>
        <dsp:cNvSpPr/>
      </dsp:nvSpPr>
      <dsp:spPr>
        <a:xfrm>
          <a:off x="3488406" y="1200585"/>
          <a:ext cx="1082756" cy="1602661"/>
        </a:xfrm>
        <a:prstGeom prst="roundRect">
          <a:avLst/>
        </a:prstGeom>
        <a:solidFill>
          <a:srgbClr val="0F549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noProof="0" dirty="0">
              <a:solidFill>
                <a:schemeClr val="bg1"/>
              </a:solidFill>
            </a:rPr>
            <a:t>Elaboration of work programme</a:t>
          </a:r>
        </a:p>
        <a:p>
          <a:pPr marL="0" lvl="0" indent="0" algn="ctr" defTabSz="622300">
            <a:lnSpc>
              <a:spcPct val="90000"/>
            </a:lnSpc>
            <a:spcBef>
              <a:spcPct val="0"/>
            </a:spcBef>
            <a:spcAft>
              <a:spcPct val="35000"/>
            </a:spcAft>
            <a:buNone/>
          </a:pPr>
          <a:r>
            <a:rPr lang="en-GB" sz="1400" b="1" kern="1200" noProof="0" dirty="0">
              <a:solidFill>
                <a:schemeClr val="bg1"/>
              </a:solidFill>
            </a:rPr>
            <a:t>(Draft)</a:t>
          </a:r>
        </a:p>
      </dsp:txBody>
      <dsp:txXfrm>
        <a:off x="3541262" y="1253441"/>
        <a:ext cx="977044" cy="14969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DB58B-6966-418A-96E1-BD6EDF9DEF4C}">
      <dsp:nvSpPr>
        <dsp:cNvPr id="0" name=""/>
        <dsp:cNvSpPr/>
      </dsp:nvSpPr>
      <dsp:spPr>
        <a:xfrm>
          <a:off x="0" y="666416"/>
          <a:ext cx="8229600" cy="503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b="1" i="1" kern="1200" cap="none" spc="50" dirty="0">
              <a:ln w="0"/>
              <a:solidFill>
                <a:schemeClr val="bg2"/>
              </a:solidFill>
              <a:effectLst>
                <a:innerShdw blurRad="63500" dist="50800" dir="13500000">
                  <a:srgbClr val="000000">
                    <a:alpha val="50000"/>
                  </a:srgbClr>
                </a:innerShdw>
              </a:effectLst>
            </a:rPr>
            <a:t>The Research Executive Agency - REA</a:t>
          </a:r>
          <a:endParaRPr lang="en-GB" sz="2100" b="1" kern="1200" cap="none" spc="50" dirty="0">
            <a:ln w="0"/>
            <a:solidFill>
              <a:schemeClr val="bg2"/>
            </a:solidFill>
            <a:effectLst>
              <a:innerShdw blurRad="63500" dist="50800" dir="13500000">
                <a:srgbClr val="000000">
                  <a:alpha val="50000"/>
                </a:srgbClr>
              </a:innerShdw>
            </a:effectLst>
          </a:endParaRPr>
        </a:p>
      </dsp:txBody>
      <dsp:txXfrm>
        <a:off x="24588" y="691004"/>
        <a:ext cx="8180424" cy="454509"/>
      </dsp:txXfrm>
    </dsp:sp>
    <dsp:sp modelId="{624872B5-9CB2-4CF4-ABE8-79665AEE4D17}">
      <dsp:nvSpPr>
        <dsp:cNvPr id="0" name=""/>
        <dsp:cNvSpPr/>
      </dsp:nvSpPr>
      <dsp:spPr>
        <a:xfrm>
          <a:off x="0" y="1230581"/>
          <a:ext cx="8229600" cy="503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b="1" i="1" kern="1200" cap="none" spc="50" dirty="0">
              <a:ln w="0"/>
              <a:solidFill>
                <a:schemeClr val="bg2"/>
              </a:solidFill>
              <a:effectLst>
                <a:innerShdw blurRad="63500" dist="50800" dir="13500000">
                  <a:srgbClr val="000000">
                    <a:alpha val="50000"/>
                  </a:srgbClr>
                </a:innerShdw>
              </a:effectLst>
            </a:rPr>
            <a:t>The European Research Council Executive Agency - ERCEA</a:t>
          </a:r>
          <a:endParaRPr lang="en-GB" sz="2100" b="1" kern="1200" cap="none" spc="50" dirty="0">
            <a:ln w="0"/>
            <a:solidFill>
              <a:schemeClr val="bg2"/>
            </a:solidFill>
            <a:effectLst>
              <a:innerShdw blurRad="63500" dist="50800" dir="13500000">
                <a:srgbClr val="000000">
                  <a:alpha val="50000"/>
                </a:srgbClr>
              </a:innerShdw>
            </a:effectLst>
          </a:endParaRPr>
        </a:p>
      </dsp:txBody>
      <dsp:txXfrm>
        <a:off x="24588" y="1255169"/>
        <a:ext cx="8180424" cy="454509"/>
      </dsp:txXfrm>
    </dsp:sp>
    <dsp:sp modelId="{12831C0A-2354-4FAB-B911-7C01E7A68E0B}">
      <dsp:nvSpPr>
        <dsp:cNvPr id="0" name=""/>
        <dsp:cNvSpPr/>
      </dsp:nvSpPr>
      <dsp:spPr>
        <a:xfrm>
          <a:off x="0" y="1826970"/>
          <a:ext cx="8229600" cy="503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1" kern="1200" dirty="0"/>
            <a:t>Executive Agency for Small and Medium-sized Enterprises –EASME (ex-EACI)</a:t>
          </a:r>
          <a:endParaRPr lang="en-GB" sz="1800" b="1" i="1" kern="1200" cap="none" spc="50" dirty="0">
            <a:ln w="0"/>
            <a:solidFill>
              <a:schemeClr val="bg2"/>
            </a:solidFill>
            <a:effectLst>
              <a:innerShdw blurRad="63500" dist="50800" dir="13500000">
                <a:srgbClr val="000000">
                  <a:alpha val="50000"/>
                </a:srgbClr>
              </a:innerShdw>
            </a:effectLst>
          </a:endParaRPr>
        </a:p>
      </dsp:txBody>
      <dsp:txXfrm>
        <a:off x="24588" y="1851558"/>
        <a:ext cx="8180424" cy="454509"/>
      </dsp:txXfrm>
    </dsp:sp>
    <dsp:sp modelId="{2276DAF9-3D3D-4F74-9644-DA221E5FED0A}">
      <dsp:nvSpPr>
        <dsp:cNvPr id="0" name=""/>
        <dsp:cNvSpPr/>
      </dsp:nvSpPr>
      <dsp:spPr>
        <a:xfrm>
          <a:off x="0" y="2358911"/>
          <a:ext cx="8229600" cy="503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b="1" i="1" kern="1200" cap="none" spc="50" dirty="0">
              <a:ln w="0"/>
              <a:solidFill>
                <a:schemeClr val="bg2"/>
              </a:solidFill>
              <a:effectLst>
                <a:innerShdw blurRad="63500" dist="50800" dir="13500000">
                  <a:srgbClr val="000000">
                    <a:alpha val="50000"/>
                  </a:srgbClr>
                </a:innerShdw>
              </a:effectLst>
            </a:rPr>
            <a:t>The Innovation and Network Executive Agency – INEA (ex TEN-TEA)</a:t>
          </a:r>
          <a:endParaRPr lang="en-GB" sz="2100" b="1" kern="1200" cap="none" spc="50" dirty="0">
            <a:ln w="0"/>
            <a:solidFill>
              <a:schemeClr val="bg2"/>
            </a:solidFill>
            <a:effectLst>
              <a:innerShdw blurRad="63500" dist="50800" dir="13500000">
                <a:srgbClr val="000000">
                  <a:alpha val="50000"/>
                </a:srgbClr>
              </a:innerShdw>
            </a:effectLst>
          </a:endParaRPr>
        </a:p>
      </dsp:txBody>
      <dsp:txXfrm>
        <a:off x="24588" y="2383499"/>
        <a:ext cx="8180424" cy="45450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latinLnBrk="0">
              <a:defRPr lang="es-ES" sz="1200"/>
            </a:lvl1pPr>
          </a:lstStyle>
          <a:p>
            <a:endParaRPr lang="es-ES"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latinLnBrk="0">
              <a:defRPr lang="es-ES" sz="1200"/>
            </a:lvl1pPr>
          </a:lstStyle>
          <a:p>
            <a:fld id="{D83FDC75-7F73-4A4A-A77C-09AADF00E0EA}" type="datetimeFigureOut">
              <a:rPr lang="es-ES" smtClean="0"/>
              <a:pPr/>
              <a:t>29/01/2018</a:t>
            </a:fld>
            <a:endParaRPr lang="es-ES"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latinLnBrk="0">
              <a:defRPr lang="es-ES" sz="1200"/>
            </a:lvl1pPr>
          </a:lstStyle>
          <a:p>
            <a:endParaRPr lang="es-ES"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latinLnBrk="0">
              <a:defRPr lang="es-ES" sz="1200"/>
            </a:lvl1pPr>
          </a:lstStyle>
          <a:p>
            <a:fld id="{459226BF-1F13-42D3-80DC-373E7ADD1EBC}" type="slidenum">
              <a:rPr lang="es-ES" smtClean="0"/>
              <a:pPr/>
              <a:t>‹Nº›</a:t>
            </a:fld>
            <a:endParaRPr lang="es-ES" dirty="0"/>
          </a:p>
        </p:txBody>
      </p:sp>
    </p:spTree>
    <p:extLst>
      <p:ext uri="{BB962C8B-B14F-4D97-AF65-F5344CB8AC3E}">
        <p14:creationId xmlns:p14="http://schemas.microsoft.com/office/powerpoint/2010/main" val="3014241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latinLnBrk="0">
              <a:defRPr lang="es-ES" sz="1200"/>
            </a:lvl1pPr>
          </a:lstStyle>
          <a:p>
            <a:endParaRPr lang="es-E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latinLnBrk="0">
              <a:defRPr lang="es-ES" sz="1200"/>
            </a:lvl1pPr>
          </a:lstStyle>
          <a:p>
            <a:fld id="{48AEF76B-3757-4A0B-AF93-28494465C1DD}" type="datetimeFigureOut">
              <a:rPr lang="es-ES"/>
              <a:pPr/>
              <a:t>29/01/2018</a:t>
            </a:fld>
            <a:endParaRPr lang="es-E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latinLnBrk="0">
              <a:defRPr lang="es-ES" sz="1200"/>
            </a:lvl1pPr>
          </a:lstStyle>
          <a:p>
            <a:endParaRPr lang="es-E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latinLnBrk="0">
              <a:defRPr lang="es-ES" sz="1200"/>
            </a:lvl1pPr>
          </a:lstStyle>
          <a:p>
            <a:fld id="{75693FD4-8F83-4EF7-AC3F-0DC0388986B0}" type="slidenum">
              <a:rPr/>
              <a:pPr/>
              <a:t>‹Nº›</a:t>
            </a:fld>
            <a:endParaRPr lang="es-ES"/>
          </a:p>
        </p:txBody>
      </p:sp>
    </p:spTree>
    <p:extLst>
      <p:ext uri="{BB962C8B-B14F-4D97-AF65-F5344CB8AC3E}">
        <p14:creationId xmlns:p14="http://schemas.microsoft.com/office/powerpoint/2010/main" val="1623110288"/>
      </p:ext>
    </p:extLst>
  </p:cSld>
  <p:clrMap bg1="lt1" tx1="dk1" bg2="lt2" tx2="dk2" accent1="accent1" accent2="accent2" accent3="accent3" accent4="accent4" accent5="accent5" accent6="accent6" hlink="hlink" folHlink="folHlink"/>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50443" y="9428583"/>
            <a:ext cx="2945659" cy="496332"/>
          </a:xfrm>
          <a:prstGeom prst="rect">
            <a:avLst/>
          </a:prstGeom>
          <a:noFill/>
          <a:ln w="9525">
            <a:noFill/>
            <a:miter lim="800000"/>
            <a:headEnd/>
            <a:tailEnd/>
          </a:ln>
        </p:spPr>
        <p:txBody>
          <a:bodyPr anchor="b"/>
          <a:lstStyle/>
          <a:p>
            <a:pPr algn="r" defTabSz="914400">
              <a:lnSpc>
                <a:spcPct val="100000"/>
              </a:lnSpc>
              <a:spcBef>
                <a:spcPct val="0"/>
              </a:spcBef>
              <a:buClrTx/>
              <a:buSzTx/>
              <a:buFontTx/>
              <a:buNone/>
            </a:pPr>
            <a:fld id="{DD123A78-7B7A-4951-B37C-03508E0E7620}" type="slidenum">
              <a:rPr lang="en-GB" sz="1200" b="0">
                <a:solidFill>
                  <a:schemeClr val="tx1"/>
                </a:solidFill>
                <a:latin typeface="Arial" pitchFamily="34" charset="0"/>
              </a:rPr>
              <a:pPr algn="r" defTabSz="914400">
                <a:lnSpc>
                  <a:spcPct val="100000"/>
                </a:lnSpc>
                <a:spcBef>
                  <a:spcPct val="0"/>
                </a:spcBef>
                <a:buClrTx/>
                <a:buSzTx/>
                <a:buFontTx/>
                <a:buNone/>
              </a:pPr>
              <a:t>9</a:t>
            </a:fld>
            <a:endParaRPr lang="en-GB" sz="1200" b="0">
              <a:solidFill>
                <a:schemeClr val="tx1"/>
              </a:solidFill>
              <a:latin typeface="Arial" pitchFamily="34" charset="0"/>
            </a:endParaRPr>
          </a:p>
        </p:txBody>
      </p:sp>
      <p:sp>
        <p:nvSpPr>
          <p:cNvPr id="32771" name="Slide Image Placeholder 1"/>
          <p:cNvSpPr>
            <a:spLocks noGrp="1" noRot="1" noChangeAspect="1" noTextEdit="1"/>
          </p:cNvSpPr>
          <p:nvPr>
            <p:ph type="sldImg"/>
          </p:nvPr>
        </p:nvSpPr>
        <p:spPr>
          <a:xfrm>
            <a:off x="917575" y="744538"/>
            <a:ext cx="4962525" cy="3722687"/>
          </a:xfrm>
          <a:ln/>
        </p:spPr>
      </p:sp>
      <p:sp>
        <p:nvSpPr>
          <p:cNvPr id="32772" name="Notes Placeholder 2"/>
          <p:cNvSpPr>
            <a:spLocks noGrp="1"/>
          </p:cNvSpPr>
          <p:nvPr>
            <p:ph type="body" idx="1"/>
          </p:nvPr>
        </p:nvSpPr>
        <p:spPr>
          <a:xfrm>
            <a:off x="679768" y="4713431"/>
            <a:ext cx="5438140" cy="4468710"/>
          </a:xfrm>
          <a:noFill/>
          <a:ln/>
        </p:spPr>
        <p:txBody>
          <a:bodyPr lIns="91440" tIns="45720" rIns="91440" bIns="45720"/>
          <a:lstStyle/>
          <a:p>
            <a:pPr defTabSz="914400" eaLnBrk="1" hangingPunct="1"/>
            <a:r>
              <a:rPr lang="fr-BE"/>
              <a:t>Self explaining slide</a:t>
            </a:r>
            <a:endParaRPr lang="en-GB"/>
          </a:p>
        </p:txBody>
      </p:sp>
      <p:sp>
        <p:nvSpPr>
          <p:cNvPr id="32773" name="Slide Number Placeholder 3"/>
          <p:cNvSpPr txBox="1">
            <a:spLocks noGrp="1"/>
          </p:cNvSpPr>
          <p:nvPr/>
        </p:nvSpPr>
        <p:spPr bwMode="auto">
          <a:xfrm>
            <a:off x="3850443" y="9428583"/>
            <a:ext cx="2945659" cy="496332"/>
          </a:xfrm>
          <a:prstGeom prst="rect">
            <a:avLst/>
          </a:prstGeom>
          <a:noFill/>
          <a:ln w="9525">
            <a:noFill/>
            <a:miter lim="800000"/>
            <a:headEnd/>
            <a:tailEnd/>
          </a:ln>
        </p:spPr>
        <p:txBody>
          <a:bodyPr anchor="b"/>
          <a:lstStyle/>
          <a:p>
            <a:pPr algn="r" defTabSz="914400">
              <a:lnSpc>
                <a:spcPct val="100000"/>
              </a:lnSpc>
              <a:spcBef>
                <a:spcPct val="0"/>
              </a:spcBef>
              <a:buClr>
                <a:srgbClr val="FFFFFF"/>
              </a:buClr>
              <a:buFont typeface="Calibri" pitchFamily="34" charset="0"/>
              <a:buNone/>
            </a:pPr>
            <a:fld id="{AF4B4CEF-34D5-4930-A4FD-764E512036A9}" type="slidenum">
              <a:rPr lang="en-GB" sz="1200">
                <a:solidFill>
                  <a:schemeClr val="tx1"/>
                </a:solidFill>
                <a:latin typeface="Arial" pitchFamily="34" charset="0"/>
              </a:rPr>
              <a:pPr algn="r" defTabSz="914400">
                <a:lnSpc>
                  <a:spcPct val="100000"/>
                </a:lnSpc>
                <a:spcBef>
                  <a:spcPct val="0"/>
                </a:spcBef>
                <a:buClr>
                  <a:srgbClr val="FFFFFF"/>
                </a:buClr>
                <a:buFont typeface="Calibri" pitchFamily="34" charset="0"/>
                <a:buNone/>
              </a:pPr>
              <a:t>9</a:t>
            </a:fld>
            <a:endParaRPr lang="en-GB" sz="1200">
              <a:solidFill>
                <a:schemeClr val="tx1"/>
              </a:solidFill>
              <a:latin typeface="Arial" pitchFamily="34" charset="0"/>
            </a:endParaRPr>
          </a:p>
        </p:txBody>
      </p:sp>
    </p:spTree>
    <p:extLst>
      <p:ext uri="{BB962C8B-B14F-4D97-AF65-F5344CB8AC3E}">
        <p14:creationId xmlns:p14="http://schemas.microsoft.com/office/powerpoint/2010/main" val="2839785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50443" y="9428583"/>
            <a:ext cx="2945659" cy="496332"/>
          </a:xfrm>
          <a:prstGeom prst="rect">
            <a:avLst/>
          </a:prstGeom>
          <a:noFill/>
          <a:ln w="9525">
            <a:noFill/>
            <a:miter lim="800000"/>
            <a:headEnd/>
            <a:tailEnd/>
          </a:ln>
        </p:spPr>
        <p:txBody>
          <a:bodyPr anchor="b"/>
          <a:lstStyle/>
          <a:p>
            <a:pPr algn="r" defTabSz="914400">
              <a:lnSpc>
                <a:spcPct val="100000"/>
              </a:lnSpc>
              <a:spcBef>
                <a:spcPct val="0"/>
              </a:spcBef>
              <a:buClrTx/>
              <a:buSzTx/>
              <a:buFontTx/>
              <a:buNone/>
            </a:pPr>
            <a:fld id="{5F5DBFA0-5377-4ACF-9BF0-9F9BF5808260}" type="slidenum">
              <a:rPr lang="en-GB" sz="1200" b="0">
                <a:solidFill>
                  <a:schemeClr val="tx1"/>
                </a:solidFill>
                <a:latin typeface="Arial" pitchFamily="34" charset="0"/>
              </a:rPr>
              <a:pPr algn="r" defTabSz="914400">
                <a:lnSpc>
                  <a:spcPct val="100000"/>
                </a:lnSpc>
                <a:spcBef>
                  <a:spcPct val="0"/>
                </a:spcBef>
                <a:buClrTx/>
                <a:buSzTx/>
                <a:buFontTx/>
                <a:buNone/>
              </a:pPr>
              <a:t>10</a:t>
            </a:fld>
            <a:endParaRPr lang="en-GB" sz="1200" b="0">
              <a:solidFill>
                <a:schemeClr val="tx1"/>
              </a:solidFill>
              <a:latin typeface="Arial" pitchFamily="34" charset="0"/>
            </a:endParaRPr>
          </a:p>
        </p:txBody>
      </p:sp>
      <p:sp>
        <p:nvSpPr>
          <p:cNvPr id="33795" name="Rectangle 2"/>
          <p:cNvSpPr>
            <a:spLocks noGrp="1" noRot="1" noChangeAspect="1" noChangeArrowheads="1" noTextEdit="1"/>
          </p:cNvSpPr>
          <p:nvPr>
            <p:ph type="sldImg"/>
          </p:nvPr>
        </p:nvSpPr>
        <p:spPr>
          <a:xfrm>
            <a:off x="917575" y="744538"/>
            <a:ext cx="4962525" cy="3722687"/>
          </a:xfrm>
          <a:ln/>
        </p:spPr>
      </p:sp>
      <p:sp>
        <p:nvSpPr>
          <p:cNvPr id="33796" name="Rectangle 3"/>
          <p:cNvSpPr>
            <a:spLocks noGrp="1" noChangeArrowheads="1"/>
          </p:cNvSpPr>
          <p:nvPr>
            <p:ph type="body" idx="1"/>
          </p:nvPr>
        </p:nvSpPr>
        <p:spPr>
          <a:xfrm>
            <a:off x="906357" y="4713431"/>
            <a:ext cx="4984962" cy="4468710"/>
          </a:xfrm>
          <a:noFill/>
          <a:ln/>
        </p:spPr>
        <p:txBody>
          <a:bodyPr lIns="91440" tIns="45720" rIns="91440" bIns="45720"/>
          <a:lstStyle/>
          <a:p>
            <a:pPr defTabSz="914400" eaLnBrk="1" hangingPunct="1"/>
            <a:endParaRPr lang="en-US"/>
          </a:p>
        </p:txBody>
      </p:sp>
    </p:spTree>
    <p:extLst>
      <p:ext uri="{BB962C8B-B14F-4D97-AF65-F5344CB8AC3E}">
        <p14:creationId xmlns:p14="http://schemas.microsoft.com/office/powerpoint/2010/main" val="4287540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50443" y="9428583"/>
            <a:ext cx="2945659" cy="496332"/>
          </a:xfrm>
          <a:prstGeom prst="rect">
            <a:avLst/>
          </a:prstGeom>
          <a:noFill/>
          <a:ln w="9525">
            <a:noFill/>
            <a:miter lim="800000"/>
            <a:headEnd/>
            <a:tailEnd/>
          </a:ln>
        </p:spPr>
        <p:txBody>
          <a:bodyPr anchor="b"/>
          <a:lstStyle/>
          <a:p>
            <a:pPr algn="r" defTabSz="914400">
              <a:lnSpc>
                <a:spcPct val="100000"/>
              </a:lnSpc>
              <a:spcBef>
                <a:spcPct val="0"/>
              </a:spcBef>
              <a:buClrTx/>
              <a:buSzTx/>
              <a:buFontTx/>
              <a:buNone/>
            </a:pPr>
            <a:fld id="{6969DF45-BB65-4338-9479-17CB5EB18088}" type="slidenum">
              <a:rPr lang="en-GB" sz="1200" b="0">
                <a:solidFill>
                  <a:schemeClr val="tx1"/>
                </a:solidFill>
                <a:latin typeface="Arial" pitchFamily="34" charset="0"/>
              </a:rPr>
              <a:pPr algn="r" defTabSz="914400">
                <a:lnSpc>
                  <a:spcPct val="100000"/>
                </a:lnSpc>
                <a:spcBef>
                  <a:spcPct val="0"/>
                </a:spcBef>
                <a:buClrTx/>
                <a:buSzTx/>
                <a:buFontTx/>
                <a:buNone/>
              </a:pPr>
              <a:t>11</a:t>
            </a:fld>
            <a:endParaRPr lang="en-GB" sz="1200" b="0">
              <a:solidFill>
                <a:schemeClr val="tx1"/>
              </a:solidFill>
              <a:latin typeface="Arial" pitchFamily="34" charset="0"/>
            </a:endParaRPr>
          </a:p>
        </p:txBody>
      </p:sp>
      <p:sp>
        <p:nvSpPr>
          <p:cNvPr id="34819" name="Rectangle 2"/>
          <p:cNvSpPr>
            <a:spLocks noGrp="1" noRot="1" noChangeAspect="1" noChangeArrowheads="1" noTextEdit="1"/>
          </p:cNvSpPr>
          <p:nvPr>
            <p:ph type="sldImg"/>
          </p:nvPr>
        </p:nvSpPr>
        <p:spPr>
          <a:xfrm>
            <a:off x="917575" y="744538"/>
            <a:ext cx="4962525" cy="3722687"/>
          </a:xfrm>
          <a:ln/>
        </p:spPr>
      </p:sp>
      <p:sp>
        <p:nvSpPr>
          <p:cNvPr id="34820" name="Rectangle 3"/>
          <p:cNvSpPr>
            <a:spLocks noGrp="1" noChangeArrowheads="1"/>
          </p:cNvSpPr>
          <p:nvPr>
            <p:ph type="body" idx="1"/>
          </p:nvPr>
        </p:nvSpPr>
        <p:spPr>
          <a:xfrm>
            <a:off x="906357" y="4713431"/>
            <a:ext cx="4984962" cy="4468710"/>
          </a:xfrm>
          <a:noFill/>
          <a:ln/>
        </p:spPr>
        <p:txBody>
          <a:bodyPr lIns="91440" tIns="45720" rIns="91440" bIns="45720"/>
          <a:lstStyle/>
          <a:p>
            <a:pPr defTabSz="914400" eaLnBrk="1" hangingPunct="1"/>
            <a:endParaRPr lang="en-US"/>
          </a:p>
        </p:txBody>
      </p:sp>
    </p:spTree>
    <p:extLst>
      <p:ext uri="{BB962C8B-B14F-4D97-AF65-F5344CB8AC3E}">
        <p14:creationId xmlns:p14="http://schemas.microsoft.com/office/powerpoint/2010/main" val="2565741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42B06C-1F02-45EF-AD0A-F6F536755CB6}" type="slidenum">
              <a:rPr lang="en-GB" smtClean="0"/>
              <a:pPr/>
              <a:t>49</a:t>
            </a:fld>
            <a:endParaRPr lang="en-GB"/>
          </a:p>
        </p:txBody>
      </p:sp>
    </p:spTree>
    <p:extLst>
      <p:ext uri="{BB962C8B-B14F-4D97-AF65-F5344CB8AC3E}">
        <p14:creationId xmlns:p14="http://schemas.microsoft.com/office/powerpoint/2010/main" val="3339893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0" i="0" u="none" strike="noStrike" kern="1200" baseline="0" dirty="0">
                <a:solidFill>
                  <a:srgbClr val="000000"/>
                </a:solidFill>
                <a:latin typeface="Times New Roman" pitchFamily="18" charset="0"/>
                <a:ea typeface="+mn-ea"/>
                <a:cs typeface="+mn-cs"/>
              </a:rPr>
              <a:t>Projects may contain closely connected but limited demonstration or pilot activities aiming to show technical feasibility in a near to operational environment. </a:t>
            </a:r>
            <a:endParaRPr lang="en-GB" dirty="0"/>
          </a:p>
        </p:txBody>
      </p:sp>
      <p:sp>
        <p:nvSpPr>
          <p:cNvPr id="4" name="Slide Number Placeholder 3"/>
          <p:cNvSpPr>
            <a:spLocks noGrp="1"/>
          </p:cNvSpPr>
          <p:nvPr>
            <p:ph type="sldNum" idx="10"/>
          </p:nvPr>
        </p:nvSpPr>
        <p:spPr/>
        <p:txBody>
          <a:bodyPr/>
          <a:lstStyle/>
          <a:p>
            <a:pPr>
              <a:defRPr/>
            </a:pPr>
            <a:fld id="{E0247793-43A1-4470-B0A0-D47F69922037}" type="slidenum">
              <a:rPr lang="fr-FR" smtClean="0"/>
              <a:pPr>
                <a:defRPr/>
              </a:pPr>
              <a:t>56</a:t>
            </a:fld>
            <a:endParaRPr lang="fr-FR"/>
          </a:p>
        </p:txBody>
      </p:sp>
    </p:spTree>
    <p:extLst>
      <p:ext uri="{BB962C8B-B14F-4D97-AF65-F5344CB8AC3E}">
        <p14:creationId xmlns:p14="http://schemas.microsoft.com/office/powerpoint/2010/main" val="1042150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0" i="0" u="none" strike="noStrike" kern="1200" baseline="0" dirty="0">
                <a:solidFill>
                  <a:srgbClr val="000000"/>
                </a:solidFill>
                <a:latin typeface="Times New Roman" pitchFamily="18" charset="0"/>
                <a:ea typeface="+mn-ea"/>
                <a:cs typeface="+mn-cs"/>
              </a:rPr>
              <a:t>A ‘demonstration or pilot’ aims to validate the technical and economic viability of a new or improved technology, product, process, service or solution in an operational (or near to operational) environment, whether industrial or otherwise, involving where appropriate a larger scale prototype or demonstrator. </a:t>
            </a:r>
          </a:p>
          <a:p>
            <a:r>
              <a:rPr lang="en-GB" sz="1100" b="0" i="0" u="none" strike="noStrike" kern="1200" baseline="0" dirty="0">
                <a:solidFill>
                  <a:srgbClr val="000000"/>
                </a:solidFill>
                <a:latin typeface="Times New Roman" pitchFamily="18" charset="0"/>
                <a:ea typeface="+mn-ea"/>
                <a:cs typeface="+mn-cs"/>
              </a:rPr>
              <a:t>A ‘market replication’ aims to support the first application/deployment in the market of an innovation that has already been demonstrated but not yet applied/deployed in the market due to market failures/barriers to uptake. 'Market replication' does not cover multiple applications in the market of an innovation14 that has already been applied successfully once in the market. ‘First’ means new at least to Europe or new at least to the application sector in question. Often such projects involve a validation of technical and economic performance at system level in real life operating conditions provided by the market. </a:t>
            </a:r>
          </a:p>
          <a:p>
            <a:r>
              <a:rPr lang="en-GB" sz="1100" b="0" i="0" u="none" strike="noStrike" kern="1200" baseline="0" dirty="0">
                <a:solidFill>
                  <a:srgbClr val="000000"/>
                </a:solidFill>
                <a:latin typeface="Times New Roman" pitchFamily="18" charset="0"/>
                <a:ea typeface="+mn-ea"/>
                <a:cs typeface="+mn-cs"/>
              </a:rPr>
              <a:t>Projects may include limited research and development activities. </a:t>
            </a:r>
            <a:endParaRPr lang="en-GB" dirty="0"/>
          </a:p>
        </p:txBody>
      </p:sp>
      <p:sp>
        <p:nvSpPr>
          <p:cNvPr id="4" name="Slide Number Placeholder 3"/>
          <p:cNvSpPr>
            <a:spLocks noGrp="1"/>
          </p:cNvSpPr>
          <p:nvPr>
            <p:ph type="sldNum" idx="10"/>
          </p:nvPr>
        </p:nvSpPr>
        <p:spPr/>
        <p:txBody>
          <a:bodyPr/>
          <a:lstStyle/>
          <a:p>
            <a:pPr>
              <a:defRPr/>
            </a:pPr>
            <a:fld id="{E0247793-43A1-4470-B0A0-D47F69922037}" type="slidenum">
              <a:rPr lang="fr-FR" smtClean="0"/>
              <a:pPr>
                <a:defRPr/>
              </a:pPr>
              <a:t>57</a:t>
            </a:fld>
            <a:endParaRPr lang="fr-FR"/>
          </a:p>
        </p:txBody>
      </p:sp>
    </p:spTree>
    <p:extLst>
      <p:ext uri="{BB962C8B-B14F-4D97-AF65-F5344CB8AC3E}">
        <p14:creationId xmlns:p14="http://schemas.microsoft.com/office/powerpoint/2010/main" val="858228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0" i="0" u="none" strike="noStrike" kern="1200" baseline="0" dirty="0">
                <a:solidFill>
                  <a:srgbClr val="000000"/>
                </a:solidFill>
                <a:latin typeface="Times New Roman" pitchFamily="18" charset="0"/>
                <a:ea typeface="+mn-ea"/>
                <a:cs typeface="+mn-cs"/>
              </a:rPr>
              <a:t>Transition from one phase to the next will be seamless provided the SME project proves to be worth further support in a further evaluation. Each phase is open to new entrants. </a:t>
            </a:r>
          </a:p>
          <a:p>
            <a:r>
              <a:rPr lang="en-GB" sz="1100" b="1" i="0" u="none" strike="noStrike" kern="1200" baseline="0" dirty="0">
                <a:solidFill>
                  <a:srgbClr val="000000"/>
                </a:solidFill>
                <a:latin typeface="Times New Roman" pitchFamily="18" charset="0"/>
                <a:ea typeface="+mn-ea"/>
                <a:cs typeface="+mn-cs"/>
              </a:rPr>
              <a:t>a) SME instrument (phase 1) </a:t>
            </a:r>
            <a:endParaRPr lang="en-GB" sz="1100" b="0" i="0" u="none" strike="noStrike" kern="1200" baseline="0" dirty="0">
              <a:solidFill>
                <a:srgbClr val="000000"/>
              </a:solidFill>
              <a:latin typeface="Times New Roman" pitchFamily="18" charset="0"/>
              <a:ea typeface="+mn-ea"/>
              <a:cs typeface="+mn-cs"/>
            </a:endParaRPr>
          </a:p>
          <a:p>
            <a:r>
              <a:rPr lang="en-GB" sz="1100" b="0" i="1" u="none" strike="noStrike" kern="1200" baseline="0" dirty="0">
                <a:solidFill>
                  <a:srgbClr val="000000"/>
                </a:solidFill>
                <a:latin typeface="Times New Roman" pitchFamily="18" charset="0"/>
                <a:ea typeface="+mn-ea"/>
                <a:cs typeface="+mn-cs"/>
              </a:rPr>
              <a:t>Description: </a:t>
            </a:r>
            <a:r>
              <a:rPr lang="en-GB" sz="1100" b="0" i="0" u="none" strike="noStrike" kern="1200" baseline="0" dirty="0">
                <a:solidFill>
                  <a:srgbClr val="000000"/>
                </a:solidFill>
                <a:latin typeface="Times New Roman" pitchFamily="18" charset="0"/>
                <a:ea typeface="+mn-ea"/>
                <a:cs typeface="+mn-cs"/>
              </a:rPr>
              <a:t>Feasibility study verifying the technological/practical as well as economic viability of an innovation idea/concept with considerable novelty to the industry sector in which it is presented (new products, processes, design, services and technologies or new market applications of existing technologies). </a:t>
            </a:r>
          </a:p>
          <a:p>
            <a:r>
              <a:rPr lang="en-GB" sz="1100" b="0" i="1" u="none" strike="noStrike" kern="1200" baseline="0" dirty="0">
                <a:solidFill>
                  <a:srgbClr val="000000"/>
                </a:solidFill>
                <a:latin typeface="Times New Roman" pitchFamily="18" charset="0"/>
                <a:ea typeface="+mn-ea"/>
                <a:cs typeface="+mn-cs"/>
              </a:rPr>
              <a:t>Funding rate: </a:t>
            </a:r>
            <a:r>
              <a:rPr lang="en-GB" sz="1100" b="0" i="0" u="none" strike="noStrike" kern="1200" baseline="0" dirty="0">
                <a:solidFill>
                  <a:srgbClr val="000000"/>
                </a:solidFill>
                <a:latin typeface="Times New Roman" pitchFamily="18" charset="0"/>
                <a:ea typeface="+mn-ea"/>
                <a:cs typeface="+mn-cs"/>
              </a:rPr>
              <a:t>Funding will be provided in the form of a lump sum of EUR 50,000 </a:t>
            </a:r>
          </a:p>
          <a:p>
            <a:r>
              <a:rPr lang="en-GB" sz="1100" b="1" i="0" u="none" strike="noStrike" kern="1200" baseline="0" dirty="0">
                <a:solidFill>
                  <a:srgbClr val="000000"/>
                </a:solidFill>
                <a:latin typeface="Times New Roman" pitchFamily="18" charset="0"/>
                <a:ea typeface="+mn-ea"/>
                <a:cs typeface="+mn-cs"/>
              </a:rPr>
              <a:t>b) SME instrument (phase 2) </a:t>
            </a:r>
            <a:endParaRPr lang="en-GB" sz="1100" b="0" i="0" u="none" strike="noStrike" kern="1200" baseline="0" dirty="0">
              <a:solidFill>
                <a:srgbClr val="000000"/>
              </a:solidFill>
              <a:latin typeface="Times New Roman" pitchFamily="18" charset="0"/>
              <a:ea typeface="+mn-ea"/>
              <a:cs typeface="+mn-cs"/>
            </a:endParaRPr>
          </a:p>
          <a:p>
            <a:r>
              <a:rPr lang="en-GB" sz="1100" b="0" i="1" u="none" strike="noStrike" kern="1200" baseline="0" dirty="0">
                <a:solidFill>
                  <a:srgbClr val="000000"/>
                </a:solidFill>
                <a:latin typeface="Times New Roman" pitchFamily="18" charset="0"/>
                <a:ea typeface="+mn-ea"/>
                <a:cs typeface="+mn-cs"/>
              </a:rPr>
              <a:t>Description: </a:t>
            </a:r>
            <a:r>
              <a:rPr lang="en-GB" sz="1100" b="0" i="0" u="none" strike="noStrike" kern="1200" baseline="0" dirty="0">
                <a:solidFill>
                  <a:srgbClr val="000000"/>
                </a:solidFill>
                <a:latin typeface="Times New Roman" pitchFamily="18" charset="0"/>
                <a:ea typeface="+mn-ea"/>
                <a:cs typeface="+mn-cs"/>
              </a:rPr>
              <a:t>innovation projects that address a specific challenge and demonstrate high potential in terms of company competitiveness and growth underpinned by a strategic business plan. </a:t>
            </a:r>
          </a:p>
          <a:p>
            <a:r>
              <a:rPr lang="en-GB" sz="1100" b="0" i="1" u="none" strike="noStrike" kern="1200" baseline="0" dirty="0">
                <a:solidFill>
                  <a:srgbClr val="000000"/>
                </a:solidFill>
                <a:latin typeface="Times New Roman" pitchFamily="18" charset="0"/>
                <a:ea typeface="+mn-ea"/>
                <a:cs typeface="+mn-cs"/>
              </a:rPr>
              <a:t>Funding rate: </a:t>
            </a:r>
            <a:r>
              <a:rPr lang="en-GB" sz="1100" b="0" i="0" u="none" strike="noStrike" kern="1200" baseline="0" dirty="0">
                <a:solidFill>
                  <a:srgbClr val="000000"/>
                </a:solidFill>
                <a:latin typeface="Times New Roman" pitchFamily="18" charset="0"/>
                <a:ea typeface="+mn-ea"/>
                <a:cs typeface="+mn-cs"/>
              </a:rPr>
              <a:t>70% (exceptionally, 100% where the research component is strongly present). The single applicable rate is specified under the relevant topic. </a:t>
            </a:r>
          </a:p>
          <a:p>
            <a:r>
              <a:rPr lang="en-GB" sz="1100" b="1" i="0" u="none" strike="noStrike" kern="1200" baseline="0" dirty="0">
                <a:solidFill>
                  <a:srgbClr val="000000"/>
                </a:solidFill>
                <a:latin typeface="Times New Roman" pitchFamily="18" charset="0"/>
                <a:ea typeface="+mn-ea"/>
                <a:cs typeface="+mn-cs"/>
              </a:rPr>
              <a:t>c) SME instrument (phase 3)</a:t>
            </a:r>
            <a:r>
              <a:rPr lang="en-GB" sz="1100" b="0" i="0" u="none" strike="noStrike" kern="1200" baseline="0" dirty="0">
                <a:solidFill>
                  <a:srgbClr val="000000"/>
                </a:solidFill>
                <a:latin typeface="Times New Roman" pitchFamily="18" charset="0"/>
                <a:ea typeface="+mn-ea"/>
                <a:cs typeface="+mn-cs"/>
              </a:rPr>
              <a:t>: Support to commercialisation promotes the wider implementation of innovative solutions and customers and supports financing of growth by facilitating access to public and private risk capital. </a:t>
            </a:r>
          </a:p>
          <a:p>
            <a:r>
              <a:rPr lang="en-GB" sz="1100" b="1" i="0" u="none" strike="noStrike" kern="1200" baseline="0" dirty="0">
                <a:solidFill>
                  <a:srgbClr val="000000"/>
                </a:solidFill>
                <a:latin typeface="Times New Roman" pitchFamily="18" charset="0"/>
                <a:ea typeface="+mn-ea"/>
                <a:cs typeface="+mn-cs"/>
              </a:rPr>
              <a:t>d) Mentoring and coaching</a:t>
            </a:r>
            <a:r>
              <a:rPr lang="en-GB" sz="1100" b="0" i="0" u="none" strike="noStrike" kern="1200" baseline="0" dirty="0">
                <a:solidFill>
                  <a:srgbClr val="000000"/>
                </a:solidFill>
                <a:latin typeface="Times New Roman" pitchFamily="18" charset="0"/>
                <a:ea typeface="+mn-ea"/>
                <a:cs typeface="+mn-cs"/>
              </a:rPr>
              <a:t>: Each beneficiary of the SME instrument will be offered business coaching support during Phase 1 (up to 3 coaching days) and Phase 2 (up to 12 coaching days) in addition to the grant offered. This support will be provided through the Enterprise Europe Network (EEN) and delivered by a group of qualified and experienced business coaches. </a:t>
            </a:r>
            <a:endParaRPr lang="en-GB" dirty="0"/>
          </a:p>
        </p:txBody>
      </p:sp>
      <p:sp>
        <p:nvSpPr>
          <p:cNvPr id="4" name="Slide Number Placeholder 3"/>
          <p:cNvSpPr>
            <a:spLocks noGrp="1"/>
          </p:cNvSpPr>
          <p:nvPr>
            <p:ph type="sldNum" idx="10"/>
          </p:nvPr>
        </p:nvSpPr>
        <p:spPr/>
        <p:txBody>
          <a:bodyPr/>
          <a:lstStyle/>
          <a:p>
            <a:pPr>
              <a:defRPr/>
            </a:pPr>
            <a:fld id="{E0247793-43A1-4470-B0A0-D47F69922037}" type="slidenum">
              <a:rPr lang="fr-FR" smtClean="0"/>
              <a:pPr>
                <a:defRPr/>
              </a:pPr>
              <a:t>59</a:t>
            </a:fld>
            <a:endParaRPr lang="fr-FR"/>
          </a:p>
        </p:txBody>
      </p:sp>
    </p:spTree>
    <p:extLst>
      <p:ext uri="{BB962C8B-B14F-4D97-AF65-F5344CB8AC3E}">
        <p14:creationId xmlns:p14="http://schemas.microsoft.com/office/powerpoint/2010/main" val="4461588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ortad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90800" y="2286000"/>
            <a:ext cx="6180224" cy="1470025"/>
          </a:xfrm>
        </p:spPr>
        <p:txBody>
          <a:bodyPr anchor="t">
            <a:noAutofit/>
          </a:bodyPr>
          <a:lstStyle>
            <a:lvl1pPr algn="r" eaLnBrk="1" latinLnBrk="0" hangingPunct="1">
              <a:defRPr kumimoji="0" lang="es-ES" sz="4400" b="1" cap="small" baseline="0">
                <a:solidFill>
                  <a:srgbClr val="003300"/>
                </a:solidFill>
              </a:defRPr>
            </a:lvl1pPr>
          </a:lstStyle>
          <a:p>
            <a:r>
              <a:rPr kumimoji="0" lang="es-ES" dirty="0"/>
              <a:t>Haga clic para modificar el estilo de título del patrón</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es-ES" sz="2000" b="0">
                <a:solidFill>
                  <a:schemeClr val="tx1"/>
                </a:solidFill>
                <a:latin typeface="+mn-lt"/>
              </a:defRPr>
            </a:lvl1pPr>
            <a:lvl2pPr marL="457200" indent="0" algn="ctr" eaLnBrk="1" latinLnBrk="0" hangingPunct="1">
              <a:buNone/>
              <a:defRPr kumimoji="0" lang="es-ES">
                <a:solidFill>
                  <a:schemeClr val="tx1">
                    <a:tint val="75000"/>
                  </a:schemeClr>
                </a:solidFill>
              </a:defRPr>
            </a:lvl2pPr>
            <a:lvl3pPr marL="914400" indent="0" algn="ctr" eaLnBrk="1" latinLnBrk="0" hangingPunct="1">
              <a:buNone/>
              <a:defRPr kumimoji="0" lang="es-ES">
                <a:solidFill>
                  <a:schemeClr val="tx1">
                    <a:tint val="75000"/>
                  </a:schemeClr>
                </a:solidFill>
              </a:defRPr>
            </a:lvl3pPr>
            <a:lvl4pPr marL="1371600" indent="0" algn="ctr" eaLnBrk="1" latinLnBrk="0" hangingPunct="1">
              <a:buNone/>
              <a:defRPr kumimoji="0" lang="es-ES">
                <a:solidFill>
                  <a:schemeClr val="tx1">
                    <a:tint val="75000"/>
                  </a:schemeClr>
                </a:solidFill>
              </a:defRPr>
            </a:lvl4pPr>
            <a:lvl5pPr marL="1828800" indent="0" algn="ctr" eaLnBrk="1" latinLnBrk="0" hangingPunct="1">
              <a:buNone/>
              <a:defRPr kumimoji="0" lang="es-ES">
                <a:solidFill>
                  <a:schemeClr val="tx1">
                    <a:tint val="75000"/>
                  </a:schemeClr>
                </a:solidFill>
              </a:defRPr>
            </a:lvl5pPr>
            <a:lvl6pPr marL="2286000" indent="0" algn="ctr" eaLnBrk="1" latinLnBrk="0" hangingPunct="1">
              <a:buNone/>
              <a:defRPr kumimoji="0" lang="es-ES">
                <a:solidFill>
                  <a:schemeClr val="tx1">
                    <a:tint val="75000"/>
                  </a:schemeClr>
                </a:solidFill>
              </a:defRPr>
            </a:lvl6pPr>
            <a:lvl7pPr marL="2743200" indent="0" algn="ctr" eaLnBrk="1" latinLnBrk="0" hangingPunct="1">
              <a:buNone/>
              <a:defRPr kumimoji="0" lang="es-ES">
                <a:solidFill>
                  <a:schemeClr val="tx1">
                    <a:tint val="75000"/>
                  </a:schemeClr>
                </a:solidFill>
              </a:defRPr>
            </a:lvl7pPr>
            <a:lvl8pPr marL="3200400" indent="0" algn="ctr" eaLnBrk="1" latinLnBrk="0" hangingPunct="1">
              <a:buNone/>
              <a:defRPr kumimoji="0" lang="es-ES">
                <a:solidFill>
                  <a:schemeClr val="tx1">
                    <a:tint val="75000"/>
                  </a:schemeClr>
                </a:solidFill>
              </a:defRPr>
            </a:lvl8pPr>
            <a:lvl9pPr marL="3657600" indent="0" algn="ctr" eaLnBrk="1" latinLnBrk="0" hangingPunct="1">
              <a:buNone/>
              <a:defRPr kumimoji="0" lang="es-ES">
                <a:solidFill>
                  <a:schemeClr val="tx1">
                    <a:tint val="75000"/>
                  </a:schemeClr>
                </a:solidFill>
              </a:defRPr>
            </a:lvl9pPr>
          </a:lstStyle>
          <a:p>
            <a:pPr eaLnBrk="1" latinLnBrk="0" hangingPunct="1"/>
            <a:r>
              <a:rPr lang="es-ES"/>
              <a:t>Haga clic para modificar el estilo de subtítulo del patrón</a:t>
            </a:r>
            <a:endParaRPr dirty="0"/>
          </a:p>
        </p:txBody>
      </p:sp>
      <p:pic>
        <p:nvPicPr>
          <p:cNvPr id="8" name="12 Imagen" descr="Logo-CDTI-MEYC-pequeño.gif"/>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6372200" y="260648"/>
            <a:ext cx="2379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13 Imag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4267659" y="1960758"/>
            <a:ext cx="627406" cy="9180513"/>
          </a:xfrm>
          <a:prstGeom prst="rect">
            <a:avLst/>
          </a:prstGeom>
        </p:spPr>
      </p:pic>
      <p:pic>
        <p:nvPicPr>
          <p:cNvPr id="10" name="9 Imagen"/>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92" y="3444"/>
            <a:ext cx="628415" cy="6854556"/>
          </a:xfrm>
          <a:prstGeom prst="rect">
            <a:avLst/>
          </a:prstGeom>
        </p:spPr>
      </p:pic>
      <p:pic>
        <p:nvPicPr>
          <p:cNvPr id="7" name="6 Imagen" descr="Logo división.png"/>
          <p:cNvPicPr>
            <a:picLocks noChangeAspect="1"/>
          </p:cNvPicPr>
          <p:nvPr userDrawn="1"/>
        </p:nvPicPr>
        <p:blipFill>
          <a:blip r:embed="rId5" cstate="print"/>
          <a:stretch>
            <a:fillRect/>
          </a:stretch>
        </p:blipFill>
        <p:spPr>
          <a:xfrm>
            <a:off x="827585" y="260648"/>
            <a:ext cx="1767571" cy="450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id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noAutofit/>
          </a:bodyPr>
          <a:lstStyle>
            <a:lvl1pPr algn="l" eaLnBrk="1" latinLnBrk="0" hangingPunct="1">
              <a:defRPr kumimoji="0" lang="es-ES" sz="3400" b="1">
                <a:solidFill>
                  <a:srgbClr val="2F6EBB"/>
                </a:solidFill>
              </a:defRPr>
            </a:lvl1pPr>
          </a:lstStyle>
          <a:p>
            <a:r>
              <a:rPr kumimoji="0" lang="es-ES" dirty="0"/>
              <a:t>Haga clic para modificar el estilo de título del patrón</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es-ES" sz="2800">
                <a:latin typeface="+mn-lt"/>
              </a:defRPr>
            </a:lvl1pPr>
            <a:lvl2pPr eaLnBrk="1" latinLnBrk="0" hangingPunct="1">
              <a:defRPr kumimoji="0" lang="es-ES" sz="2400">
                <a:latin typeface="+mn-lt"/>
              </a:defRPr>
            </a:lvl2pPr>
            <a:lvl3pPr eaLnBrk="1" latinLnBrk="0" hangingPunct="1">
              <a:defRPr kumimoji="0" lang="es-ES" sz="2000">
                <a:latin typeface="+mn-lt"/>
              </a:defRPr>
            </a:lvl3pPr>
            <a:lvl4pPr eaLnBrk="1" latinLnBrk="0" hangingPunct="1">
              <a:defRPr kumimoji="0" lang="es-ES" sz="2000">
                <a:latin typeface="+mn-lt"/>
              </a:defRPr>
            </a:lvl4pPr>
            <a:lvl5pPr eaLnBrk="1" latinLnBrk="0" hangingPunct="1">
              <a:defRPr kumimoji="0" lang="es-ES" sz="2000">
                <a:latin typeface="+mn-lt"/>
              </a:defRPr>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dirty="0"/>
          </a:p>
        </p:txBody>
      </p:sp>
      <p:pic>
        <p:nvPicPr>
          <p:cNvPr id="4" name="12 Imagen" descr="Logo-CDTI-MEYC-pequeño.gif"/>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6372200" y="6357906"/>
            <a:ext cx="2379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Índice">
    <p:spTree>
      <p:nvGrpSpPr>
        <p:cNvPr id="1" name=""/>
        <p:cNvGrpSpPr/>
        <p:nvPr/>
      </p:nvGrpSpPr>
      <p:grpSpPr>
        <a:xfrm>
          <a:off x="0" y="0"/>
          <a:ext cx="0" cy="0"/>
          <a:chOff x="0" y="0"/>
          <a:chExt cx="0" cy="0"/>
        </a:xfrm>
      </p:grpSpPr>
      <p:pic>
        <p:nvPicPr>
          <p:cNvPr id="8" name="12 Imagen" descr="Logo-CDTI-MEYC-pequeño.gif"/>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6372200" y="260648"/>
            <a:ext cx="2379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13 Imag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4267659" y="1960758"/>
            <a:ext cx="627406" cy="9180513"/>
          </a:xfrm>
          <a:prstGeom prst="rect">
            <a:avLst/>
          </a:prstGeom>
        </p:spPr>
      </p:pic>
      <p:pic>
        <p:nvPicPr>
          <p:cNvPr id="10" name="9 Imagen"/>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92" y="3444"/>
            <a:ext cx="628415" cy="6854556"/>
          </a:xfrm>
          <a:prstGeom prst="rect">
            <a:avLst/>
          </a:prstGeom>
        </p:spPr>
      </p:pic>
      <p:sp>
        <p:nvSpPr>
          <p:cNvPr id="13" name="Rectangle 3"/>
          <p:cNvSpPr>
            <a:spLocks noGrp="1" noChangeArrowheads="1"/>
          </p:cNvSpPr>
          <p:nvPr userDrawn="1"/>
        </p:nvSpPr>
        <p:spPr bwMode="auto">
          <a:xfrm>
            <a:off x="2195736" y="1268760"/>
            <a:ext cx="6264696" cy="50405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har char="•"/>
              <a:defRPr sz="20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har char="–"/>
              <a:defRPr>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har char="»"/>
              <a:defRPr>
                <a:solidFill>
                  <a:schemeClr val="tx1"/>
                </a:solidFill>
                <a:effectLst>
                  <a:outerShdw blurRad="38100" dist="38100" dir="2700000" algn="tl">
                    <a:srgbClr val="FFFFFF"/>
                  </a:outerShdw>
                </a:effectLst>
                <a:latin typeface="+mn-lt"/>
              </a:defRPr>
            </a:lvl5pPr>
            <a:lvl6pPr marL="2514600" indent="-228600" algn="l" rtl="0" eaLnBrk="1" fontAlgn="base" hangingPunct="1">
              <a:spcBef>
                <a:spcPct val="20000"/>
              </a:spcBef>
              <a:spcAft>
                <a:spcPct val="0"/>
              </a:spcAft>
              <a:buChar char="»"/>
              <a:defRPr>
                <a:solidFill>
                  <a:schemeClr val="tx1"/>
                </a:solidFill>
                <a:effectLst>
                  <a:outerShdw blurRad="38100" dist="38100" dir="2700000" algn="tl">
                    <a:srgbClr val="FFFFFF"/>
                  </a:outerShdw>
                </a:effectLst>
                <a:latin typeface="+mn-lt"/>
              </a:defRPr>
            </a:lvl6pPr>
            <a:lvl7pPr marL="2971800" indent="-228600" algn="l" rtl="0" eaLnBrk="1" fontAlgn="base" hangingPunct="1">
              <a:spcBef>
                <a:spcPct val="20000"/>
              </a:spcBef>
              <a:spcAft>
                <a:spcPct val="0"/>
              </a:spcAft>
              <a:buChar char="»"/>
              <a:defRPr>
                <a:solidFill>
                  <a:schemeClr val="tx1"/>
                </a:solidFill>
                <a:effectLst>
                  <a:outerShdw blurRad="38100" dist="38100" dir="2700000" algn="tl">
                    <a:srgbClr val="FFFFFF"/>
                  </a:outerShdw>
                </a:effectLst>
                <a:latin typeface="+mn-lt"/>
              </a:defRPr>
            </a:lvl7pPr>
            <a:lvl8pPr marL="3429000" indent="-228600" algn="l" rtl="0" eaLnBrk="1" fontAlgn="base" hangingPunct="1">
              <a:spcBef>
                <a:spcPct val="20000"/>
              </a:spcBef>
              <a:spcAft>
                <a:spcPct val="0"/>
              </a:spcAft>
              <a:buChar char="»"/>
              <a:defRPr>
                <a:solidFill>
                  <a:schemeClr val="tx1"/>
                </a:solidFill>
                <a:effectLst>
                  <a:outerShdw blurRad="38100" dist="38100" dir="2700000" algn="tl">
                    <a:srgbClr val="FFFFFF"/>
                  </a:outerShdw>
                </a:effectLst>
                <a:latin typeface="+mn-lt"/>
              </a:defRPr>
            </a:lvl8pPr>
            <a:lvl9pPr marL="3886200" indent="-228600" algn="l" rtl="0" eaLnBrk="1" fontAlgn="base" hangingPunct="1">
              <a:spcBef>
                <a:spcPct val="20000"/>
              </a:spcBef>
              <a:spcAft>
                <a:spcPct val="0"/>
              </a:spcAft>
              <a:buChar char="»"/>
              <a:defRPr>
                <a:solidFill>
                  <a:schemeClr val="tx1"/>
                </a:solidFill>
                <a:effectLst>
                  <a:outerShdw blurRad="38100" dist="38100" dir="2700000" algn="tl">
                    <a:srgbClr val="FFFFFF"/>
                  </a:outerShdw>
                </a:effectLst>
                <a:latin typeface="+mn-lt"/>
              </a:defRPr>
            </a:lvl9pPr>
          </a:lstStyle>
          <a:p>
            <a:pPr marL="0" indent="0" eaLnBrk="1" hangingPunct="1">
              <a:buNone/>
            </a:pPr>
            <a:r>
              <a:rPr lang="es-ES_tradnl" b="1" dirty="0">
                <a:effectLst/>
                <a:latin typeface="+mj-lt"/>
              </a:rPr>
              <a:t>Índice</a:t>
            </a:r>
            <a:endParaRPr lang="es-ES" sz="2400" dirty="0">
              <a:effectLst/>
            </a:endParaRPr>
          </a:p>
        </p:txBody>
      </p:sp>
      <p:sp>
        <p:nvSpPr>
          <p:cNvPr id="3" name="2 Marcador de texto"/>
          <p:cNvSpPr>
            <a:spLocks noGrp="1"/>
          </p:cNvSpPr>
          <p:nvPr>
            <p:ph type="body" sz="quarter" idx="10"/>
          </p:nvPr>
        </p:nvSpPr>
        <p:spPr>
          <a:xfrm>
            <a:off x="2193332" y="1772816"/>
            <a:ext cx="6267099" cy="4321175"/>
          </a:xfrm>
        </p:spPr>
        <p:txBody>
          <a:bodyPr/>
          <a:lstStyle>
            <a:lvl1pPr marL="457200" indent="-457200">
              <a:buFont typeface="+mj-lt"/>
              <a:buAutoNum type="arabicPeriod"/>
              <a:defRPr sz="2400"/>
            </a:lvl1pPr>
            <a:lvl2pPr marL="914400" indent="-457200">
              <a:buFont typeface="+mj-lt"/>
              <a:buAutoNum type="arabicPeriod"/>
              <a:defRPr sz="2000"/>
            </a:lvl2pPr>
            <a:lvl3pPr marL="1257300" indent="-342900">
              <a:buFont typeface="+mj-lt"/>
              <a:buAutoNum type="arabicPeriod"/>
              <a:defRPr sz="2000"/>
            </a:lvl3pPr>
            <a:lvl4pPr marL="1714500" indent="-342900">
              <a:buFont typeface="+mj-lt"/>
              <a:buAutoNum type="arabicPeriod"/>
              <a:defRPr sz="2000"/>
            </a:lvl4pPr>
            <a:lvl5pPr marL="2171700" indent="-342900">
              <a:buFont typeface="+mj-lt"/>
              <a:buAutoNum type="arabicPeriod"/>
              <a:defRPr sz="20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pic>
        <p:nvPicPr>
          <p:cNvPr id="7" name="6 Imagen" descr="Logo división.png"/>
          <p:cNvPicPr>
            <a:picLocks noChangeAspect="1"/>
          </p:cNvPicPr>
          <p:nvPr userDrawn="1"/>
        </p:nvPicPr>
        <p:blipFill>
          <a:blip r:embed="rId5" cstate="print"/>
          <a:stretch>
            <a:fillRect/>
          </a:stretch>
        </p:blipFill>
        <p:spPr>
          <a:xfrm>
            <a:off x="827585" y="260648"/>
            <a:ext cx="1767571" cy="450000"/>
          </a:xfrm>
          <a:prstGeom prst="rect">
            <a:avLst/>
          </a:prstGeom>
        </p:spPr>
      </p:pic>
    </p:spTree>
    <p:extLst>
      <p:ext uri="{BB962C8B-B14F-4D97-AF65-F5344CB8AC3E}">
        <p14:creationId xmlns:p14="http://schemas.microsoft.com/office/powerpoint/2010/main" val="3178537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4205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s-ES_tradn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97A0E80-CAC4-4502-9220-234320BF7ABC}" type="slidenum">
              <a:rPr lang="en-GB"/>
              <a:pPr/>
              <a:t>‹Nº›</a:t>
            </a:fld>
            <a:endParaRPr lang="en-GB"/>
          </a:p>
        </p:txBody>
      </p:sp>
    </p:spTree>
    <p:extLst>
      <p:ext uri="{BB962C8B-B14F-4D97-AF65-F5344CB8AC3E}">
        <p14:creationId xmlns:p14="http://schemas.microsoft.com/office/powerpoint/2010/main" val="948978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5576" y="274638"/>
            <a:ext cx="8083624" cy="1143000"/>
          </a:xfrm>
          <a:prstGeom prst="rect">
            <a:avLst/>
          </a:prstGeom>
        </p:spPr>
        <p:txBody>
          <a:bodyPr vert="horz" lIns="91440" tIns="45720" rIns="91440" bIns="45720" rtlCol="0" anchor="ctr">
            <a:normAutofit/>
          </a:bodyPr>
          <a:lstStyle/>
          <a:p>
            <a:pPr eaLnBrk="1" latinLnBrk="0" hangingPunct="1"/>
            <a:r>
              <a:rPr kumimoji="0" lang="es-ES" dirty="0"/>
              <a:t>Haga clic para modificar el estilo de título del patrón</a:t>
            </a:r>
            <a:endParaRPr kumimoji="0"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es-ES" dirty="0"/>
              <a:t>Haga clic para modificar el estilo de texto del patrón</a:t>
            </a:r>
          </a:p>
          <a:p>
            <a:pPr lvl="1" eaLnBrk="1" latinLnBrk="0" hangingPunct="1"/>
            <a:r>
              <a:rPr kumimoji="0" lang="es-ES" dirty="0"/>
              <a:t>Segundo nivel</a:t>
            </a:r>
          </a:p>
          <a:p>
            <a:pPr lvl="2" eaLnBrk="1" latinLnBrk="0" hangingPunct="1"/>
            <a:r>
              <a:rPr kumimoji="0" lang="es-ES" dirty="0"/>
              <a:t>Tercer nivel</a:t>
            </a:r>
          </a:p>
          <a:p>
            <a:pPr lvl="3" eaLnBrk="1" latinLnBrk="0" hangingPunct="1"/>
            <a:r>
              <a:rPr kumimoji="0" lang="es-ES" dirty="0"/>
              <a:t>Cuarto nivel</a:t>
            </a:r>
          </a:p>
          <a:p>
            <a:pPr lvl="4" eaLnBrk="1" latinLnBrk="0" hangingPunct="1"/>
            <a:r>
              <a:rPr kumimoji="0" lang="es-ES" dirty="0"/>
              <a:t>Quinto nivel</a:t>
            </a:r>
            <a:endParaRPr kumimoji="0"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33D6E5A2-EC83-451F-A719-9AC1370DD5CF}" type="slidenum">
              <a:rPr/>
              <a:pPr/>
              <a:t>‹Nº›</a:t>
            </a:fld>
            <a:endParaRPr kumimoji="0" lang="es-ES"/>
          </a:p>
        </p:txBody>
      </p:sp>
      <p:sp>
        <p:nvSpPr>
          <p:cNvPr id="13" name="Text Box 6"/>
          <p:cNvSpPr txBox="1">
            <a:spLocks noChangeArrowheads="1"/>
          </p:cNvSpPr>
          <p:nvPr/>
        </p:nvSpPr>
        <p:spPr bwMode="auto">
          <a:xfrm>
            <a:off x="3491880" y="6419849"/>
            <a:ext cx="366712" cy="244475"/>
          </a:xfrm>
          <a:prstGeom prst="rect">
            <a:avLst/>
          </a:prstGeom>
          <a:noFill/>
          <a:ln w="9525">
            <a:noFill/>
            <a:miter lim="800000"/>
            <a:headEnd/>
            <a:tailEnd/>
          </a:ln>
          <a:effectLst/>
        </p:spPr>
        <p:txBody>
          <a:bodyPr wrap="none">
            <a:spAutoFit/>
          </a:bodyPr>
          <a:lstStyle/>
          <a:p>
            <a:pPr eaLnBrk="0" hangingPunct="0">
              <a:defRPr/>
            </a:pPr>
            <a:fld id="{F4C3F74C-47B1-44E2-A196-7D772249651C}" type="slidenum">
              <a:rPr lang="es-ES_tradnl" sz="1000">
                <a:latin typeface="Arial Narrow" pitchFamily="34" charset="0"/>
              </a:rPr>
              <a:pPr eaLnBrk="0" hangingPunct="0">
                <a:defRPr/>
              </a:pPr>
              <a:t>‹Nº›</a:t>
            </a:fld>
            <a:endParaRPr lang="es-ES_tradnl" dirty="0"/>
          </a:p>
        </p:txBody>
      </p:sp>
      <p:sp>
        <p:nvSpPr>
          <p:cNvPr id="14" name="Rectangle 7"/>
          <p:cNvSpPr>
            <a:spLocks noChangeArrowheads="1"/>
          </p:cNvSpPr>
          <p:nvPr/>
        </p:nvSpPr>
        <p:spPr bwMode="auto">
          <a:xfrm>
            <a:off x="4788024" y="6426200"/>
            <a:ext cx="768350" cy="244475"/>
          </a:xfrm>
          <a:prstGeom prst="rect">
            <a:avLst/>
          </a:prstGeom>
          <a:noFill/>
          <a:ln w="9525">
            <a:noFill/>
            <a:miter lim="800000"/>
            <a:headEnd/>
            <a:tailEnd/>
          </a:ln>
          <a:effectLst/>
        </p:spPr>
        <p:txBody>
          <a:bodyPr wrap="none">
            <a:spAutoFit/>
          </a:bodyPr>
          <a:lstStyle/>
          <a:p>
            <a:pPr eaLnBrk="0" hangingPunct="0">
              <a:defRPr/>
            </a:pPr>
            <a:r>
              <a:rPr lang="es-ES_tradnl" sz="1000">
                <a:latin typeface="Arial Narrow" pitchFamily="34" charset="0"/>
              </a:rPr>
              <a:t>(</a:t>
            </a:r>
            <a:fld id="{E655AF8E-4345-4B33-8EE4-C6909E13985A}" type="datetime1">
              <a:rPr lang="es-ES_tradnl" sz="1000">
                <a:latin typeface="Arial Narrow" pitchFamily="34" charset="0"/>
              </a:rPr>
              <a:pPr eaLnBrk="0" hangingPunct="0">
                <a:defRPr/>
              </a:pPr>
              <a:t>29/01/2018</a:t>
            </a:fld>
            <a:r>
              <a:rPr lang="es-ES_tradnl" sz="1000">
                <a:latin typeface="Arial Narrow" pitchFamily="34" charset="0"/>
              </a:rPr>
              <a:t>)</a:t>
            </a:r>
          </a:p>
        </p:txBody>
      </p:sp>
      <p:pic>
        <p:nvPicPr>
          <p:cNvPr id="17" name="16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92" y="3444"/>
            <a:ext cx="628415" cy="6854556"/>
          </a:xfrm>
          <a:prstGeom prst="rect">
            <a:avLst/>
          </a:prstGeom>
        </p:spPr>
      </p:pic>
      <p:pic>
        <p:nvPicPr>
          <p:cNvPr id="8" name="12 Imagen" descr="Logo-CDTI-MEYC-pequeño.gif"/>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372200" y="6357906"/>
            <a:ext cx="2379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8 Imagen" descr="Logo división.png"/>
          <p:cNvPicPr>
            <a:picLocks noChangeAspect="1"/>
          </p:cNvPicPr>
          <p:nvPr userDrawn="1"/>
        </p:nvPicPr>
        <p:blipFill>
          <a:blip r:embed="rId10" cstate="print"/>
          <a:stretch>
            <a:fillRect/>
          </a:stretch>
        </p:blipFill>
        <p:spPr>
          <a:xfrm>
            <a:off x="899592" y="6363376"/>
            <a:ext cx="1767571" cy="450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6" r:id="rId4"/>
    <p:sldLayoutId id="2147483669" r:id="rId5"/>
    <p:sldLayoutId id="2147483671" r:id="rId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spcBef>
          <a:spcPct val="0"/>
        </a:spcBef>
        <a:buNone/>
        <a:defRPr kumimoji="0" lang="es-ES" sz="3400" b="1" kern="1200">
          <a:solidFill>
            <a:srgbClr val="2F6EBB"/>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hyperlink" Target="http://ec.europa.eu/social/main.jsp?langId=es&amp;catId=958" TargetMode="External"/><Relationship Id="rId3" Type="http://schemas.openxmlformats.org/officeDocument/2006/relationships/hyperlink" Target="http://ec.europa.eu/information_society/digital-agenda/index_en.htm" TargetMode="External"/><Relationship Id="rId7" Type="http://schemas.openxmlformats.org/officeDocument/2006/relationships/hyperlink" Target="http://ec.europa.eu/enterprise/policies/industrial-competitiveness/industrial-policy/index_en.htm"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ec.europa.eu/resource-efficient-europe/index_en.htm" TargetMode="External"/><Relationship Id="rId5" Type="http://schemas.openxmlformats.org/officeDocument/2006/relationships/hyperlink" Target="http://ec.europa.eu/youthonthemove/index_en.htm" TargetMode="External"/><Relationship Id="rId4" Type="http://schemas.openxmlformats.org/officeDocument/2006/relationships/hyperlink" Target="http://ec.europa.eu/research/innovation-union/index_en.cfm" TargetMode="External"/><Relationship Id="rId9" Type="http://schemas.openxmlformats.org/officeDocument/2006/relationships/hyperlink" Target="http://ec.europa.eu/social/main.jsp?catId=961&amp;langId=es"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ec.europa.eu/about/juncker-commission/docs/pg_en.pdf" TargetMode="External"/><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ec.europa.eu/programmes/horizon2020/en/h2020-sections" TargetMode="Externa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ec.europa.eu/programmes/horizon2020/en/news/horizon-2020-societal-challenge-2-infoweek-including-high-level-policy-events" TargetMode="Externa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ec.europa.eu/programmes/horizon2020/en/news/horizon-2020-societal-challenge-2-infoweek-including-high-level-policy-events" TargetMode="Externa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8" Type="http://schemas.openxmlformats.org/officeDocument/2006/relationships/hyperlink" Target="http://ec.europa.eu/research/participants/data/ref/h2020/wp/2018-2020/main/h2020-wp1820-leit-space_en.pdf" TargetMode="External"/><Relationship Id="rId13" Type="http://schemas.openxmlformats.org/officeDocument/2006/relationships/hyperlink" Target="http://ec.europa.eu/research/participants/data/ref/h2020/wp/2018-2020/main/h2020-wp1820-energy_en.pdf" TargetMode="External"/><Relationship Id="rId18" Type="http://schemas.openxmlformats.org/officeDocument/2006/relationships/hyperlink" Target="http://ec.europa.eu/research/participants/data/ref/h2020/wp/2018-2020/main/h2020-wp1820-eic_en.pdf" TargetMode="External"/><Relationship Id="rId3" Type="http://schemas.openxmlformats.org/officeDocument/2006/relationships/hyperlink" Target="http://ec.europa.eu/research/participants/data/ref/h2020/wp/2018-2020/main/h2020-wp1820-fet_en.pdf" TargetMode="External"/><Relationship Id="rId7" Type="http://schemas.openxmlformats.org/officeDocument/2006/relationships/hyperlink" Target="http://ec.europa.eu/research/participants/data/ref/h2020/wp/2018-2020/main/h2020-wp1820-leit-nmp_en.pdf" TargetMode="External"/><Relationship Id="rId12" Type="http://schemas.openxmlformats.org/officeDocument/2006/relationships/hyperlink" Target="http://ec.europa.eu/research/participants/data/ref/h2020/wp/2018-2020/main/h2020-wp1820-food_en.pdf" TargetMode="External"/><Relationship Id="rId17" Type="http://schemas.openxmlformats.org/officeDocument/2006/relationships/hyperlink" Target="http://ec.europa.eu/research/participants/data/ref/h2020/wp/2018-2020/main/h2020-wp1820-security_en.pdf" TargetMode="External"/><Relationship Id="rId2" Type="http://schemas.openxmlformats.org/officeDocument/2006/relationships/hyperlink" Target="http://ec.europa.eu/research/participants/data/ref/h2020/wp/2018-2020/main/h2020-wp1820-intro_en.pdf" TargetMode="External"/><Relationship Id="rId16" Type="http://schemas.openxmlformats.org/officeDocument/2006/relationships/hyperlink" Target="http://ec.europa.eu/research/participants/data/ref/h2020/wp/2018-2020/main/h2020-wp1820-societies_en.pdf" TargetMode="External"/><Relationship Id="rId20" Type="http://schemas.openxmlformats.org/officeDocument/2006/relationships/hyperlink" Target="http://ec.europa.eu/research/participants/data/ref/h2020/other/wp/2018-2020/annexes/h2020-wp1820-annex-ga_en.pdf" TargetMode="External"/><Relationship Id="rId1" Type="http://schemas.openxmlformats.org/officeDocument/2006/relationships/slideLayout" Target="../slideLayouts/slideLayout2.xml"/><Relationship Id="rId6" Type="http://schemas.openxmlformats.org/officeDocument/2006/relationships/hyperlink" Target="http://ec.europa.eu/research/participants/data/ref/h2020/wp/2018-2020/main/h2020-wp1820-leit-ict_en.pdf" TargetMode="External"/><Relationship Id="rId11" Type="http://schemas.openxmlformats.org/officeDocument/2006/relationships/hyperlink" Target="http://ec.europa.eu/research/participants/data/ref/h2020/wp/2018-2020/main/h2020-wp1820-health_en.pdf" TargetMode="External"/><Relationship Id="rId5" Type="http://schemas.openxmlformats.org/officeDocument/2006/relationships/hyperlink" Target="http://ec.europa.eu/research/participants/data/ref/h2020/wp/2018-2020/main/h2020-wp1820-leit_en.pdf" TargetMode="External"/><Relationship Id="rId15" Type="http://schemas.openxmlformats.org/officeDocument/2006/relationships/hyperlink" Target="http://ec.europa.eu/research/participants/data/ref/h2020/wp/2018-2020/main/h2020-wp1820-climate_en.pdf" TargetMode="External"/><Relationship Id="rId10" Type="http://schemas.openxmlformats.org/officeDocument/2006/relationships/hyperlink" Target="http://ec.europa.eu/research/participants/data/ref/h2020/wp/2018-2020/main/h2020-wp1820-sme_en.pdf" TargetMode="External"/><Relationship Id="rId19" Type="http://schemas.openxmlformats.org/officeDocument/2006/relationships/hyperlink" Target="http://ec.europa.eu/research/participants/data/ref/h2020/wp/2018-2020/main/h2020-wp1820-comm-diss_en.pdf" TargetMode="External"/><Relationship Id="rId4" Type="http://schemas.openxmlformats.org/officeDocument/2006/relationships/hyperlink" Target="http://ec.europa.eu/research/participants/data/ref/h2020/wp/2018-2020/main/h2020-wp1820-infrastructures_en.pdf" TargetMode="External"/><Relationship Id="rId9" Type="http://schemas.openxmlformats.org/officeDocument/2006/relationships/hyperlink" Target="http://ec.europa.eu/research/participants/data/ref/h2020/wp/2018-2020/main/h2020-wp1820-finance_en.pdf" TargetMode="External"/><Relationship Id="rId14" Type="http://schemas.openxmlformats.org/officeDocument/2006/relationships/hyperlink" Target="http://ec.europa.eu/research/participants/data/ref/h2020/wp/2018-2020/main/h2020-wp1820-transport_en.pdf"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18" Type="http://schemas.openxmlformats.org/officeDocument/2006/relationships/image" Target="../media/image60.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17" Type="http://schemas.openxmlformats.org/officeDocument/2006/relationships/image" Target="../media/image59.png"/><Relationship Id="rId2" Type="http://schemas.openxmlformats.org/officeDocument/2006/relationships/image" Target="../media/image44.png"/><Relationship Id="rId16" Type="http://schemas.openxmlformats.org/officeDocument/2006/relationships/image" Target="../media/image58.png"/><Relationship Id="rId1" Type="http://schemas.openxmlformats.org/officeDocument/2006/relationships/slideLayout" Target="../slideLayouts/slideLayout4.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11" Type="http://schemas.openxmlformats.org/officeDocument/2006/relationships/image" Target="../media/image65.png"/><Relationship Id="rId5" Type="http://schemas.openxmlformats.org/officeDocument/2006/relationships/diagramQuickStyle" Target="../diagrams/quickStyle2.xml"/><Relationship Id="rId10" Type="http://schemas.openxmlformats.org/officeDocument/2006/relationships/image" Target="../media/image64.jpeg"/><Relationship Id="rId4" Type="http://schemas.openxmlformats.org/officeDocument/2006/relationships/diagramLayout" Target="../diagrams/layout2.xml"/><Relationship Id="rId9" Type="http://schemas.openxmlformats.org/officeDocument/2006/relationships/image" Target="../media/image63.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emf"/></Relationships>
</file>

<file path=ppt/slides/_rels/slide5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72.gif"/><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hyperlink" Target="mailto:marina.cdti@sost.be"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99592" y="2204864"/>
            <a:ext cx="7812360" cy="2448272"/>
          </a:xfrm>
        </p:spPr>
        <p:txBody>
          <a:bodyPr/>
          <a:lstStyle/>
          <a:p>
            <a:r>
              <a:rPr lang="en-US" sz="3200" dirty="0"/>
              <a:t> Vision de H2020</a:t>
            </a:r>
            <a:r>
              <a:rPr lang="en-US" sz="2600" dirty="0"/>
              <a:t> </a:t>
            </a:r>
            <a:br>
              <a:rPr lang="en-US" sz="5400" i="1" dirty="0">
                <a:solidFill>
                  <a:srgbClr val="003366"/>
                </a:solidFill>
                <a:latin typeface="Bookman Old Style" pitchFamily="18" charset="0"/>
              </a:rPr>
            </a:br>
            <a:br>
              <a:rPr lang="en-GB" sz="4800" i="1" dirty="0">
                <a:solidFill>
                  <a:srgbClr val="003366"/>
                </a:solidFill>
                <a:latin typeface="Bookman Old Style" pitchFamily="18" charset="0"/>
              </a:rPr>
            </a:br>
            <a:r>
              <a:rPr lang="en-GB" sz="2000" i="1" dirty="0">
                <a:solidFill>
                  <a:srgbClr val="800000"/>
                </a:solidFill>
                <a:latin typeface="Bookman Old Style" pitchFamily="18" charset="0"/>
              </a:rPr>
              <a:t>Dr. Marina Martínez-Garcia</a:t>
            </a:r>
            <a:br>
              <a:rPr lang="en-GB" sz="2000" i="1" dirty="0">
                <a:solidFill>
                  <a:srgbClr val="800000"/>
                </a:solidFill>
                <a:latin typeface="Bookman Old Style" pitchFamily="18" charset="0"/>
              </a:rPr>
            </a:br>
            <a:r>
              <a:rPr lang="en-GB" sz="2000" i="1" dirty="0">
                <a:solidFill>
                  <a:srgbClr val="800000"/>
                </a:solidFill>
                <a:latin typeface="Bookman Old Style" pitchFamily="18" charset="0"/>
              </a:rPr>
              <a:t>SOST-CDTI, Oficina de CDTI en Bruselas</a:t>
            </a:r>
            <a:br>
              <a:rPr lang="en-GB" sz="4000" i="1" dirty="0">
                <a:solidFill>
                  <a:srgbClr val="800000"/>
                </a:solidFill>
                <a:latin typeface="Bookman Old Style" pitchFamily="18" charset="0"/>
              </a:rPr>
            </a:br>
            <a:endParaRPr lang="es-ES_tradnl" sz="4000" dirty="0"/>
          </a:p>
        </p:txBody>
      </p:sp>
      <p:pic>
        <p:nvPicPr>
          <p:cNvPr id="3" name="Picture 4"/>
          <p:cNvPicPr>
            <a:picLocks noChangeAspect="1" noChangeArrowheads="1"/>
          </p:cNvPicPr>
          <p:nvPr/>
        </p:nvPicPr>
        <p:blipFill>
          <a:blip r:embed="rId2" cstate="print"/>
          <a:srcRect/>
          <a:stretch>
            <a:fillRect/>
          </a:stretch>
        </p:blipFill>
        <p:spPr bwMode="auto">
          <a:xfrm>
            <a:off x="6092428" y="260648"/>
            <a:ext cx="279772" cy="396000"/>
          </a:xfrm>
          <a:prstGeom prst="rect">
            <a:avLst/>
          </a:prstGeom>
          <a:noFill/>
          <a:ln w="9525">
            <a:noFill/>
            <a:round/>
            <a:headEnd/>
            <a:tailEnd/>
          </a:ln>
        </p:spPr>
      </p:pic>
    </p:spTree>
    <p:extLst>
      <p:ext uri="{BB962C8B-B14F-4D97-AF65-F5344CB8AC3E}">
        <p14:creationId xmlns:p14="http://schemas.microsoft.com/office/powerpoint/2010/main" val="36594680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4294967295"/>
          </p:nvPr>
        </p:nvSpPr>
        <p:spPr bwMode="auto">
          <a:xfrm>
            <a:off x="755576" y="1484784"/>
            <a:ext cx="8208912" cy="4537075"/>
          </a:xfrm>
          <a:prstGeom prst="rect">
            <a:avLst/>
          </a:prstGeom>
          <a:noFill/>
          <a:ln>
            <a:miter lim="800000"/>
            <a:headEnd/>
            <a:tailEnd/>
          </a:ln>
        </p:spPr>
        <p:txBody>
          <a:bodyPr/>
          <a:lstStyle/>
          <a:p>
            <a:pPr defTabSz="914400" eaLnBrk="1" hangingPunct="1">
              <a:lnSpc>
                <a:spcPct val="80000"/>
              </a:lnSpc>
              <a:buFont typeface="Wingdings" pitchFamily="2" charset="2"/>
              <a:buChar char="q"/>
            </a:pPr>
            <a:r>
              <a:rPr lang="es-ES" sz="1700" b="1" dirty="0">
                <a:effectLst/>
                <a:latin typeface="Calibri" pitchFamily="34" charset="0"/>
              </a:rPr>
              <a:t>Empleo:</a:t>
            </a:r>
          </a:p>
          <a:p>
            <a:pPr marL="987425" lvl="1" indent="-365125" defTabSz="914400" eaLnBrk="1" hangingPunct="1">
              <a:lnSpc>
                <a:spcPct val="80000"/>
              </a:lnSpc>
              <a:buFont typeface="Wingdings" pitchFamily="2" charset="2"/>
              <a:buChar char="q"/>
            </a:pPr>
            <a:r>
              <a:rPr lang="es-ES" sz="1800" b="1" dirty="0">
                <a:effectLst/>
                <a:latin typeface="Calibri" pitchFamily="34" charset="0"/>
              </a:rPr>
              <a:t>75% de personas entre 20 y 60 años de edad</a:t>
            </a:r>
          </a:p>
          <a:p>
            <a:pPr defTabSz="914400" eaLnBrk="1" hangingPunct="1">
              <a:lnSpc>
                <a:spcPct val="80000"/>
              </a:lnSpc>
              <a:buFont typeface="Wingdings" pitchFamily="2" charset="2"/>
              <a:buChar char="q"/>
            </a:pPr>
            <a:r>
              <a:rPr lang="es-ES" sz="1700" b="1" dirty="0">
                <a:effectLst/>
                <a:latin typeface="Calibri" pitchFamily="34" charset="0"/>
              </a:rPr>
              <a:t>Inversión en I+D</a:t>
            </a:r>
          </a:p>
          <a:p>
            <a:pPr marL="987425" lvl="1" indent="-365125" defTabSz="914400" eaLnBrk="1" hangingPunct="1">
              <a:lnSpc>
                <a:spcPct val="80000"/>
              </a:lnSpc>
              <a:buFont typeface="Wingdings" pitchFamily="2" charset="2"/>
              <a:buChar char="q"/>
            </a:pPr>
            <a:r>
              <a:rPr lang="es-ES" sz="1800" b="1" dirty="0">
                <a:effectLst/>
                <a:latin typeface="Calibri" pitchFamily="34" charset="0"/>
              </a:rPr>
              <a:t>3% del PIB</a:t>
            </a:r>
          </a:p>
          <a:p>
            <a:pPr defTabSz="914400" eaLnBrk="1" hangingPunct="1">
              <a:lnSpc>
                <a:spcPct val="80000"/>
              </a:lnSpc>
              <a:buFont typeface="Wingdings" pitchFamily="2" charset="2"/>
              <a:buChar char="q"/>
            </a:pPr>
            <a:r>
              <a:rPr lang="es-ES" sz="1700" b="1" dirty="0">
                <a:effectLst/>
                <a:latin typeface="Calibri" pitchFamily="34" charset="0"/>
              </a:rPr>
              <a:t>Cambio climático/energía</a:t>
            </a:r>
          </a:p>
          <a:p>
            <a:pPr marL="987425" lvl="1" indent="-365125" defTabSz="914400" eaLnBrk="1" hangingPunct="1">
              <a:lnSpc>
                <a:spcPct val="80000"/>
              </a:lnSpc>
              <a:buFont typeface="Wingdings" pitchFamily="2" charset="2"/>
              <a:buChar char="q"/>
            </a:pPr>
            <a:r>
              <a:rPr lang="es-ES" sz="1800" b="1" dirty="0">
                <a:effectLst/>
                <a:latin typeface="Calibri" pitchFamily="34" charset="0"/>
              </a:rPr>
              <a:t>Emisiones de gas efecto invernadero 20% (ó 30%) inferior al valor en 1990</a:t>
            </a:r>
          </a:p>
          <a:p>
            <a:pPr marL="987425" lvl="1" indent="-365125" defTabSz="914400" eaLnBrk="1" hangingPunct="1">
              <a:lnSpc>
                <a:spcPct val="80000"/>
              </a:lnSpc>
              <a:buFont typeface="Wingdings" pitchFamily="2" charset="2"/>
              <a:buChar char="q"/>
            </a:pPr>
            <a:r>
              <a:rPr lang="es-ES" sz="1800" b="1" dirty="0">
                <a:effectLst/>
                <a:latin typeface="Calibri" pitchFamily="34" charset="0"/>
              </a:rPr>
              <a:t>20% de la energía producido por renovables</a:t>
            </a:r>
          </a:p>
          <a:p>
            <a:pPr marL="987425" lvl="1" indent="-365125" defTabSz="914400" eaLnBrk="1" hangingPunct="1">
              <a:lnSpc>
                <a:spcPct val="80000"/>
              </a:lnSpc>
              <a:buFont typeface="Wingdings" pitchFamily="2" charset="2"/>
              <a:buChar char="q"/>
            </a:pPr>
            <a:r>
              <a:rPr lang="es-ES" sz="1800" b="1" dirty="0">
                <a:effectLst/>
                <a:latin typeface="Calibri" pitchFamily="34" charset="0"/>
              </a:rPr>
              <a:t>20% de aumento en la eficacia de la energía</a:t>
            </a:r>
          </a:p>
          <a:p>
            <a:pPr defTabSz="914400" eaLnBrk="1" hangingPunct="1">
              <a:lnSpc>
                <a:spcPct val="80000"/>
              </a:lnSpc>
              <a:buFont typeface="Wingdings" pitchFamily="2" charset="2"/>
              <a:buChar char="q"/>
            </a:pPr>
            <a:r>
              <a:rPr lang="es-ES" sz="1700" b="1" dirty="0">
                <a:effectLst/>
                <a:latin typeface="Calibri" pitchFamily="34" charset="0"/>
              </a:rPr>
              <a:t>Educación</a:t>
            </a:r>
          </a:p>
          <a:p>
            <a:pPr marL="987425" lvl="1" indent="-365125" defTabSz="914400" eaLnBrk="1" hangingPunct="1">
              <a:lnSpc>
                <a:spcPct val="80000"/>
              </a:lnSpc>
              <a:buFont typeface="Wingdings" pitchFamily="2" charset="2"/>
              <a:buChar char="q"/>
            </a:pPr>
            <a:r>
              <a:rPr lang="es-ES" sz="1800" b="1" dirty="0">
                <a:effectLst/>
                <a:latin typeface="Calibri" pitchFamily="34" charset="0"/>
              </a:rPr>
              <a:t>Reducción por debajo del 10% de la tasa de abandono escolar</a:t>
            </a:r>
          </a:p>
          <a:p>
            <a:pPr marL="987425" lvl="1" indent="-365125" defTabSz="914400" eaLnBrk="1" hangingPunct="1">
              <a:lnSpc>
                <a:spcPct val="80000"/>
              </a:lnSpc>
              <a:buFont typeface="Wingdings" pitchFamily="2" charset="2"/>
              <a:buChar char="q"/>
            </a:pPr>
            <a:r>
              <a:rPr lang="es-ES" sz="1800" b="1" dirty="0">
                <a:effectLst/>
                <a:latin typeface="Calibri" pitchFamily="34" charset="0"/>
              </a:rPr>
              <a:t>Alcanzar como mínimo el 40% de personas entre 30 y 34 años de edad que completen educación de tercer nivel</a:t>
            </a:r>
          </a:p>
          <a:p>
            <a:pPr defTabSz="914400" eaLnBrk="1" hangingPunct="1">
              <a:lnSpc>
                <a:spcPct val="80000"/>
              </a:lnSpc>
              <a:buFont typeface="Wingdings" pitchFamily="2" charset="2"/>
              <a:buChar char="q"/>
            </a:pPr>
            <a:r>
              <a:rPr lang="es-ES" sz="1700" b="1" dirty="0">
                <a:effectLst/>
                <a:latin typeface="Calibri" pitchFamily="34" charset="0"/>
              </a:rPr>
              <a:t>Pobreza y exclusión social</a:t>
            </a:r>
          </a:p>
          <a:p>
            <a:pPr marL="987425" lvl="1" indent="-365125" defTabSz="914400" eaLnBrk="1" hangingPunct="1">
              <a:lnSpc>
                <a:spcPct val="80000"/>
              </a:lnSpc>
              <a:buFont typeface="Wingdings" pitchFamily="2" charset="2"/>
              <a:buChar char="q"/>
            </a:pPr>
            <a:r>
              <a:rPr lang="es-ES" sz="1800" b="1" dirty="0">
                <a:effectLst/>
                <a:latin typeface="Calibri" pitchFamily="34" charset="0"/>
              </a:rPr>
              <a:t>Disminuir en 20 millones el número de personas ya pobres y </a:t>
            </a:r>
            <a:r>
              <a:rPr lang="es-ES" sz="1800" b="1" dirty="0" err="1">
                <a:effectLst/>
                <a:latin typeface="Calibri" pitchFamily="34" charset="0"/>
              </a:rPr>
              <a:t>excluídas</a:t>
            </a:r>
            <a:r>
              <a:rPr lang="es-ES" sz="1800" b="1" dirty="0">
                <a:effectLst/>
                <a:latin typeface="Calibri" pitchFamily="34" charset="0"/>
              </a:rPr>
              <a:t> socialmente o con riesgo de caer en la pobreza y en la exclusión social.</a:t>
            </a:r>
          </a:p>
        </p:txBody>
      </p:sp>
      <p:sp>
        <p:nvSpPr>
          <p:cNvPr id="4" name="Title 1"/>
          <p:cNvSpPr txBox="1">
            <a:spLocks/>
          </p:cNvSpPr>
          <p:nvPr/>
        </p:nvSpPr>
        <p:spPr>
          <a:xfrm>
            <a:off x="2051720" y="692696"/>
            <a:ext cx="6768752" cy="576263"/>
          </a:xfrm>
          <a:prstGeom prst="rect">
            <a:avLst/>
          </a:prstGeom>
        </p:spPr>
        <p:txBody>
          <a:bodyPr/>
          <a:lstStyle>
            <a:lvl1pPr algn="l" defTabSz="914400" rtl="0" eaLnBrk="1" latinLnBrk="0" hangingPunct="1">
              <a:spcBef>
                <a:spcPct val="0"/>
              </a:spcBef>
              <a:buNone/>
              <a:defRPr kumimoji="0" lang="es-ES" sz="3400" b="1" kern="1200">
                <a:solidFill>
                  <a:srgbClr val="2F6EBB"/>
                </a:solidFill>
                <a:latin typeface="+mj-lt"/>
                <a:ea typeface="+mj-ea"/>
                <a:cs typeface="+mj-cs"/>
              </a:defRPr>
            </a:lvl1pPr>
          </a:lstStyle>
          <a:p>
            <a:pPr algn="r"/>
            <a:r>
              <a:rPr lang="fr-BE" sz="2400" dirty="0" err="1"/>
              <a:t>Objetivos</a:t>
            </a:r>
            <a:r>
              <a:rPr lang="fr-BE" sz="2400" dirty="0"/>
              <a:t> de la </a:t>
            </a:r>
            <a:r>
              <a:rPr lang="fr-BE" sz="2400" dirty="0" err="1"/>
              <a:t>estrategia</a:t>
            </a:r>
            <a:r>
              <a:rPr lang="fr-BE" sz="2400" dirty="0"/>
              <a:t> Europe-2020…</a:t>
            </a:r>
            <a:endParaRPr lang="en-GB" sz="2400" dirty="0"/>
          </a:p>
        </p:txBody>
      </p:sp>
    </p:spTree>
    <p:extLst>
      <p:ext uri="{BB962C8B-B14F-4D97-AF65-F5344CB8AC3E}">
        <p14:creationId xmlns:p14="http://schemas.microsoft.com/office/powerpoint/2010/main" val="21869392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animEffect transition="in" filter="fade">
                                      <p:cBhvr>
                                        <p:cTn id="7" dur="500"/>
                                        <p:tgtEl>
                                          <p:spTgt spid="4098">
                                            <p:txEl>
                                              <p:pRg st="0" end="0"/>
                                            </p:txEl>
                                          </p:spTgt>
                                        </p:tgtEl>
                                      </p:cBhvr>
                                    </p:animEffect>
                                  </p:childTnLst>
                                </p:cTn>
                              </p:par>
                              <p:par>
                                <p:cTn id="8" presetID="2" presetClass="entr" presetSubtype="8" fill="hold" grpId="0" nodeType="withEffect">
                                  <p:stCondLst>
                                    <p:cond delay="0"/>
                                  </p:stCondLst>
                                  <p:childTnLst>
                                    <p:set>
                                      <p:cBhvr>
                                        <p:cTn id="9" dur="1" fill="hold">
                                          <p:stCondLst>
                                            <p:cond delay="0"/>
                                          </p:stCondLst>
                                        </p:cTn>
                                        <p:tgtEl>
                                          <p:spTgt spid="4098">
                                            <p:txEl>
                                              <p:pRg st="1" end="1"/>
                                            </p:txEl>
                                          </p:spTgt>
                                        </p:tgtEl>
                                        <p:attrNameLst>
                                          <p:attrName>style.visibility</p:attrName>
                                        </p:attrNameLst>
                                      </p:cBhvr>
                                      <p:to>
                                        <p:strVal val="visible"/>
                                      </p:to>
                                    </p:set>
                                    <p:anim calcmode="lin" valueType="num">
                                      <p:cBhvr additive="base">
                                        <p:cTn id="10" dur="500" fill="hold"/>
                                        <p:tgtEl>
                                          <p:spTgt spid="4098">
                                            <p:txEl>
                                              <p:pRg st="1" end="1"/>
                                            </p:txEl>
                                          </p:spTgt>
                                        </p:tgtEl>
                                        <p:attrNameLst>
                                          <p:attrName>ppt_x</p:attrName>
                                        </p:attrNameLst>
                                      </p:cBhvr>
                                      <p:tavLst>
                                        <p:tav tm="0">
                                          <p:val>
                                            <p:strVal val="0-#ppt_w/2"/>
                                          </p:val>
                                        </p:tav>
                                        <p:tav tm="100000">
                                          <p:val>
                                            <p:strVal val="#ppt_x"/>
                                          </p:val>
                                        </p:tav>
                                      </p:tavLst>
                                    </p:anim>
                                    <p:anim calcmode="lin" valueType="num">
                                      <p:cBhvr additive="base">
                                        <p:cTn id="11" dur="500" fill="hold"/>
                                        <p:tgtEl>
                                          <p:spTgt spid="409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4098">
                                            <p:txEl>
                                              <p:pRg st="2" end="2"/>
                                            </p:txEl>
                                          </p:spTgt>
                                        </p:tgtEl>
                                        <p:attrNameLst>
                                          <p:attrName>style.visibility</p:attrName>
                                        </p:attrNameLst>
                                      </p:cBhvr>
                                      <p:to>
                                        <p:strVal val="visible"/>
                                      </p:to>
                                    </p:set>
                                    <p:anim calcmode="lin" valueType="num">
                                      <p:cBhvr additive="base">
                                        <p:cTn id="16" dur="500" fill="hold"/>
                                        <p:tgtEl>
                                          <p:spTgt spid="4098">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4098">
                                            <p:txEl>
                                              <p:pRg st="2" end="2"/>
                                            </p:txEl>
                                          </p:spTgt>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4098">
                                            <p:txEl>
                                              <p:pRg st="3" end="3"/>
                                            </p:txEl>
                                          </p:spTgt>
                                        </p:tgtEl>
                                        <p:attrNameLst>
                                          <p:attrName>style.visibility</p:attrName>
                                        </p:attrNameLst>
                                      </p:cBhvr>
                                      <p:to>
                                        <p:strVal val="visible"/>
                                      </p:to>
                                    </p:set>
                                    <p:anim calcmode="lin" valueType="num">
                                      <p:cBhvr additive="base">
                                        <p:cTn id="20" dur="500" fill="hold"/>
                                        <p:tgtEl>
                                          <p:spTgt spid="4098">
                                            <p:txEl>
                                              <p:pRg st="3" end="3"/>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409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250"/>
                                  </p:stCondLst>
                                  <p:childTnLst>
                                    <p:set>
                                      <p:cBhvr>
                                        <p:cTn id="25" dur="1" fill="hold">
                                          <p:stCondLst>
                                            <p:cond delay="0"/>
                                          </p:stCondLst>
                                        </p:cTn>
                                        <p:tgtEl>
                                          <p:spTgt spid="4098">
                                            <p:txEl>
                                              <p:pRg st="4" end="4"/>
                                            </p:txEl>
                                          </p:spTgt>
                                        </p:tgtEl>
                                        <p:attrNameLst>
                                          <p:attrName>style.visibility</p:attrName>
                                        </p:attrNameLst>
                                      </p:cBhvr>
                                      <p:to>
                                        <p:strVal val="visible"/>
                                      </p:to>
                                    </p:set>
                                    <p:animEffect transition="in" filter="fade">
                                      <p:cBhvr>
                                        <p:cTn id="26" dur="500"/>
                                        <p:tgtEl>
                                          <p:spTgt spid="4098">
                                            <p:txEl>
                                              <p:pRg st="4" end="4"/>
                                            </p:txEl>
                                          </p:spTgt>
                                        </p:tgtEl>
                                      </p:cBhvr>
                                    </p:animEffect>
                                  </p:childTnLst>
                                </p:cTn>
                              </p:par>
                            </p:childTnLst>
                          </p:cTn>
                        </p:par>
                        <p:par>
                          <p:cTn id="27" fill="hold" nodeType="afterGroup">
                            <p:stCondLst>
                              <p:cond delay="750"/>
                            </p:stCondLst>
                            <p:childTnLst>
                              <p:par>
                                <p:cTn id="28" presetID="10" presetClass="entr" presetSubtype="0" fill="hold" grpId="0" nodeType="afterEffect">
                                  <p:stCondLst>
                                    <p:cond delay="0"/>
                                  </p:stCondLst>
                                  <p:childTnLst>
                                    <p:set>
                                      <p:cBhvr>
                                        <p:cTn id="29" dur="1" fill="hold">
                                          <p:stCondLst>
                                            <p:cond delay="0"/>
                                          </p:stCondLst>
                                        </p:cTn>
                                        <p:tgtEl>
                                          <p:spTgt spid="4098">
                                            <p:txEl>
                                              <p:pRg st="5" end="5"/>
                                            </p:txEl>
                                          </p:spTgt>
                                        </p:tgtEl>
                                        <p:attrNameLst>
                                          <p:attrName>style.visibility</p:attrName>
                                        </p:attrNameLst>
                                      </p:cBhvr>
                                      <p:to>
                                        <p:strVal val="visible"/>
                                      </p:to>
                                    </p:set>
                                    <p:animEffect transition="in" filter="fade">
                                      <p:cBhvr>
                                        <p:cTn id="30" dur="500"/>
                                        <p:tgtEl>
                                          <p:spTgt spid="4098">
                                            <p:txEl>
                                              <p:pRg st="5" end="5"/>
                                            </p:txEl>
                                          </p:spTgt>
                                        </p:tgtEl>
                                      </p:cBhvr>
                                    </p:animEffect>
                                  </p:childTnLst>
                                </p:cTn>
                              </p:par>
                            </p:childTnLst>
                          </p:cTn>
                        </p:par>
                        <p:par>
                          <p:cTn id="31" fill="hold" nodeType="afterGroup">
                            <p:stCondLst>
                              <p:cond delay="1250"/>
                            </p:stCondLst>
                            <p:childTnLst>
                              <p:par>
                                <p:cTn id="32" presetID="10" presetClass="entr" presetSubtype="0" fill="hold" grpId="0" nodeType="afterEffect">
                                  <p:stCondLst>
                                    <p:cond delay="0"/>
                                  </p:stCondLst>
                                  <p:childTnLst>
                                    <p:set>
                                      <p:cBhvr>
                                        <p:cTn id="33" dur="1" fill="hold">
                                          <p:stCondLst>
                                            <p:cond delay="0"/>
                                          </p:stCondLst>
                                        </p:cTn>
                                        <p:tgtEl>
                                          <p:spTgt spid="4098">
                                            <p:txEl>
                                              <p:pRg st="6" end="6"/>
                                            </p:txEl>
                                          </p:spTgt>
                                        </p:tgtEl>
                                        <p:attrNameLst>
                                          <p:attrName>style.visibility</p:attrName>
                                        </p:attrNameLst>
                                      </p:cBhvr>
                                      <p:to>
                                        <p:strVal val="visible"/>
                                      </p:to>
                                    </p:set>
                                    <p:animEffect transition="in" filter="fade">
                                      <p:cBhvr>
                                        <p:cTn id="34" dur="500"/>
                                        <p:tgtEl>
                                          <p:spTgt spid="4098">
                                            <p:txEl>
                                              <p:pRg st="6" end="6"/>
                                            </p:txEl>
                                          </p:spTgt>
                                        </p:tgtEl>
                                      </p:cBhvr>
                                    </p:animEffect>
                                  </p:childTnLst>
                                </p:cTn>
                              </p:par>
                            </p:childTnLst>
                          </p:cTn>
                        </p:par>
                        <p:par>
                          <p:cTn id="35" fill="hold" nodeType="afterGroup">
                            <p:stCondLst>
                              <p:cond delay="1750"/>
                            </p:stCondLst>
                            <p:childTnLst>
                              <p:par>
                                <p:cTn id="36" presetID="10" presetClass="entr" presetSubtype="0" fill="hold" grpId="0" nodeType="afterEffect">
                                  <p:stCondLst>
                                    <p:cond delay="0"/>
                                  </p:stCondLst>
                                  <p:childTnLst>
                                    <p:set>
                                      <p:cBhvr>
                                        <p:cTn id="37" dur="1" fill="hold">
                                          <p:stCondLst>
                                            <p:cond delay="0"/>
                                          </p:stCondLst>
                                        </p:cTn>
                                        <p:tgtEl>
                                          <p:spTgt spid="4098">
                                            <p:txEl>
                                              <p:pRg st="7" end="7"/>
                                            </p:txEl>
                                          </p:spTgt>
                                        </p:tgtEl>
                                        <p:attrNameLst>
                                          <p:attrName>style.visibility</p:attrName>
                                        </p:attrNameLst>
                                      </p:cBhvr>
                                      <p:to>
                                        <p:strVal val="visible"/>
                                      </p:to>
                                    </p:set>
                                    <p:animEffect transition="in" filter="fade">
                                      <p:cBhvr>
                                        <p:cTn id="38" dur="500"/>
                                        <p:tgtEl>
                                          <p:spTgt spid="4098">
                                            <p:txEl>
                                              <p:pRg st="7" end="7"/>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250"/>
                                  </p:stCondLst>
                                  <p:childTnLst>
                                    <p:set>
                                      <p:cBhvr>
                                        <p:cTn id="42" dur="1" fill="hold">
                                          <p:stCondLst>
                                            <p:cond delay="0"/>
                                          </p:stCondLst>
                                        </p:cTn>
                                        <p:tgtEl>
                                          <p:spTgt spid="4098">
                                            <p:txEl>
                                              <p:pRg st="8" end="8"/>
                                            </p:txEl>
                                          </p:spTgt>
                                        </p:tgtEl>
                                        <p:attrNameLst>
                                          <p:attrName>style.visibility</p:attrName>
                                        </p:attrNameLst>
                                      </p:cBhvr>
                                      <p:to>
                                        <p:strVal val="visible"/>
                                      </p:to>
                                    </p:set>
                                    <p:animEffect transition="in" filter="fade">
                                      <p:cBhvr>
                                        <p:cTn id="43" dur="500"/>
                                        <p:tgtEl>
                                          <p:spTgt spid="4098">
                                            <p:txEl>
                                              <p:pRg st="8" end="8"/>
                                            </p:txEl>
                                          </p:spTgt>
                                        </p:tgtEl>
                                      </p:cBhvr>
                                    </p:animEffect>
                                  </p:childTnLst>
                                </p:cTn>
                              </p:par>
                            </p:childTnLst>
                          </p:cTn>
                        </p:par>
                        <p:par>
                          <p:cTn id="44" fill="hold" nodeType="afterGroup">
                            <p:stCondLst>
                              <p:cond delay="750"/>
                            </p:stCondLst>
                            <p:childTnLst>
                              <p:par>
                                <p:cTn id="45" presetID="2" presetClass="entr" presetSubtype="8" fill="hold" grpId="0" nodeType="afterEffect">
                                  <p:stCondLst>
                                    <p:cond delay="0"/>
                                  </p:stCondLst>
                                  <p:childTnLst>
                                    <p:set>
                                      <p:cBhvr>
                                        <p:cTn id="46" dur="1" fill="hold">
                                          <p:stCondLst>
                                            <p:cond delay="0"/>
                                          </p:stCondLst>
                                        </p:cTn>
                                        <p:tgtEl>
                                          <p:spTgt spid="4098">
                                            <p:txEl>
                                              <p:pRg st="9" end="9"/>
                                            </p:txEl>
                                          </p:spTgt>
                                        </p:tgtEl>
                                        <p:attrNameLst>
                                          <p:attrName>style.visibility</p:attrName>
                                        </p:attrNameLst>
                                      </p:cBhvr>
                                      <p:to>
                                        <p:strVal val="visible"/>
                                      </p:to>
                                    </p:set>
                                    <p:anim calcmode="lin" valueType="num">
                                      <p:cBhvr additive="base">
                                        <p:cTn id="47" dur="500" fill="hold"/>
                                        <p:tgtEl>
                                          <p:spTgt spid="4098">
                                            <p:txEl>
                                              <p:pRg st="9" end="9"/>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4098">
                                            <p:txEl>
                                              <p:pRg st="9" end="9"/>
                                            </p:txEl>
                                          </p:spTgt>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1250"/>
                            </p:stCondLst>
                            <p:childTnLst>
                              <p:par>
                                <p:cTn id="50" presetID="2" presetClass="entr" presetSubtype="8" fill="hold" grpId="0" nodeType="afterEffect">
                                  <p:stCondLst>
                                    <p:cond delay="0"/>
                                  </p:stCondLst>
                                  <p:childTnLst>
                                    <p:set>
                                      <p:cBhvr>
                                        <p:cTn id="51" dur="1" fill="hold">
                                          <p:stCondLst>
                                            <p:cond delay="0"/>
                                          </p:stCondLst>
                                        </p:cTn>
                                        <p:tgtEl>
                                          <p:spTgt spid="4098">
                                            <p:txEl>
                                              <p:pRg st="10" end="10"/>
                                            </p:txEl>
                                          </p:spTgt>
                                        </p:tgtEl>
                                        <p:attrNameLst>
                                          <p:attrName>style.visibility</p:attrName>
                                        </p:attrNameLst>
                                      </p:cBhvr>
                                      <p:to>
                                        <p:strVal val="visible"/>
                                      </p:to>
                                    </p:set>
                                    <p:anim calcmode="lin" valueType="num">
                                      <p:cBhvr additive="base">
                                        <p:cTn id="52" dur="500" fill="hold"/>
                                        <p:tgtEl>
                                          <p:spTgt spid="4098">
                                            <p:txEl>
                                              <p:pRg st="10" end="10"/>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4098">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250"/>
                                  </p:stCondLst>
                                  <p:childTnLst>
                                    <p:set>
                                      <p:cBhvr>
                                        <p:cTn id="57" dur="1" fill="hold">
                                          <p:stCondLst>
                                            <p:cond delay="0"/>
                                          </p:stCondLst>
                                        </p:cTn>
                                        <p:tgtEl>
                                          <p:spTgt spid="4098">
                                            <p:txEl>
                                              <p:pRg st="11" end="11"/>
                                            </p:txEl>
                                          </p:spTgt>
                                        </p:tgtEl>
                                        <p:attrNameLst>
                                          <p:attrName>style.visibility</p:attrName>
                                        </p:attrNameLst>
                                      </p:cBhvr>
                                      <p:to>
                                        <p:strVal val="visible"/>
                                      </p:to>
                                    </p:set>
                                    <p:animEffect transition="in" filter="fade">
                                      <p:cBhvr>
                                        <p:cTn id="58" dur="500"/>
                                        <p:tgtEl>
                                          <p:spTgt spid="4098">
                                            <p:txEl>
                                              <p:pRg st="11" end="11"/>
                                            </p:txEl>
                                          </p:spTgt>
                                        </p:tgtEl>
                                      </p:cBhvr>
                                    </p:animEffect>
                                  </p:childTnLst>
                                </p:cTn>
                              </p:par>
                              <p:par>
                                <p:cTn id="59" presetID="10" presetClass="entr" presetSubtype="0" fill="hold" grpId="0" nodeType="withEffect">
                                  <p:stCondLst>
                                    <p:cond delay="250"/>
                                  </p:stCondLst>
                                  <p:childTnLst>
                                    <p:set>
                                      <p:cBhvr>
                                        <p:cTn id="60" dur="1" fill="hold">
                                          <p:stCondLst>
                                            <p:cond delay="0"/>
                                          </p:stCondLst>
                                        </p:cTn>
                                        <p:tgtEl>
                                          <p:spTgt spid="4098">
                                            <p:txEl>
                                              <p:pRg st="12" end="12"/>
                                            </p:txEl>
                                          </p:spTgt>
                                        </p:tgtEl>
                                        <p:attrNameLst>
                                          <p:attrName>style.visibility</p:attrName>
                                        </p:attrNameLst>
                                      </p:cBhvr>
                                      <p:to>
                                        <p:strVal val="visible"/>
                                      </p:to>
                                    </p:set>
                                    <p:animEffect transition="in" filter="fade">
                                      <p:cBhvr>
                                        <p:cTn id="61" dur="500"/>
                                        <p:tgtEl>
                                          <p:spTgt spid="409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4294967295"/>
          </p:nvPr>
        </p:nvSpPr>
        <p:spPr bwMode="auto">
          <a:xfrm>
            <a:off x="971600" y="1125538"/>
            <a:ext cx="7889825" cy="4668837"/>
          </a:xfrm>
          <a:prstGeom prst="rect">
            <a:avLst/>
          </a:prstGeom>
          <a:noFill/>
          <a:ln>
            <a:miter lim="800000"/>
            <a:headEnd/>
            <a:tailEnd/>
          </a:ln>
        </p:spPr>
        <p:txBody>
          <a:bodyPr/>
          <a:lstStyle/>
          <a:p>
            <a:pPr marL="442913" indent="-442913" defTabSz="914400" eaLnBrk="1" hangingPunct="1">
              <a:lnSpc>
                <a:spcPct val="80000"/>
              </a:lnSpc>
              <a:spcBef>
                <a:spcPts val="2400"/>
              </a:spcBef>
              <a:spcAft>
                <a:spcPts val="600"/>
              </a:spcAft>
              <a:buFont typeface="Wingdings" pitchFamily="2" charset="2"/>
              <a:buChar char="q"/>
            </a:pPr>
            <a:r>
              <a:rPr lang="es-ES" sz="1600" b="1" dirty="0">
                <a:effectLst/>
                <a:latin typeface="Calibri" pitchFamily="34" charset="0"/>
              </a:rPr>
              <a:t>Crecimiento Inteligente</a:t>
            </a:r>
          </a:p>
          <a:p>
            <a:pPr marL="987425" lvl="1" indent="-365125" defTabSz="914400" eaLnBrk="1" hangingPunct="1">
              <a:lnSpc>
                <a:spcPct val="80000"/>
              </a:lnSpc>
            </a:pPr>
            <a:r>
              <a:rPr lang="es-ES" sz="1600" b="1" dirty="0">
                <a:effectLst/>
                <a:latin typeface="Calibri" pitchFamily="34" charset="0"/>
              </a:rPr>
              <a:t>Agenda digital para Europa </a:t>
            </a:r>
          </a:p>
          <a:p>
            <a:pPr marL="987425" lvl="1" indent="-365125" defTabSz="914400" eaLnBrk="1" hangingPunct="1">
              <a:lnSpc>
                <a:spcPct val="80000"/>
              </a:lnSpc>
              <a:buFont typeface="Arial Narrow" pitchFamily="34" charset="0"/>
              <a:buNone/>
            </a:pPr>
            <a:r>
              <a:rPr lang="es-ES" sz="1600" b="1" dirty="0">
                <a:effectLst/>
                <a:latin typeface="Calibri" pitchFamily="34" charset="0"/>
                <a:hlinkClick r:id="rId3"/>
              </a:rPr>
              <a:t>http://ec.europa.eu/information_society/digital-agenda/index_en.htm</a:t>
            </a:r>
            <a:r>
              <a:rPr lang="es-ES" sz="1600" b="1" dirty="0">
                <a:effectLst/>
                <a:latin typeface="Calibri" pitchFamily="34" charset="0"/>
              </a:rPr>
              <a:t> </a:t>
            </a:r>
          </a:p>
          <a:p>
            <a:pPr marL="987425" lvl="1" indent="-365125" defTabSz="914400" eaLnBrk="1" hangingPunct="1">
              <a:lnSpc>
                <a:spcPct val="80000"/>
              </a:lnSpc>
            </a:pPr>
            <a:r>
              <a:rPr lang="es-ES" sz="1600" b="1" dirty="0">
                <a:effectLst/>
                <a:latin typeface="Calibri" pitchFamily="34" charset="0"/>
              </a:rPr>
              <a:t>Unión por la Innovación  </a:t>
            </a:r>
            <a:r>
              <a:rPr lang="es-ES" sz="1600" b="1" dirty="0">
                <a:effectLst/>
                <a:latin typeface="Calibri" pitchFamily="34" charset="0"/>
                <a:hlinkClick r:id="rId4"/>
              </a:rPr>
              <a:t>http://ec.europa.eu/research/innovation-union/index_en.cfm</a:t>
            </a:r>
            <a:r>
              <a:rPr lang="es-ES" sz="1600" b="1" dirty="0">
                <a:effectLst/>
                <a:latin typeface="Calibri" pitchFamily="34" charset="0"/>
              </a:rPr>
              <a:t> </a:t>
            </a:r>
          </a:p>
          <a:p>
            <a:pPr marL="987425" lvl="1" indent="-365125" defTabSz="914400" eaLnBrk="1" hangingPunct="1">
              <a:lnSpc>
                <a:spcPct val="80000"/>
              </a:lnSpc>
            </a:pPr>
            <a:r>
              <a:rPr lang="es-ES" sz="1600" b="1" dirty="0">
                <a:effectLst/>
                <a:latin typeface="Calibri" pitchFamily="34" charset="0"/>
              </a:rPr>
              <a:t>Juventud en movimiento  </a:t>
            </a:r>
            <a:r>
              <a:rPr lang="es-ES" sz="1600" b="1" dirty="0">
                <a:effectLst/>
                <a:latin typeface="Calibri" pitchFamily="34" charset="0"/>
                <a:hlinkClick r:id="rId5"/>
              </a:rPr>
              <a:t>http://ec.europa.eu/youthonthemove/index_en.htm</a:t>
            </a:r>
            <a:r>
              <a:rPr lang="es-ES" sz="1600" b="1" dirty="0">
                <a:effectLst/>
                <a:latin typeface="Calibri" pitchFamily="34" charset="0"/>
              </a:rPr>
              <a:t> </a:t>
            </a:r>
          </a:p>
          <a:p>
            <a:pPr marL="442913" indent="-442913" defTabSz="914400" eaLnBrk="1" hangingPunct="1">
              <a:lnSpc>
                <a:spcPct val="80000"/>
              </a:lnSpc>
              <a:spcBef>
                <a:spcPts val="2400"/>
              </a:spcBef>
              <a:spcAft>
                <a:spcPts val="600"/>
              </a:spcAft>
              <a:buFont typeface="Wingdings" pitchFamily="2" charset="2"/>
              <a:buChar char="q"/>
            </a:pPr>
            <a:r>
              <a:rPr lang="es-ES" sz="1600" b="1" dirty="0">
                <a:effectLst/>
                <a:latin typeface="Calibri" pitchFamily="34" charset="0"/>
              </a:rPr>
              <a:t>Crecimiento Sostenible</a:t>
            </a:r>
          </a:p>
          <a:p>
            <a:pPr marL="987425" lvl="1" indent="-365125" defTabSz="914400" eaLnBrk="1" hangingPunct="1">
              <a:lnSpc>
                <a:spcPct val="80000"/>
              </a:lnSpc>
            </a:pPr>
            <a:r>
              <a:rPr lang="es-ES" sz="1600" b="1" dirty="0">
                <a:effectLst/>
                <a:latin typeface="Calibri" pitchFamily="34" charset="0"/>
              </a:rPr>
              <a:t>Una Europa que utilice eficazmente sus recursos </a:t>
            </a:r>
            <a:r>
              <a:rPr lang="es-ES" sz="1600" b="1" dirty="0">
                <a:effectLst/>
                <a:latin typeface="Calibri" pitchFamily="34" charset="0"/>
                <a:hlinkClick r:id="rId6"/>
              </a:rPr>
              <a:t>http://ec.europa.eu/resource-efficient-europe/index_en.htm</a:t>
            </a:r>
            <a:r>
              <a:rPr lang="es-ES" sz="1600" b="1" dirty="0">
                <a:effectLst/>
                <a:latin typeface="Calibri" pitchFamily="34" charset="0"/>
              </a:rPr>
              <a:t> </a:t>
            </a:r>
          </a:p>
          <a:p>
            <a:pPr marL="987425" lvl="1" indent="-365125" defTabSz="914400" eaLnBrk="1" hangingPunct="1">
              <a:lnSpc>
                <a:spcPct val="80000"/>
              </a:lnSpc>
            </a:pPr>
            <a:r>
              <a:rPr lang="es-ES" sz="1600" b="1" dirty="0">
                <a:effectLst/>
                <a:latin typeface="Calibri" pitchFamily="34" charset="0"/>
              </a:rPr>
              <a:t>Política industrial para la era de la mundialización  </a:t>
            </a:r>
            <a:r>
              <a:rPr lang="es-ES" sz="1600" b="1" dirty="0">
                <a:effectLst/>
                <a:latin typeface="Calibri" pitchFamily="34" charset="0"/>
                <a:hlinkClick r:id="rId7"/>
              </a:rPr>
              <a:t>http://ec.europa.eu/enterprise/policies/industrial-competitiveness/industrial-policy/index_en.htm</a:t>
            </a:r>
            <a:r>
              <a:rPr lang="es-ES" sz="1600" b="1" dirty="0">
                <a:effectLst/>
                <a:latin typeface="Calibri" pitchFamily="34" charset="0"/>
              </a:rPr>
              <a:t> </a:t>
            </a:r>
          </a:p>
          <a:p>
            <a:pPr marL="442913" indent="-442913" defTabSz="914400" eaLnBrk="1" hangingPunct="1">
              <a:lnSpc>
                <a:spcPct val="80000"/>
              </a:lnSpc>
              <a:spcBef>
                <a:spcPts val="2400"/>
              </a:spcBef>
              <a:spcAft>
                <a:spcPts val="600"/>
              </a:spcAft>
              <a:buFont typeface="Wingdings" pitchFamily="2" charset="2"/>
              <a:buChar char="q"/>
            </a:pPr>
            <a:r>
              <a:rPr lang="es-ES" sz="1600" b="1" dirty="0">
                <a:effectLst/>
                <a:latin typeface="Calibri" pitchFamily="34" charset="0"/>
              </a:rPr>
              <a:t>Crecimiento Inclusivo</a:t>
            </a:r>
          </a:p>
          <a:p>
            <a:pPr marL="987425" lvl="1" indent="-365125" defTabSz="914400" eaLnBrk="1" hangingPunct="1">
              <a:lnSpc>
                <a:spcPct val="80000"/>
              </a:lnSpc>
            </a:pPr>
            <a:r>
              <a:rPr lang="es-ES" sz="1600" b="1" dirty="0">
                <a:effectLst/>
                <a:latin typeface="Calibri" pitchFamily="34" charset="0"/>
              </a:rPr>
              <a:t>Una agenda de nuevas cualificaciones y empleos  </a:t>
            </a:r>
            <a:r>
              <a:rPr lang="es-ES" sz="1600" b="1" dirty="0">
                <a:effectLst/>
                <a:latin typeface="Calibri" pitchFamily="34" charset="0"/>
                <a:hlinkClick r:id="rId8"/>
              </a:rPr>
              <a:t>http://ec.europa.eu/social/main.jsp?langId=es&amp;catId=958</a:t>
            </a:r>
            <a:r>
              <a:rPr lang="es-ES" sz="1600" b="1" dirty="0">
                <a:effectLst/>
                <a:latin typeface="Calibri" pitchFamily="34" charset="0"/>
              </a:rPr>
              <a:t> </a:t>
            </a:r>
          </a:p>
          <a:p>
            <a:pPr marL="987425" lvl="1" indent="-365125" defTabSz="914400" eaLnBrk="1" hangingPunct="1">
              <a:lnSpc>
                <a:spcPct val="80000"/>
              </a:lnSpc>
            </a:pPr>
            <a:r>
              <a:rPr lang="es-ES" sz="1600" b="1" dirty="0">
                <a:effectLst/>
                <a:latin typeface="Calibri" pitchFamily="34" charset="0"/>
              </a:rPr>
              <a:t>Plataforma europea contra la pobreza  </a:t>
            </a:r>
            <a:r>
              <a:rPr lang="es-ES" sz="1600" b="1" dirty="0">
                <a:effectLst/>
                <a:latin typeface="Calibri" pitchFamily="34" charset="0"/>
                <a:hlinkClick r:id="rId9"/>
              </a:rPr>
              <a:t>http://ec.europa.eu/social/main.jsp?catId=961&amp;langId=es</a:t>
            </a:r>
            <a:r>
              <a:rPr lang="es-ES" sz="1600" b="1" dirty="0">
                <a:effectLst/>
                <a:latin typeface="Calibri" pitchFamily="34" charset="0"/>
              </a:rPr>
              <a:t> </a:t>
            </a:r>
          </a:p>
        </p:txBody>
      </p:sp>
      <p:sp>
        <p:nvSpPr>
          <p:cNvPr id="4" name="Title 1"/>
          <p:cNvSpPr txBox="1">
            <a:spLocks/>
          </p:cNvSpPr>
          <p:nvPr/>
        </p:nvSpPr>
        <p:spPr>
          <a:xfrm>
            <a:off x="1187624" y="476473"/>
            <a:ext cx="7560840" cy="576263"/>
          </a:xfrm>
          <a:prstGeom prst="rect">
            <a:avLst/>
          </a:prstGeom>
        </p:spPr>
        <p:txBody>
          <a:bodyPr/>
          <a:lstStyle>
            <a:lvl1pPr algn="l" defTabSz="914400" rtl="0" eaLnBrk="1" latinLnBrk="0" hangingPunct="1">
              <a:spcBef>
                <a:spcPct val="0"/>
              </a:spcBef>
              <a:buNone/>
              <a:defRPr kumimoji="0" lang="es-ES" sz="3400" b="1" kern="1200">
                <a:solidFill>
                  <a:srgbClr val="2F6EBB"/>
                </a:solidFill>
                <a:latin typeface="+mj-lt"/>
                <a:ea typeface="+mj-ea"/>
                <a:cs typeface="+mj-cs"/>
              </a:defRPr>
            </a:lvl1pPr>
          </a:lstStyle>
          <a:p>
            <a:pPr algn="r"/>
            <a:r>
              <a:rPr lang="fr-BE" sz="2400" dirty="0" err="1"/>
              <a:t>Cómo</a:t>
            </a:r>
            <a:r>
              <a:rPr lang="fr-BE" sz="2400" dirty="0"/>
              <a:t> </a:t>
            </a:r>
            <a:r>
              <a:rPr lang="fr-BE" sz="2400" dirty="0" err="1"/>
              <a:t>atacar</a:t>
            </a:r>
            <a:r>
              <a:rPr lang="fr-BE" sz="2400" dirty="0"/>
              <a:t> los </a:t>
            </a:r>
            <a:r>
              <a:rPr lang="fr-BE" sz="2400" dirty="0" err="1"/>
              <a:t>retos</a:t>
            </a:r>
            <a:r>
              <a:rPr lang="fr-BE" sz="2400" dirty="0"/>
              <a:t>/</a:t>
            </a:r>
            <a:r>
              <a:rPr lang="fr-BE" sz="2400" dirty="0" err="1"/>
              <a:t>desafíos</a:t>
            </a:r>
            <a:r>
              <a:rPr lang="fr-BE" sz="2400" dirty="0"/>
              <a:t>? </a:t>
            </a:r>
            <a:r>
              <a:rPr lang="fr-BE" sz="2400" dirty="0" err="1"/>
              <a:t>Flagship</a:t>
            </a:r>
            <a:r>
              <a:rPr lang="fr-BE" sz="2400" dirty="0"/>
              <a:t> Initiatives…</a:t>
            </a:r>
            <a:endParaRPr lang="en-GB" sz="2400" dirty="0"/>
          </a:p>
        </p:txBody>
      </p:sp>
    </p:spTree>
    <p:extLst>
      <p:ext uri="{BB962C8B-B14F-4D97-AF65-F5344CB8AC3E}">
        <p14:creationId xmlns:p14="http://schemas.microsoft.com/office/powerpoint/2010/main" val="33993722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animEffect transition="in" filter="fade">
                                      <p:cBhvr>
                                        <p:cTn id="7" dur="500"/>
                                        <p:tgtEl>
                                          <p:spTgt spid="4098">
                                            <p:txEl>
                                              <p:pRg st="0" end="0"/>
                                            </p:txEl>
                                          </p:spTgt>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098">
                                            <p:txEl>
                                              <p:pRg st="1" end="1"/>
                                            </p:txEl>
                                          </p:spTgt>
                                        </p:tgtEl>
                                        <p:attrNameLst>
                                          <p:attrName>style.visibility</p:attrName>
                                        </p:attrNameLst>
                                      </p:cBhvr>
                                      <p:to>
                                        <p:strVal val="visible"/>
                                      </p:to>
                                    </p:set>
                                    <p:anim calcmode="lin" valueType="num">
                                      <p:cBhvr additive="base">
                                        <p:cTn id="11" dur="500" fill="hold"/>
                                        <p:tgtEl>
                                          <p:spTgt spid="4098">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098">
                                            <p:txEl>
                                              <p:pRg st="1" end="1"/>
                                            </p:txEl>
                                          </p:spTgt>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4098">
                                            <p:txEl>
                                              <p:pRg st="2" end="2"/>
                                            </p:txEl>
                                          </p:spTgt>
                                        </p:tgtEl>
                                        <p:attrNameLst>
                                          <p:attrName>style.visibility</p:attrName>
                                        </p:attrNameLst>
                                      </p:cBhvr>
                                      <p:to>
                                        <p:strVal val="visible"/>
                                      </p:to>
                                    </p:set>
                                    <p:anim calcmode="lin" valueType="num">
                                      <p:cBhvr additive="base">
                                        <p:cTn id="16" dur="500" fill="hold"/>
                                        <p:tgtEl>
                                          <p:spTgt spid="4098">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4098">
                                            <p:txEl>
                                              <p:pRg st="2" end="2"/>
                                            </p:txEl>
                                          </p:spTgt>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4098">
                                            <p:txEl>
                                              <p:pRg st="3" end="3"/>
                                            </p:txEl>
                                          </p:spTgt>
                                        </p:tgtEl>
                                        <p:attrNameLst>
                                          <p:attrName>style.visibility</p:attrName>
                                        </p:attrNameLst>
                                      </p:cBhvr>
                                      <p:to>
                                        <p:strVal val="visible"/>
                                      </p:to>
                                    </p:set>
                                    <p:anim calcmode="lin" valueType="num">
                                      <p:cBhvr additive="base">
                                        <p:cTn id="21" dur="500" fill="hold"/>
                                        <p:tgtEl>
                                          <p:spTgt spid="4098">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098">
                                            <p:txEl>
                                              <p:pRg st="3" end="3"/>
                                            </p:txEl>
                                          </p:spTgt>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4098">
                                            <p:txEl>
                                              <p:pRg st="4" end="4"/>
                                            </p:txEl>
                                          </p:spTgt>
                                        </p:tgtEl>
                                        <p:attrNameLst>
                                          <p:attrName>style.visibility</p:attrName>
                                        </p:attrNameLst>
                                      </p:cBhvr>
                                      <p:to>
                                        <p:strVal val="visible"/>
                                      </p:to>
                                    </p:set>
                                    <p:anim calcmode="lin" valueType="num">
                                      <p:cBhvr additive="base">
                                        <p:cTn id="26" dur="500" fill="hold"/>
                                        <p:tgtEl>
                                          <p:spTgt spid="4098">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409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4098">
                                            <p:txEl>
                                              <p:pRg st="5" end="5"/>
                                            </p:txEl>
                                          </p:spTgt>
                                        </p:tgtEl>
                                        <p:attrNameLst>
                                          <p:attrName>style.visibility</p:attrName>
                                        </p:attrNameLst>
                                      </p:cBhvr>
                                      <p:to>
                                        <p:strVal val="visible"/>
                                      </p:to>
                                    </p:set>
                                    <p:anim calcmode="lin" valueType="num">
                                      <p:cBhvr additive="base">
                                        <p:cTn id="32" dur="500" fill="hold"/>
                                        <p:tgtEl>
                                          <p:spTgt spid="4098">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4098">
                                            <p:txEl>
                                              <p:pRg st="5" end="5"/>
                                            </p:txEl>
                                          </p:spTgt>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4098">
                                            <p:txEl>
                                              <p:pRg st="6" end="6"/>
                                            </p:txEl>
                                          </p:spTgt>
                                        </p:tgtEl>
                                        <p:attrNameLst>
                                          <p:attrName>style.visibility</p:attrName>
                                        </p:attrNameLst>
                                      </p:cBhvr>
                                      <p:to>
                                        <p:strVal val="visible"/>
                                      </p:to>
                                    </p:set>
                                    <p:anim calcmode="lin" valueType="num">
                                      <p:cBhvr additive="base">
                                        <p:cTn id="36" dur="500" fill="hold"/>
                                        <p:tgtEl>
                                          <p:spTgt spid="4098">
                                            <p:txEl>
                                              <p:pRg st="6" end="6"/>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4098">
                                            <p:txEl>
                                              <p:pRg st="6" end="6"/>
                                            </p:txEl>
                                          </p:spTgt>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4098">
                                            <p:txEl>
                                              <p:pRg st="7" end="7"/>
                                            </p:txEl>
                                          </p:spTgt>
                                        </p:tgtEl>
                                        <p:attrNameLst>
                                          <p:attrName>style.visibility</p:attrName>
                                        </p:attrNameLst>
                                      </p:cBhvr>
                                      <p:to>
                                        <p:strVal val="visible"/>
                                      </p:to>
                                    </p:set>
                                    <p:anim calcmode="lin" valueType="num">
                                      <p:cBhvr additive="base">
                                        <p:cTn id="40" dur="500" fill="hold"/>
                                        <p:tgtEl>
                                          <p:spTgt spid="4098">
                                            <p:txEl>
                                              <p:pRg st="7" end="7"/>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4098">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250"/>
                                  </p:stCondLst>
                                  <p:childTnLst>
                                    <p:set>
                                      <p:cBhvr>
                                        <p:cTn id="45" dur="1" fill="hold">
                                          <p:stCondLst>
                                            <p:cond delay="0"/>
                                          </p:stCondLst>
                                        </p:cTn>
                                        <p:tgtEl>
                                          <p:spTgt spid="4098">
                                            <p:txEl>
                                              <p:pRg st="8" end="8"/>
                                            </p:txEl>
                                          </p:spTgt>
                                        </p:tgtEl>
                                        <p:attrNameLst>
                                          <p:attrName>style.visibility</p:attrName>
                                        </p:attrNameLst>
                                      </p:cBhvr>
                                      <p:to>
                                        <p:strVal val="visible"/>
                                      </p:to>
                                    </p:set>
                                    <p:animEffect transition="in" filter="fade">
                                      <p:cBhvr>
                                        <p:cTn id="46" dur="500"/>
                                        <p:tgtEl>
                                          <p:spTgt spid="4098">
                                            <p:txEl>
                                              <p:pRg st="8" end="8"/>
                                            </p:txEl>
                                          </p:spTgt>
                                        </p:tgtEl>
                                      </p:cBhvr>
                                    </p:animEffect>
                                  </p:childTnLst>
                                </p:cTn>
                              </p:par>
                            </p:childTnLst>
                          </p:cTn>
                        </p:par>
                        <p:par>
                          <p:cTn id="47" fill="hold" nodeType="afterGroup">
                            <p:stCondLst>
                              <p:cond delay="750"/>
                            </p:stCondLst>
                            <p:childTnLst>
                              <p:par>
                                <p:cTn id="48" presetID="10" presetClass="entr" presetSubtype="0" fill="hold" grpId="0" nodeType="afterEffect">
                                  <p:stCondLst>
                                    <p:cond delay="0"/>
                                  </p:stCondLst>
                                  <p:childTnLst>
                                    <p:set>
                                      <p:cBhvr>
                                        <p:cTn id="49" dur="1" fill="hold">
                                          <p:stCondLst>
                                            <p:cond delay="0"/>
                                          </p:stCondLst>
                                        </p:cTn>
                                        <p:tgtEl>
                                          <p:spTgt spid="4098">
                                            <p:txEl>
                                              <p:pRg st="9" end="9"/>
                                            </p:txEl>
                                          </p:spTgt>
                                        </p:tgtEl>
                                        <p:attrNameLst>
                                          <p:attrName>style.visibility</p:attrName>
                                        </p:attrNameLst>
                                      </p:cBhvr>
                                      <p:to>
                                        <p:strVal val="visible"/>
                                      </p:to>
                                    </p:set>
                                    <p:animEffect transition="in" filter="fade">
                                      <p:cBhvr>
                                        <p:cTn id="50" dur="500"/>
                                        <p:tgtEl>
                                          <p:spTgt spid="4098">
                                            <p:txEl>
                                              <p:pRg st="9" end="9"/>
                                            </p:txEl>
                                          </p:spTgt>
                                        </p:tgtEl>
                                      </p:cBhvr>
                                    </p:animEffect>
                                  </p:childTnLst>
                                </p:cTn>
                              </p:par>
                              <p:par>
                                <p:cTn id="51" presetID="10" presetClass="entr" presetSubtype="0" fill="hold" grpId="0" nodeType="withEffect">
                                  <p:stCondLst>
                                    <p:cond delay="250"/>
                                  </p:stCondLst>
                                  <p:childTnLst>
                                    <p:set>
                                      <p:cBhvr>
                                        <p:cTn id="52" dur="1" fill="hold">
                                          <p:stCondLst>
                                            <p:cond delay="0"/>
                                          </p:stCondLst>
                                        </p:cTn>
                                        <p:tgtEl>
                                          <p:spTgt spid="4098">
                                            <p:txEl>
                                              <p:pRg st="10" end="10"/>
                                            </p:txEl>
                                          </p:spTgt>
                                        </p:tgtEl>
                                        <p:attrNameLst>
                                          <p:attrName>style.visibility</p:attrName>
                                        </p:attrNameLst>
                                      </p:cBhvr>
                                      <p:to>
                                        <p:strVal val="visible"/>
                                      </p:to>
                                    </p:set>
                                    <p:animEffect transition="in" filter="fade">
                                      <p:cBhvr>
                                        <p:cTn id="53" dur="500"/>
                                        <p:tgtEl>
                                          <p:spTgt spid="409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187624" y="1052736"/>
            <a:ext cx="7176641" cy="4114824"/>
          </a:xfrm>
          <a:prstGeom prst="rect">
            <a:avLst/>
          </a:prstGeom>
          <a:noFill/>
          <a:ln w="9525" algn="ctr">
            <a:noFill/>
            <a:miter lim="800000"/>
            <a:headEnd/>
            <a:tailEnd/>
          </a:ln>
        </p:spPr>
      </p:pic>
      <p:sp>
        <p:nvSpPr>
          <p:cNvPr id="8" name="Rectangle 2"/>
          <p:cNvSpPr txBox="1">
            <a:spLocks noChangeArrowheads="1"/>
          </p:cNvSpPr>
          <p:nvPr/>
        </p:nvSpPr>
        <p:spPr bwMode="auto">
          <a:xfrm>
            <a:off x="755576" y="5229200"/>
            <a:ext cx="7920112" cy="1008112"/>
          </a:xfrm>
          <a:prstGeom prst="rect">
            <a:avLst/>
          </a:prstGeom>
          <a:noFill/>
          <a:ln w="9525">
            <a:noFill/>
            <a:miter lim="800000"/>
            <a:headEnd/>
            <a:tailEnd/>
          </a:ln>
          <a:effectLst/>
        </p:spPr>
        <p:txBody>
          <a:bodyPr/>
          <a:lstStyle/>
          <a:p>
            <a:pPr marL="442913" indent="-442913" algn="just" defTabSz="914400">
              <a:spcBef>
                <a:spcPct val="20000"/>
              </a:spcBef>
              <a:buClr>
                <a:schemeClr val="bg2"/>
              </a:buClr>
              <a:buSzPct val="70000"/>
              <a:buFont typeface="Calibri" pitchFamily="34" charset="0"/>
              <a:buNone/>
              <a:defRPr/>
            </a:pPr>
            <a:r>
              <a:rPr lang="es-ES" sz="1900" kern="0" dirty="0">
                <a:solidFill>
                  <a:schemeClr val="tx1"/>
                </a:solidFill>
              </a:rPr>
              <a:t>	El aumento en inversión en </a:t>
            </a:r>
            <a:r>
              <a:rPr lang="es-ES" sz="1900" kern="0" dirty="0" err="1">
                <a:solidFill>
                  <a:schemeClr val="tx1"/>
                </a:solidFill>
              </a:rPr>
              <a:t>I+D+i</a:t>
            </a:r>
            <a:r>
              <a:rPr lang="es-ES" sz="1900" kern="0" dirty="0">
                <a:solidFill>
                  <a:schemeClr val="tx1"/>
                </a:solidFill>
              </a:rPr>
              <a:t> es ALGUNO de los factores de apoyo al crecimiento económico (y a la salida de la crisis </a:t>
            </a:r>
            <a:r>
              <a:rPr lang="es-ES" sz="1900" kern="0" dirty="0">
                <a:solidFill>
                  <a:schemeClr val="tx1"/>
                </a:solidFill>
                <a:sym typeface="Wingdings" pitchFamily="2" charset="2"/>
              </a:rPr>
              <a:t> Economía basada en el conocimiento y valor añadido EU), PERO no el único.</a:t>
            </a:r>
            <a:endParaRPr lang="es-ES" sz="1900" kern="0" dirty="0">
              <a:solidFill>
                <a:schemeClr val="tx1"/>
              </a:solidFill>
            </a:endParaRPr>
          </a:p>
        </p:txBody>
      </p:sp>
      <p:sp>
        <p:nvSpPr>
          <p:cNvPr id="6" name="Rectangle 2"/>
          <p:cNvSpPr txBox="1">
            <a:spLocks noChangeArrowheads="1"/>
          </p:cNvSpPr>
          <p:nvPr/>
        </p:nvSpPr>
        <p:spPr>
          <a:xfrm>
            <a:off x="539552" y="116632"/>
            <a:ext cx="8229600" cy="93662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altLang="fr-FR" sz="2800" b="1" dirty="0" err="1">
                <a:solidFill>
                  <a:srgbClr val="2F6EBB"/>
                </a:solidFill>
                <a:latin typeface="+mj-lt"/>
                <a:ea typeface="+mj-ea"/>
                <a:cs typeface="+mj-cs"/>
              </a:rPr>
              <a:t>Sobre</a:t>
            </a:r>
            <a:r>
              <a:rPr lang="en-GB" altLang="fr-FR" sz="2800" b="1" dirty="0">
                <a:solidFill>
                  <a:srgbClr val="2F6EBB"/>
                </a:solidFill>
                <a:latin typeface="+mj-lt"/>
                <a:ea typeface="+mj-ea"/>
                <a:cs typeface="+mj-cs"/>
              </a:rPr>
              <a:t> la </a:t>
            </a:r>
            <a:r>
              <a:rPr lang="en-GB" altLang="fr-FR" sz="2800" b="1" dirty="0" err="1">
                <a:solidFill>
                  <a:srgbClr val="2F6EBB"/>
                </a:solidFill>
                <a:latin typeface="+mj-lt"/>
                <a:ea typeface="+mj-ea"/>
                <a:cs typeface="+mj-cs"/>
              </a:rPr>
              <a:t>economía</a:t>
            </a:r>
            <a:r>
              <a:rPr lang="en-GB" altLang="fr-FR" sz="2800" b="1" dirty="0">
                <a:solidFill>
                  <a:srgbClr val="2F6EBB"/>
                </a:solidFill>
                <a:latin typeface="+mj-lt"/>
                <a:ea typeface="+mj-ea"/>
                <a:cs typeface="+mj-cs"/>
              </a:rPr>
              <a:t> del </a:t>
            </a:r>
            <a:r>
              <a:rPr lang="en-GB" altLang="fr-FR" sz="2800" b="1" dirty="0" err="1">
                <a:solidFill>
                  <a:srgbClr val="2F6EBB"/>
                </a:solidFill>
                <a:latin typeface="+mj-lt"/>
                <a:ea typeface="+mj-ea"/>
                <a:cs typeface="+mj-cs"/>
              </a:rPr>
              <a:t>conocimiento</a:t>
            </a:r>
            <a:r>
              <a:rPr lang="en-GB" altLang="fr-FR" sz="2800" b="1" dirty="0">
                <a:solidFill>
                  <a:srgbClr val="2F6EBB"/>
                </a:solidFill>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lang="en-GB" altLang="fr-FR" sz="2800" b="1" dirty="0" err="1">
                <a:solidFill>
                  <a:srgbClr val="2F6EBB"/>
                </a:solidFill>
                <a:latin typeface="+mj-lt"/>
                <a:ea typeface="+mj-ea"/>
                <a:cs typeface="+mj-cs"/>
              </a:rPr>
              <a:t>Competitividad</a:t>
            </a:r>
            <a:r>
              <a:rPr lang="en-GB" altLang="fr-FR" sz="2800" b="1" dirty="0">
                <a:solidFill>
                  <a:srgbClr val="2F6EBB"/>
                </a:solidFill>
                <a:latin typeface="+mj-lt"/>
                <a:ea typeface="+mj-ea"/>
                <a:cs typeface="+mj-cs"/>
              </a:rPr>
              <a:t> y</a:t>
            </a:r>
            <a:r>
              <a:rPr kumimoji="0" lang="en-GB" altLang="fr-FR" sz="2800" b="1" i="0" u="none" strike="noStrike" kern="1200" cap="none" spc="0" normalizeH="0" noProof="0" dirty="0">
                <a:ln>
                  <a:noFill/>
                </a:ln>
                <a:solidFill>
                  <a:srgbClr val="2F6EBB"/>
                </a:solidFill>
                <a:effectLst/>
                <a:uLnTx/>
                <a:uFillTx/>
                <a:latin typeface="+mj-lt"/>
                <a:ea typeface="+mj-ea"/>
                <a:cs typeface="+mj-cs"/>
              </a:rPr>
              <a:t> </a:t>
            </a:r>
            <a:r>
              <a:rPr kumimoji="0" lang="en-GB" altLang="fr-FR" sz="2800" b="1" i="0" u="none" strike="noStrike" kern="1200" cap="none" spc="0" normalizeH="0" noProof="0" dirty="0" err="1">
                <a:ln>
                  <a:noFill/>
                </a:ln>
                <a:solidFill>
                  <a:srgbClr val="2F6EBB"/>
                </a:solidFill>
                <a:effectLst/>
                <a:uLnTx/>
                <a:uFillTx/>
                <a:latin typeface="+mj-lt"/>
                <a:ea typeface="+mj-ea"/>
                <a:cs typeface="+mj-cs"/>
              </a:rPr>
              <a:t>g</a:t>
            </a:r>
            <a:r>
              <a:rPr kumimoji="0" lang="en-GB" altLang="fr-FR" sz="2800" b="1" i="0" u="none" strike="noStrike" kern="1200" cap="none" spc="0" normalizeH="0" baseline="0" noProof="0" dirty="0" err="1">
                <a:ln>
                  <a:noFill/>
                </a:ln>
                <a:solidFill>
                  <a:srgbClr val="2F6EBB"/>
                </a:solidFill>
                <a:effectLst/>
                <a:uLnTx/>
                <a:uFillTx/>
                <a:latin typeface="+mj-lt"/>
                <a:ea typeface="+mj-ea"/>
                <a:cs typeface="+mj-cs"/>
              </a:rPr>
              <a:t>asto</a:t>
            </a:r>
            <a:r>
              <a:rPr kumimoji="0" lang="en-GB" altLang="fr-FR" sz="2800" b="1" i="0" u="none" strike="noStrike" kern="1200" cap="none" spc="0" normalizeH="0" baseline="0" noProof="0" dirty="0">
                <a:ln>
                  <a:noFill/>
                </a:ln>
                <a:solidFill>
                  <a:srgbClr val="2F6EBB"/>
                </a:solidFill>
                <a:effectLst/>
                <a:uLnTx/>
                <a:uFillTx/>
                <a:latin typeface="+mj-lt"/>
                <a:ea typeface="+mj-ea"/>
                <a:cs typeface="+mj-cs"/>
              </a:rPr>
              <a:t> I+D</a:t>
            </a:r>
          </a:p>
        </p:txBody>
      </p:sp>
    </p:spTree>
    <p:extLst>
      <p:ext uri="{BB962C8B-B14F-4D97-AF65-F5344CB8AC3E}">
        <p14:creationId xmlns:p14="http://schemas.microsoft.com/office/powerpoint/2010/main" val="8065347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9552" y="404664"/>
            <a:ext cx="8229600" cy="93662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altLang="fr-FR" sz="2800" b="1" dirty="0" err="1">
                <a:solidFill>
                  <a:srgbClr val="2F6EBB"/>
                </a:solidFill>
                <a:latin typeface="+mj-lt"/>
                <a:ea typeface="+mj-ea"/>
                <a:cs typeface="+mj-cs"/>
              </a:rPr>
              <a:t>Algunos</a:t>
            </a:r>
            <a:r>
              <a:rPr lang="en-GB" altLang="fr-FR" sz="2800" b="1" dirty="0">
                <a:solidFill>
                  <a:srgbClr val="2F6EBB"/>
                </a:solidFill>
                <a:latin typeface="+mj-lt"/>
                <a:ea typeface="+mj-ea"/>
                <a:cs typeface="+mj-cs"/>
              </a:rPr>
              <a:t> </a:t>
            </a:r>
            <a:r>
              <a:rPr lang="en-GB" altLang="fr-FR" sz="2800" b="1" dirty="0" err="1">
                <a:solidFill>
                  <a:srgbClr val="2F6EBB"/>
                </a:solidFill>
                <a:latin typeface="+mj-lt"/>
                <a:ea typeface="+mj-ea"/>
                <a:cs typeface="+mj-cs"/>
              </a:rPr>
              <a:t>datos</a:t>
            </a:r>
            <a:r>
              <a:rPr lang="en-GB" altLang="fr-FR" sz="2800" b="1" dirty="0">
                <a:solidFill>
                  <a:srgbClr val="2F6EBB"/>
                </a:solidFill>
                <a:latin typeface="+mj-lt"/>
                <a:ea typeface="+mj-ea"/>
                <a:cs typeface="+mj-cs"/>
              </a:rPr>
              <a:t> </a:t>
            </a:r>
            <a:r>
              <a:rPr lang="en-GB" altLang="fr-FR" sz="2800" b="1" dirty="0" err="1">
                <a:solidFill>
                  <a:srgbClr val="2F6EBB"/>
                </a:solidFill>
                <a:latin typeface="+mj-lt"/>
                <a:ea typeface="+mj-ea"/>
                <a:cs typeface="+mj-cs"/>
              </a:rPr>
              <a:t>previos</a:t>
            </a:r>
            <a:r>
              <a:rPr lang="en-GB" altLang="fr-FR" sz="2800" b="1" dirty="0">
                <a:solidFill>
                  <a:srgbClr val="2F6EBB"/>
                </a:solidFill>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lang="en-GB" altLang="fr-FR" sz="2800" b="1" dirty="0">
                <a:solidFill>
                  <a:srgbClr val="2F6EBB"/>
                </a:solidFill>
                <a:latin typeface="+mj-lt"/>
                <a:ea typeface="+mj-ea"/>
                <a:cs typeface="+mj-cs"/>
              </a:rPr>
              <a:t>C</a:t>
            </a:r>
            <a:r>
              <a:rPr kumimoji="0" lang="en-GB" altLang="fr-FR" sz="2800" b="1" i="0" u="none" strike="noStrike" kern="1200" cap="none" spc="0" normalizeH="0" baseline="0" noProof="0" dirty="0" err="1">
                <a:ln>
                  <a:noFill/>
                </a:ln>
                <a:solidFill>
                  <a:srgbClr val="2F6EBB"/>
                </a:solidFill>
                <a:effectLst/>
                <a:uLnTx/>
                <a:uFillTx/>
                <a:latin typeface="+mj-lt"/>
                <a:ea typeface="+mj-ea"/>
                <a:cs typeface="+mj-cs"/>
              </a:rPr>
              <a:t>aso</a:t>
            </a:r>
            <a:r>
              <a:rPr kumimoji="0" lang="en-GB" altLang="fr-FR" sz="2800" b="1" i="0" u="none" strike="noStrike" kern="1200" cap="none" spc="0" normalizeH="0" baseline="0" noProof="0" dirty="0">
                <a:ln>
                  <a:noFill/>
                </a:ln>
                <a:solidFill>
                  <a:srgbClr val="2F6EBB"/>
                </a:solidFill>
                <a:effectLst/>
                <a:uLnTx/>
                <a:uFillTx/>
                <a:latin typeface="+mj-lt"/>
                <a:ea typeface="+mj-ea"/>
                <a:cs typeface="+mj-cs"/>
              </a:rPr>
              <a:t> particular</a:t>
            </a:r>
            <a:r>
              <a:rPr kumimoji="0" lang="en-GB" altLang="fr-FR" sz="2800" b="1" i="0" u="none" strike="noStrike" kern="1200" cap="none" spc="0" normalizeH="0" noProof="0" dirty="0">
                <a:ln>
                  <a:noFill/>
                </a:ln>
                <a:solidFill>
                  <a:srgbClr val="2F6EBB"/>
                </a:solidFill>
                <a:effectLst/>
                <a:uLnTx/>
                <a:uFillTx/>
                <a:latin typeface="+mj-lt"/>
                <a:ea typeface="+mj-ea"/>
                <a:cs typeface="+mj-cs"/>
              </a:rPr>
              <a:t> de España en </a:t>
            </a:r>
            <a:r>
              <a:rPr kumimoji="0" lang="en-GB" altLang="fr-FR" sz="2800" b="1" i="0" u="none" strike="noStrike" kern="1200" cap="none" spc="0" normalizeH="0" noProof="0" dirty="0" err="1">
                <a:ln>
                  <a:noFill/>
                </a:ln>
                <a:solidFill>
                  <a:srgbClr val="2F6EBB"/>
                </a:solidFill>
                <a:effectLst/>
                <a:uLnTx/>
                <a:uFillTx/>
                <a:latin typeface="+mj-lt"/>
                <a:ea typeface="+mj-ea"/>
                <a:cs typeface="+mj-cs"/>
              </a:rPr>
              <a:t>cuanto</a:t>
            </a:r>
            <a:r>
              <a:rPr kumimoji="0" lang="en-GB" altLang="fr-FR" sz="2800" b="1" i="0" u="none" strike="noStrike" kern="1200" cap="none" spc="0" normalizeH="0" noProof="0" dirty="0">
                <a:ln>
                  <a:noFill/>
                </a:ln>
                <a:solidFill>
                  <a:srgbClr val="2F6EBB"/>
                </a:solidFill>
                <a:effectLst/>
                <a:uLnTx/>
                <a:uFillTx/>
                <a:latin typeface="+mj-lt"/>
                <a:ea typeface="+mj-ea"/>
                <a:cs typeface="+mj-cs"/>
              </a:rPr>
              <a:t> a </a:t>
            </a:r>
            <a:r>
              <a:rPr kumimoji="0" lang="en-GB" altLang="fr-FR" sz="2800" b="1" i="0" u="none" strike="noStrike" kern="1200" cap="none" spc="0" normalizeH="0" noProof="0" dirty="0" err="1">
                <a:ln>
                  <a:noFill/>
                </a:ln>
                <a:solidFill>
                  <a:srgbClr val="2F6EBB"/>
                </a:solidFill>
                <a:effectLst/>
                <a:uLnTx/>
                <a:uFillTx/>
                <a:latin typeface="+mj-lt"/>
                <a:ea typeface="+mj-ea"/>
                <a:cs typeface="+mj-cs"/>
              </a:rPr>
              <a:t>g</a:t>
            </a:r>
            <a:r>
              <a:rPr kumimoji="0" lang="en-GB" altLang="fr-FR" sz="2800" b="1" i="0" u="none" strike="noStrike" kern="1200" cap="none" spc="0" normalizeH="0" baseline="0" noProof="0" dirty="0" err="1">
                <a:ln>
                  <a:noFill/>
                </a:ln>
                <a:solidFill>
                  <a:srgbClr val="2F6EBB"/>
                </a:solidFill>
                <a:effectLst/>
                <a:uLnTx/>
                <a:uFillTx/>
                <a:latin typeface="+mj-lt"/>
                <a:ea typeface="+mj-ea"/>
                <a:cs typeface="+mj-cs"/>
              </a:rPr>
              <a:t>asto</a:t>
            </a:r>
            <a:r>
              <a:rPr kumimoji="0" lang="en-GB" altLang="fr-FR" sz="2800" b="1" i="0" u="none" strike="noStrike" kern="1200" cap="none" spc="0" normalizeH="0" baseline="0" noProof="0" dirty="0">
                <a:ln>
                  <a:noFill/>
                </a:ln>
                <a:solidFill>
                  <a:srgbClr val="2F6EBB"/>
                </a:solidFill>
                <a:effectLst/>
                <a:uLnTx/>
                <a:uFillTx/>
                <a:latin typeface="+mj-lt"/>
                <a:ea typeface="+mj-ea"/>
                <a:cs typeface="+mj-cs"/>
              </a:rPr>
              <a:t> I+D</a:t>
            </a:r>
          </a:p>
        </p:txBody>
      </p:sp>
      <p:pic>
        <p:nvPicPr>
          <p:cNvPr id="8" name="Content Placeholder 3"/>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827584" y="1628830"/>
            <a:ext cx="8073851" cy="4608482"/>
          </a:xfrm>
          <a:prstGeom prst="rect">
            <a:avLst/>
          </a:prstGeom>
        </p:spPr>
      </p:pic>
    </p:spTree>
    <p:extLst>
      <p:ext uri="{BB962C8B-B14F-4D97-AF65-F5344CB8AC3E}">
        <p14:creationId xmlns:p14="http://schemas.microsoft.com/office/powerpoint/2010/main" val="280628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1"/>
          <p:cNvGraphicFramePr>
            <a:graphicFrameLocks noGrp="1"/>
          </p:cNvGraphicFramePr>
          <p:nvPr>
            <p:extLst>
              <p:ext uri="{D42A27DB-BD31-4B8C-83A1-F6EECF244321}">
                <p14:modId xmlns:p14="http://schemas.microsoft.com/office/powerpoint/2010/main" val="1207474752"/>
              </p:ext>
            </p:extLst>
          </p:nvPr>
        </p:nvGraphicFramePr>
        <p:xfrm>
          <a:off x="753269" y="1787440"/>
          <a:ext cx="3887787" cy="3960814"/>
        </p:xfrm>
        <a:graphic>
          <a:graphicData uri="http://schemas.openxmlformats.org/drawingml/2006/table">
            <a:tbl>
              <a:tblPr/>
              <a:tblGrid>
                <a:gridCol w="1654494">
                  <a:extLst>
                    <a:ext uri="{9D8B030D-6E8A-4147-A177-3AD203B41FA5}">
                      <a16:colId xmlns:a16="http://schemas.microsoft.com/office/drawing/2014/main" val="20000"/>
                    </a:ext>
                  </a:extLst>
                </a:gridCol>
                <a:gridCol w="527941">
                  <a:extLst>
                    <a:ext uri="{9D8B030D-6E8A-4147-A177-3AD203B41FA5}">
                      <a16:colId xmlns:a16="http://schemas.microsoft.com/office/drawing/2014/main" val="20001"/>
                    </a:ext>
                  </a:extLst>
                </a:gridCol>
                <a:gridCol w="527941">
                  <a:extLst>
                    <a:ext uri="{9D8B030D-6E8A-4147-A177-3AD203B41FA5}">
                      <a16:colId xmlns:a16="http://schemas.microsoft.com/office/drawing/2014/main" val="20002"/>
                    </a:ext>
                  </a:extLst>
                </a:gridCol>
                <a:gridCol w="535445">
                  <a:extLst>
                    <a:ext uri="{9D8B030D-6E8A-4147-A177-3AD203B41FA5}">
                      <a16:colId xmlns:a16="http://schemas.microsoft.com/office/drawing/2014/main" val="20003"/>
                    </a:ext>
                  </a:extLst>
                </a:gridCol>
                <a:gridCol w="641966">
                  <a:extLst>
                    <a:ext uri="{9D8B030D-6E8A-4147-A177-3AD203B41FA5}">
                      <a16:colId xmlns:a16="http://schemas.microsoft.com/office/drawing/2014/main" val="20004"/>
                    </a:ext>
                  </a:extLst>
                </a:gridCol>
              </a:tblGrid>
              <a:tr h="180839">
                <a:tc>
                  <a:txBody>
                    <a:bodyPr/>
                    <a:lstStyle/>
                    <a:p>
                      <a:pPr algn="l" fontAlgn="b"/>
                      <a:r>
                        <a:rPr lang="en-GB" sz="1000" b="0" i="0" u="none" strike="noStrike" baseline="0" dirty="0" err="1">
                          <a:solidFill>
                            <a:srgbClr val="000000"/>
                          </a:solidFill>
                          <a:effectLst/>
                          <a:latin typeface="Calibri" panose="020F0502020204030204" pitchFamily="34" charset="0"/>
                        </a:rPr>
                        <a:t>Entidad</a:t>
                      </a:r>
                      <a:endParaRPr lang="en-GB" sz="1000" b="0" i="0" u="none" strike="noStrike" baseline="0" dirty="0">
                        <a:solidFill>
                          <a:srgbClr val="000000"/>
                        </a:solidFill>
                        <a:effectLst/>
                        <a:latin typeface="Calibri" panose="020F0502020204030204" pitchFamily="34" charset="0"/>
                      </a:endParaRPr>
                    </a:p>
                  </a:txBody>
                  <a:tcPr marL="7277" marR="7277" marT="7280" marB="0" anchor="b">
                    <a:lnL>
                      <a:noFill/>
                    </a:lnL>
                    <a:lnR>
                      <a:noFill/>
                    </a:lnR>
                    <a:lnT>
                      <a:noFill/>
                    </a:lnT>
                    <a:lnB>
                      <a:noFill/>
                    </a:lnB>
                  </a:tcPr>
                </a:tc>
                <a:tc>
                  <a:txBody>
                    <a:bodyPr/>
                    <a:lstStyle/>
                    <a:p>
                      <a:pPr algn="r" fontAlgn="b"/>
                      <a:r>
                        <a:rPr lang="en-GB" sz="1000" b="1" i="0" u="none" strike="noStrike" baseline="0" dirty="0">
                          <a:solidFill>
                            <a:srgbClr val="FFFFFF"/>
                          </a:solidFill>
                          <a:effectLst/>
                          <a:latin typeface="Calibri" panose="020F0502020204030204" pitchFamily="34" charset="0"/>
                        </a:rPr>
                        <a:t>2005</a:t>
                      </a:r>
                    </a:p>
                  </a:txBody>
                  <a:tcPr marL="7277" marR="7277" marT="7280" marB="0" anchor="b">
                    <a:lnL>
                      <a:noFill/>
                    </a:lnL>
                    <a:lnR>
                      <a:noFill/>
                    </a:lnR>
                    <a:lnT>
                      <a:noFill/>
                    </a:lnT>
                    <a:lnB>
                      <a:noFill/>
                    </a:lnB>
                    <a:noFill/>
                  </a:tcPr>
                </a:tc>
                <a:tc>
                  <a:txBody>
                    <a:bodyPr/>
                    <a:lstStyle/>
                    <a:p>
                      <a:pPr algn="r" fontAlgn="b"/>
                      <a:r>
                        <a:rPr lang="en-GB" sz="1000" b="1" i="0" u="none" strike="noStrike" baseline="0" dirty="0">
                          <a:solidFill>
                            <a:srgbClr val="FFFFFF"/>
                          </a:solidFill>
                          <a:effectLst/>
                          <a:latin typeface="Calibri" panose="020F0502020204030204" pitchFamily="34" charset="0"/>
                        </a:rPr>
                        <a:t>2010</a:t>
                      </a:r>
                    </a:p>
                  </a:txBody>
                  <a:tcPr marL="7277" marR="7277" marT="7280" marB="0" anchor="b">
                    <a:lnL>
                      <a:noFill/>
                    </a:lnL>
                    <a:lnR>
                      <a:noFill/>
                    </a:lnR>
                    <a:lnT>
                      <a:noFill/>
                    </a:lnT>
                    <a:lnB>
                      <a:noFill/>
                    </a:lnB>
                    <a:noFill/>
                  </a:tcPr>
                </a:tc>
                <a:tc>
                  <a:txBody>
                    <a:bodyPr/>
                    <a:lstStyle/>
                    <a:p>
                      <a:pPr algn="ctr" fontAlgn="b"/>
                      <a:r>
                        <a:rPr lang="es-ES" sz="1000" b="1" i="0" u="none" strike="noStrike" baseline="0" dirty="0">
                          <a:solidFill>
                            <a:srgbClr val="FFFFFF"/>
                          </a:solidFill>
                          <a:effectLst/>
                          <a:latin typeface="Calibri" panose="020F0502020204030204" pitchFamily="34" charset="0"/>
                        </a:rPr>
                        <a:t>2013</a:t>
                      </a:r>
                      <a:endParaRPr lang="en-GB" sz="1000" b="1" i="0" u="none" strike="noStrike" baseline="0" dirty="0">
                        <a:solidFill>
                          <a:srgbClr val="FFFFFF"/>
                        </a:solidFill>
                        <a:effectLst/>
                        <a:latin typeface="Calibri" panose="020F0502020204030204" pitchFamily="34" charset="0"/>
                      </a:endParaRPr>
                    </a:p>
                  </a:txBody>
                  <a:tcPr marL="7277" marR="7277" marT="7280" marB="0" anchor="b">
                    <a:lnL>
                      <a:noFill/>
                    </a:lnL>
                    <a:lnR>
                      <a:noFill/>
                    </a:lnR>
                    <a:lnT>
                      <a:noFill/>
                    </a:lnT>
                    <a:lnB>
                      <a:noFill/>
                    </a:lnB>
                    <a:noFill/>
                  </a:tcPr>
                </a:tc>
                <a:tc>
                  <a:txBody>
                    <a:bodyPr/>
                    <a:lstStyle/>
                    <a:p>
                      <a:pPr algn="ctr" fontAlgn="b"/>
                      <a:r>
                        <a:rPr lang="en-GB" sz="1000" b="1" i="0" u="none" strike="noStrike" baseline="0" dirty="0">
                          <a:solidFill>
                            <a:srgbClr val="FFFFFF"/>
                          </a:solidFill>
                          <a:effectLst/>
                          <a:latin typeface="Calibri" panose="020F0502020204030204" pitchFamily="34" charset="0"/>
                        </a:rPr>
                        <a:t>2005-2013</a:t>
                      </a:r>
                    </a:p>
                  </a:txBody>
                  <a:tcPr marL="7277" marR="7277" marT="7280" marB="0" anchor="b">
                    <a:lnL>
                      <a:noFill/>
                    </a:lnL>
                    <a:lnR>
                      <a:noFill/>
                    </a:lnR>
                    <a:lnT>
                      <a:noFill/>
                    </a:lnT>
                    <a:lnB>
                      <a:noFill/>
                    </a:lnB>
                    <a:noFill/>
                  </a:tcPr>
                </a:tc>
                <a:extLst>
                  <a:ext uri="{0D108BD9-81ED-4DB2-BD59-A6C34878D82A}">
                    <a16:rowId xmlns:a16="http://schemas.microsoft.com/office/drawing/2014/main" val="10000"/>
                  </a:ext>
                </a:extLst>
              </a:tr>
              <a:tr h="327318">
                <a:tc>
                  <a:txBody>
                    <a:bodyPr/>
                    <a:lstStyle/>
                    <a:p>
                      <a:pPr algn="l" fontAlgn="b"/>
                      <a:r>
                        <a:rPr lang="en-GB" sz="1000" b="1" i="0" u="none" strike="noStrike" baseline="0" dirty="0">
                          <a:solidFill>
                            <a:srgbClr val="000000"/>
                          </a:solidFill>
                          <a:effectLst/>
                          <a:latin typeface="Calibri" panose="020F0502020204030204" pitchFamily="34" charset="0"/>
                        </a:rPr>
                        <a:t>TOTAL </a:t>
                      </a:r>
                      <a:r>
                        <a:rPr lang="en-GB" sz="1000" b="1" i="0" u="none" strike="noStrike" baseline="0" dirty="0" err="1">
                          <a:solidFill>
                            <a:srgbClr val="000000"/>
                          </a:solidFill>
                          <a:effectLst/>
                          <a:latin typeface="Calibri" panose="020F0502020204030204" pitchFamily="34" charset="0"/>
                        </a:rPr>
                        <a:t>España</a:t>
                      </a:r>
                      <a:endParaRPr lang="en-GB" sz="1000" b="1" i="0" u="none" strike="noStrike" baseline="0" dirty="0">
                        <a:solidFill>
                          <a:srgbClr val="000000"/>
                        </a:solidFill>
                        <a:effectLst/>
                        <a:latin typeface="Calibri" panose="020F0502020204030204" pitchFamily="34" charset="0"/>
                      </a:endParaRPr>
                    </a:p>
                  </a:txBody>
                  <a:tcPr marL="7277" marR="7277" marT="7280" marB="0" anchor="b">
                    <a:lnL>
                      <a:noFill/>
                    </a:lnL>
                    <a:lnR>
                      <a:noFill/>
                    </a:lnR>
                    <a:lnT>
                      <a:noFill/>
                    </a:lnT>
                    <a:lnB>
                      <a:noFill/>
                    </a:lnB>
                  </a:tcPr>
                </a:tc>
                <a:tc>
                  <a:txBody>
                    <a:bodyPr/>
                    <a:lstStyle/>
                    <a:p>
                      <a:pPr algn="r" fontAlgn="b"/>
                      <a:r>
                        <a:rPr lang="en-GB" sz="1000" b="1" i="0" u="none" strike="noStrike" baseline="0" dirty="0">
                          <a:solidFill>
                            <a:srgbClr val="000000"/>
                          </a:solidFill>
                          <a:effectLst/>
                          <a:latin typeface="Calibri" panose="020F0502020204030204" pitchFamily="34" charset="0"/>
                        </a:rPr>
                        <a:t>49.690</a:t>
                      </a:r>
                    </a:p>
                  </a:txBody>
                  <a:tcPr marL="7277" marR="7277" marT="7280" marB="0" anchor="b">
                    <a:lnL>
                      <a:noFill/>
                    </a:lnL>
                    <a:lnR>
                      <a:noFill/>
                    </a:lnR>
                    <a:lnT>
                      <a:noFill/>
                    </a:lnT>
                    <a:lnB>
                      <a:noFill/>
                    </a:lnB>
                  </a:tcPr>
                </a:tc>
                <a:tc>
                  <a:txBody>
                    <a:bodyPr/>
                    <a:lstStyle/>
                    <a:p>
                      <a:pPr algn="r" fontAlgn="b"/>
                      <a:r>
                        <a:rPr lang="en-GB" sz="1000" b="1" i="0" u="none" strike="noStrike" baseline="0" dirty="0">
                          <a:solidFill>
                            <a:srgbClr val="000000"/>
                          </a:solidFill>
                          <a:effectLst/>
                          <a:latin typeface="Calibri" panose="020F0502020204030204" pitchFamily="34" charset="0"/>
                        </a:rPr>
                        <a:t>35.226</a:t>
                      </a:r>
                    </a:p>
                  </a:txBody>
                  <a:tcPr marL="7277" marR="7277" marT="7280" marB="0" anchor="b">
                    <a:lnL>
                      <a:noFill/>
                    </a:lnL>
                    <a:lnR>
                      <a:noFill/>
                    </a:lnR>
                    <a:lnT>
                      <a:noFill/>
                    </a:lnT>
                    <a:lnB>
                      <a:noFill/>
                    </a:lnB>
                  </a:tcPr>
                </a:tc>
                <a:tc>
                  <a:txBody>
                    <a:bodyPr/>
                    <a:lstStyle/>
                    <a:p>
                      <a:pPr algn="r" fontAlgn="b"/>
                      <a:r>
                        <a:rPr lang="en-GB" sz="1000" b="1" i="0" u="none" strike="noStrike" baseline="0" dirty="0">
                          <a:effectLst/>
                          <a:latin typeface="Calibri" panose="020F0502020204030204" pitchFamily="34" charset="0"/>
                        </a:rPr>
                        <a:t>22.961</a:t>
                      </a:r>
                    </a:p>
                  </a:txBody>
                  <a:tcPr marL="9524" marR="9524" marT="9526" marB="0" anchor="b">
                    <a:lnL>
                      <a:noFill/>
                    </a:lnL>
                    <a:lnR>
                      <a:noFill/>
                    </a:lnR>
                    <a:lnT>
                      <a:noFill/>
                    </a:lnT>
                    <a:lnB>
                      <a:noFill/>
                    </a:lnB>
                  </a:tcPr>
                </a:tc>
                <a:tc>
                  <a:txBody>
                    <a:bodyPr/>
                    <a:lstStyle/>
                    <a:p>
                      <a:pPr algn="r" rtl="0" fontAlgn="b"/>
                      <a:r>
                        <a:rPr lang="en-GB" sz="1000" b="1" i="0" u="none" strike="noStrike" baseline="0" dirty="0">
                          <a:solidFill>
                            <a:srgbClr val="000000"/>
                          </a:solidFill>
                          <a:effectLst/>
                          <a:latin typeface="Calibri" panose="020F0502020204030204" pitchFamily="34" charset="0"/>
                        </a:rPr>
                        <a:t>-53,79%</a:t>
                      </a:r>
                    </a:p>
                  </a:txBody>
                  <a:tcPr marL="9524" marR="9524" marT="9526" marB="0" anchor="b">
                    <a:lnL>
                      <a:noFill/>
                    </a:lnL>
                    <a:lnR>
                      <a:noFill/>
                    </a:lnR>
                    <a:lnT>
                      <a:noFill/>
                    </a:lnT>
                    <a:lnB>
                      <a:noFill/>
                    </a:lnB>
                  </a:tcPr>
                </a:tc>
                <a:extLst>
                  <a:ext uri="{0D108BD9-81ED-4DB2-BD59-A6C34878D82A}">
                    <a16:rowId xmlns:a16="http://schemas.microsoft.com/office/drawing/2014/main" val="10001"/>
                  </a:ext>
                </a:extLst>
              </a:tr>
              <a:tr h="180839">
                <a:tc>
                  <a:txBody>
                    <a:bodyPr/>
                    <a:lstStyle/>
                    <a:p>
                      <a:pPr algn="l" fontAlgn="b"/>
                      <a:r>
                        <a:rPr lang="en-GB" sz="1000" b="0" i="0" u="none" strike="noStrike" baseline="0" dirty="0">
                          <a:solidFill>
                            <a:srgbClr val="000000"/>
                          </a:solidFill>
                          <a:effectLst/>
                          <a:latin typeface="Calibri" panose="020F0502020204030204" pitchFamily="34" charset="0"/>
                        </a:rPr>
                        <a:t>Andalucía</a:t>
                      </a:r>
                    </a:p>
                  </a:txBody>
                  <a:tcPr marL="7277" marR="7277" marT="7280" marB="0" anchor="b">
                    <a:lnL>
                      <a:noFill/>
                    </a:lnL>
                    <a:lnR>
                      <a:noFill/>
                    </a:lnR>
                    <a:lnT>
                      <a:noFill/>
                    </a:lnT>
                    <a:lnB>
                      <a:noFill/>
                    </a:lnB>
                  </a:tcPr>
                </a:tc>
                <a:tc>
                  <a:txBody>
                    <a:bodyPr/>
                    <a:lstStyle/>
                    <a:p>
                      <a:pPr algn="r" fontAlgn="b"/>
                      <a:r>
                        <a:rPr lang="en-GB" sz="1000" b="0" i="0" u="none" strike="noStrike" baseline="0" dirty="0">
                          <a:solidFill>
                            <a:srgbClr val="000000"/>
                          </a:solidFill>
                          <a:effectLst/>
                          <a:latin typeface="Calibri" panose="020F0502020204030204" pitchFamily="34" charset="0"/>
                        </a:rPr>
                        <a:t>6.323</a:t>
                      </a:r>
                    </a:p>
                  </a:txBody>
                  <a:tcPr marL="7277" marR="7277" marT="7280" marB="0" anchor="b">
                    <a:lnL>
                      <a:noFill/>
                    </a:lnL>
                    <a:lnR>
                      <a:noFill/>
                    </a:lnR>
                    <a:lnT>
                      <a:noFill/>
                    </a:lnT>
                    <a:lnB>
                      <a:noFill/>
                    </a:lnB>
                  </a:tcPr>
                </a:tc>
                <a:tc>
                  <a:txBody>
                    <a:bodyPr/>
                    <a:lstStyle/>
                    <a:p>
                      <a:pPr algn="r" fontAlgn="b"/>
                      <a:r>
                        <a:rPr lang="en-GB" sz="1000" b="0" i="0" u="none" strike="noStrike" baseline="0" dirty="0">
                          <a:solidFill>
                            <a:srgbClr val="000000"/>
                          </a:solidFill>
                          <a:effectLst/>
                          <a:latin typeface="Calibri" panose="020F0502020204030204" pitchFamily="34" charset="0"/>
                        </a:rPr>
                        <a:t>4.235</a:t>
                      </a:r>
                    </a:p>
                  </a:txBody>
                  <a:tcPr marL="7277" marR="7277" marT="7280" marB="0" anchor="b">
                    <a:lnL>
                      <a:noFill/>
                    </a:lnL>
                    <a:lnR>
                      <a:noFill/>
                    </a:lnR>
                    <a:lnT>
                      <a:noFill/>
                    </a:lnT>
                    <a:lnB>
                      <a:noFill/>
                    </a:lnB>
                  </a:tcPr>
                </a:tc>
                <a:tc>
                  <a:txBody>
                    <a:bodyPr/>
                    <a:lstStyle/>
                    <a:p>
                      <a:pPr algn="r" fontAlgn="b"/>
                      <a:r>
                        <a:rPr lang="en-GB" sz="1000" b="0" i="0" u="none" strike="noStrike" baseline="0" dirty="0">
                          <a:effectLst/>
                          <a:latin typeface="Calibri" panose="020F0502020204030204" pitchFamily="34" charset="0"/>
                        </a:rPr>
                        <a:t>2.135</a:t>
                      </a:r>
                    </a:p>
                  </a:txBody>
                  <a:tcPr marL="9524" marR="9524" marT="9526" marB="0" anchor="b">
                    <a:lnL>
                      <a:noFill/>
                    </a:lnL>
                    <a:lnR>
                      <a:noFill/>
                    </a:lnR>
                    <a:lnT>
                      <a:noFill/>
                    </a:lnT>
                    <a:lnB>
                      <a:noFill/>
                    </a:lnB>
                  </a:tcPr>
                </a:tc>
                <a:tc>
                  <a:txBody>
                    <a:bodyPr/>
                    <a:lstStyle/>
                    <a:p>
                      <a:pPr algn="r" rtl="0" fontAlgn="b"/>
                      <a:r>
                        <a:rPr lang="en-GB" sz="1000" b="0" i="0" u="none" strike="noStrike" baseline="0">
                          <a:solidFill>
                            <a:srgbClr val="000000"/>
                          </a:solidFill>
                          <a:effectLst/>
                          <a:latin typeface="Calibri" panose="020F0502020204030204" pitchFamily="34" charset="0"/>
                        </a:rPr>
                        <a:t>-66,23%</a:t>
                      </a:r>
                    </a:p>
                  </a:txBody>
                  <a:tcPr marL="9524" marR="9524" marT="9526" marB="0" anchor="b">
                    <a:lnL>
                      <a:noFill/>
                    </a:lnL>
                    <a:lnR>
                      <a:noFill/>
                    </a:lnR>
                    <a:lnT>
                      <a:noFill/>
                    </a:lnT>
                    <a:lnB>
                      <a:noFill/>
                    </a:lnB>
                  </a:tcPr>
                </a:tc>
                <a:extLst>
                  <a:ext uri="{0D108BD9-81ED-4DB2-BD59-A6C34878D82A}">
                    <a16:rowId xmlns:a16="http://schemas.microsoft.com/office/drawing/2014/main" val="10002"/>
                  </a:ext>
                </a:extLst>
              </a:tr>
              <a:tr h="180839">
                <a:tc>
                  <a:txBody>
                    <a:bodyPr/>
                    <a:lstStyle/>
                    <a:p>
                      <a:pPr algn="l" fontAlgn="b"/>
                      <a:r>
                        <a:rPr lang="en-GB" sz="1000" b="0" i="0" u="none" strike="noStrike" baseline="0" dirty="0">
                          <a:solidFill>
                            <a:srgbClr val="000000"/>
                          </a:solidFill>
                          <a:effectLst/>
                          <a:latin typeface="Calibri" panose="020F0502020204030204" pitchFamily="34" charset="0"/>
                        </a:rPr>
                        <a:t>Aragón</a:t>
                      </a:r>
                    </a:p>
                  </a:txBody>
                  <a:tcPr marL="7277" marR="7277" marT="7280" marB="0" anchor="b">
                    <a:lnL>
                      <a:noFill/>
                    </a:lnL>
                    <a:lnR>
                      <a:noFill/>
                    </a:lnR>
                    <a:lnT>
                      <a:noFill/>
                    </a:lnT>
                    <a:lnB>
                      <a:noFill/>
                    </a:lnB>
                  </a:tcPr>
                </a:tc>
                <a:tc>
                  <a:txBody>
                    <a:bodyPr/>
                    <a:lstStyle/>
                    <a:p>
                      <a:pPr algn="r" fontAlgn="b"/>
                      <a:r>
                        <a:rPr lang="en-GB" sz="1000" b="0" i="0" u="none" strike="noStrike" baseline="0">
                          <a:solidFill>
                            <a:srgbClr val="000000"/>
                          </a:solidFill>
                          <a:effectLst/>
                          <a:latin typeface="Calibri" panose="020F0502020204030204" pitchFamily="34" charset="0"/>
                        </a:rPr>
                        <a:t>1.445</a:t>
                      </a:r>
                    </a:p>
                  </a:txBody>
                  <a:tcPr marL="7277" marR="7277" marT="7280" marB="0" anchor="b">
                    <a:lnL>
                      <a:noFill/>
                    </a:lnL>
                    <a:lnR>
                      <a:noFill/>
                    </a:lnR>
                    <a:lnT>
                      <a:noFill/>
                    </a:lnT>
                    <a:lnB>
                      <a:noFill/>
                    </a:lnB>
                  </a:tcPr>
                </a:tc>
                <a:tc>
                  <a:txBody>
                    <a:bodyPr/>
                    <a:lstStyle/>
                    <a:p>
                      <a:pPr algn="r" fontAlgn="b"/>
                      <a:r>
                        <a:rPr lang="en-GB" sz="1000" b="0" i="0" u="none" strike="noStrike" baseline="0" dirty="0">
                          <a:solidFill>
                            <a:srgbClr val="000000"/>
                          </a:solidFill>
                          <a:effectLst/>
                          <a:latin typeface="Calibri" panose="020F0502020204030204" pitchFamily="34" charset="0"/>
                        </a:rPr>
                        <a:t>1.270</a:t>
                      </a:r>
                    </a:p>
                  </a:txBody>
                  <a:tcPr marL="7277" marR="7277" marT="7280" marB="0" anchor="b">
                    <a:lnL>
                      <a:noFill/>
                    </a:lnL>
                    <a:lnR>
                      <a:noFill/>
                    </a:lnR>
                    <a:lnT>
                      <a:noFill/>
                    </a:lnT>
                    <a:lnB>
                      <a:noFill/>
                    </a:lnB>
                  </a:tcPr>
                </a:tc>
                <a:tc>
                  <a:txBody>
                    <a:bodyPr/>
                    <a:lstStyle/>
                    <a:p>
                      <a:pPr algn="r" fontAlgn="b"/>
                      <a:r>
                        <a:rPr lang="en-GB" sz="1000" b="0" i="0" u="none" strike="noStrike" baseline="0" dirty="0">
                          <a:effectLst/>
                          <a:latin typeface="Calibri" panose="020F0502020204030204" pitchFamily="34" charset="0"/>
                        </a:rPr>
                        <a:t>701</a:t>
                      </a:r>
                    </a:p>
                  </a:txBody>
                  <a:tcPr marL="9524" marR="9524" marT="9526" marB="0" anchor="b">
                    <a:lnL>
                      <a:noFill/>
                    </a:lnL>
                    <a:lnR>
                      <a:noFill/>
                    </a:lnR>
                    <a:lnT>
                      <a:noFill/>
                    </a:lnT>
                    <a:lnB>
                      <a:noFill/>
                    </a:lnB>
                  </a:tcPr>
                </a:tc>
                <a:tc>
                  <a:txBody>
                    <a:bodyPr/>
                    <a:lstStyle/>
                    <a:p>
                      <a:pPr algn="r" rtl="0" fontAlgn="b"/>
                      <a:r>
                        <a:rPr lang="en-GB" sz="1000" b="0" i="0" u="none" strike="noStrike" baseline="0">
                          <a:solidFill>
                            <a:srgbClr val="000000"/>
                          </a:solidFill>
                          <a:effectLst/>
                          <a:latin typeface="Calibri" panose="020F0502020204030204" pitchFamily="34" charset="0"/>
                        </a:rPr>
                        <a:t>-51,49%</a:t>
                      </a:r>
                    </a:p>
                  </a:txBody>
                  <a:tcPr marL="9524" marR="9524" marT="9526" marB="0" anchor="b">
                    <a:lnL>
                      <a:noFill/>
                    </a:lnL>
                    <a:lnR>
                      <a:noFill/>
                    </a:lnR>
                    <a:lnT>
                      <a:noFill/>
                    </a:lnT>
                    <a:lnB>
                      <a:noFill/>
                    </a:lnB>
                  </a:tcPr>
                </a:tc>
                <a:extLst>
                  <a:ext uri="{0D108BD9-81ED-4DB2-BD59-A6C34878D82A}">
                    <a16:rowId xmlns:a16="http://schemas.microsoft.com/office/drawing/2014/main" val="10003"/>
                  </a:ext>
                </a:extLst>
              </a:tr>
              <a:tr h="180839">
                <a:tc>
                  <a:txBody>
                    <a:bodyPr/>
                    <a:lstStyle/>
                    <a:p>
                      <a:pPr algn="l" fontAlgn="b"/>
                      <a:r>
                        <a:rPr lang="en-GB" sz="1000" b="0" i="0" u="none" strike="noStrike" baseline="0" dirty="0">
                          <a:solidFill>
                            <a:srgbClr val="000000"/>
                          </a:solidFill>
                          <a:effectLst/>
                          <a:latin typeface="Calibri" panose="020F0502020204030204" pitchFamily="34" charset="0"/>
                        </a:rPr>
                        <a:t>Asturias</a:t>
                      </a:r>
                    </a:p>
                  </a:txBody>
                  <a:tcPr marL="7277" marR="7277" marT="7280" marB="0" anchor="b">
                    <a:lnL>
                      <a:noFill/>
                    </a:lnL>
                    <a:lnR>
                      <a:noFill/>
                    </a:lnR>
                    <a:lnT>
                      <a:noFill/>
                    </a:lnT>
                    <a:lnB>
                      <a:noFill/>
                    </a:lnB>
                  </a:tcPr>
                </a:tc>
                <a:tc>
                  <a:txBody>
                    <a:bodyPr/>
                    <a:lstStyle/>
                    <a:p>
                      <a:pPr algn="r" fontAlgn="b"/>
                      <a:r>
                        <a:rPr lang="en-GB" sz="1000" b="0" i="0" u="none" strike="noStrike" baseline="0">
                          <a:solidFill>
                            <a:srgbClr val="000000"/>
                          </a:solidFill>
                          <a:effectLst/>
                          <a:latin typeface="Calibri" panose="020F0502020204030204" pitchFamily="34" charset="0"/>
                        </a:rPr>
                        <a:t>815</a:t>
                      </a:r>
                    </a:p>
                  </a:txBody>
                  <a:tcPr marL="7277" marR="7277" marT="7280" marB="0" anchor="b">
                    <a:lnL>
                      <a:noFill/>
                    </a:lnL>
                    <a:lnR>
                      <a:noFill/>
                    </a:lnR>
                    <a:lnT>
                      <a:noFill/>
                    </a:lnT>
                    <a:lnB>
                      <a:noFill/>
                    </a:lnB>
                  </a:tcPr>
                </a:tc>
                <a:tc>
                  <a:txBody>
                    <a:bodyPr/>
                    <a:lstStyle/>
                    <a:p>
                      <a:pPr algn="r" fontAlgn="b"/>
                      <a:r>
                        <a:rPr lang="en-GB" sz="1000" b="0" i="0" u="none" strike="noStrike" baseline="0">
                          <a:solidFill>
                            <a:srgbClr val="000000"/>
                          </a:solidFill>
                          <a:effectLst/>
                          <a:latin typeface="Calibri" panose="020F0502020204030204" pitchFamily="34" charset="0"/>
                        </a:rPr>
                        <a:t>660</a:t>
                      </a:r>
                    </a:p>
                  </a:txBody>
                  <a:tcPr marL="7277" marR="7277" marT="7280" marB="0" anchor="b">
                    <a:lnL>
                      <a:noFill/>
                    </a:lnL>
                    <a:lnR>
                      <a:noFill/>
                    </a:lnR>
                    <a:lnT>
                      <a:noFill/>
                    </a:lnT>
                    <a:lnB>
                      <a:noFill/>
                    </a:lnB>
                  </a:tcPr>
                </a:tc>
                <a:tc>
                  <a:txBody>
                    <a:bodyPr/>
                    <a:lstStyle/>
                    <a:p>
                      <a:pPr algn="r" fontAlgn="b"/>
                      <a:r>
                        <a:rPr lang="en-GB" sz="1000" b="0" i="0" u="none" strike="noStrike" baseline="0" dirty="0">
                          <a:effectLst/>
                          <a:latin typeface="Calibri" panose="020F0502020204030204" pitchFamily="34" charset="0"/>
                        </a:rPr>
                        <a:t>425</a:t>
                      </a:r>
                    </a:p>
                  </a:txBody>
                  <a:tcPr marL="9524" marR="9524" marT="9526" marB="0" anchor="b">
                    <a:lnL>
                      <a:noFill/>
                    </a:lnL>
                    <a:lnR>
                      <a:noFill/>
                    </a:lnR>
                    <a:lnT>
                      <a:noFill/>
                    </a:lnT>
                    <a:lnB>
                      <a:noFill/>
                    </a:lnB>
                  </a:tcPr>
                </a:tc>
                <a:tc>
                  <a:txBody>
                    <a:bodyPr/>
                    <a:lstStyle/>
                    <a:p>
                      <a:pPr algn="r" rtl="0" fontAlgn="b"/>
                      <a:r>
                        <a:rPr lang="en-GB" sz="1000" b="0" i="0" u="none" strike="noStrike" baseline="0">
                          <a:solidFill>
                            <a:srgbClr val="000000"/>
                          </a:solidFill>
                          <a:effectLst/>
                          <a:latin typeface="Calibri" panose="020F0502020204030204" pitchFamily="34" charset="0"/>
                        </a:rPr>
                        <a:t>-47,85%</a:t>
                      </a:r>
                    </a:p>
                  </a:txBody>
                  <a:tcPr marL="9524" marR="9524" marT="9526" marB="0" anchor="b">
                    <a:lnL>
                      <a:noFill/>
                    </a:lnL>
                    <a:lnR>
                      <a:noFill/>
                    </a:lnR>
                    <a:lnT>
                      <a:noFill/>
                    </a:lnT>
                    <a:lnB>
                      <a:noFill/>
                    </a:lnB>
                  </a:tcPr>
                </a:tc>
                <a:extLst>
                  <a:ext uri="{0D108BD9-81ED-4DB2-BD59-A6C34878D82A}">
                    <a16:rowId xmlns:a16="http://schemas.microsoft.com/office/drawing/2014/main" val="10004"/>
                  </a:ext>
                </a:extLst>
              </a:tr>
              <a:tr h="180839">
                <a:tc>
                  <a:txBody>
                    <a:bodyPr/>
                    <a:lstStyle/>
                    <a:p>
                      <a:pPr algn="l" fontAlgn="b"/>
                      <a:r>
                        <a:rPr lang="en-GB" sz="1000" b="0" i="0" u="none" strike="noStrike" baseline="0" dirty="0">
                          <a:solidFill>
                            <a:srgbClr val="000000"/>
                          </a:solidFill>
                          <a:effectLst/>
                          <a:latin typeface="Calibri" panose="020F0502020204030204" pitchFamily="34" charset="0"/>
                        </a:rPr>
                        <a:t>Baleares</a:t>
                      </a:r>
                    </a:p>
                  </a:txBody>
                  <a:tcPr marL="7277" marR="7277" marT="7280" marB="0" anchor="b">
                    <a:lnL>
                      <a:noFill/>
                    </a:lnL>
                    <a:lnR>
                      <a:noFill/>
                    </a:lnR>
                    <a:lnT>
                      <a:noFill/>
                    </a:lnT>
                    <a:lnB>
                      <a:noFill/>
                    </a:lnB>
                  </a:tcPr>
                </a:tc>
                <a:tc>
                  <a:txBody>
                    <a:bodyPr/>
                    <a:lstStyle/>
                    <a:p>
                      <a:pPr algn="r" fontAlgn="b"/>
                      <a:r>
                        <a:rPr lang="en-GB" sz="1000" b="0" i="0" u="none" strike="noStrike" baseline="0" dirty="0">
                          <a:solidFill>
                            <a:srgbClr val="000000"/>
                          </a:solidFill>
                          <a:effectLst/>
                          <a:latin typeface="Calibri" panose="020F0502020204030204" pitchFamily="34" charset="0"/>
                        </a:rPr>
                        <a:t>766</a:t>
                      </a:r>
                    </a:p>
                  </a:txBody>
                  <a:tcPr marL="7277" marR="7277" marT="7280" marB="0" anchor="b">
                    <a:lnL>
                      <a:noFill/>
                    </a:lnL>
                    <a:lnR>
                      <a:noFill/>
                    </a:lnR>
                    <a:lnT>
                      <a:noFill/>
                    </a:lnT>
                    <a:lnB>
                      <a:noFill/>
                    </a:lnB>
                  </a:tcPr>
                </a:tc>
                <a:tc>
                  <a:txBody>
                    <a:bodyPr/>
                    <a:lstStyle/>
                    <a:p>
                      <a:pPr algn="r" fontAlgn="b"/>
                      <a:r>
                        <a:rPr lang="en-GB" sz="1000" b="0" i="0" u="none" strike="noStrike" baseline="0">
                          <a:solidFill>
                            <a:srgbClr val="000000"/>
                          </a:solidFill>
                          <a:effectLst/>
                          <a:latin typeface="Calibri" panose="020F0502020204030204" pitchFamily="34" charset="0"/>
                        </a:rPr>
                        <a:t>748</a:t>
                      </a:r>
                    </a:p>
                  </a:txBody>
                  <a:tcPr marL="7277" marR="7277" marT="7280" marB="0" anchor="b">
                    <a:lnL>
                      <a:noFill/>
                    </a:lnL>
                    <a:lnR>
                      <a:noFill/>
                    </a:lnR>
                    <a:lnT>
                      <a:noFill/>
                    </a:lnT>
                    <a:lnB>
                      <a:noFill/>
                    </a:lnB>
                  </a:tcPr>
                </a:tc>
                <a:tc>
                  <a:txBody>
                    <a:bodyPr/>
                    <a:lstStyle/>
                    <a:p>
                      <a:pPr algn="r" fontAlgn="b"/>
                      <a:r>
                        <a:rPr lang="en-GB" sz="1000" b="0" i="0" u="none" strike="noStrike" baseline="0" dirty="0">
                          <a:effectLst/>
                          <a:latin typeface="Calibri" panose="020F0502020204030204" pitchFamily="34" charset="0"/>
                        </a:rPr>
                        <a:t>309</a:t>
                      </a:r>
                    </a:p>
                  </a:txBody>
                  <a:tcPr marL="9524" marR="9524" marT="9526" marB="0" anchor="b">
                    <a:lnL>
                      <a:noFill/>
                    </a:lnL>
                    <a:lnR>
                      <a:noFill/>
                    </a:lnR>
                    <a:lnT>
                      <a:noFill/>
                    </a:lnT>
                    <a:lnB>
                      <a:noFill/>
                    </a:lnB>
                  </a:tcPr>
                </a:tc>
                <a:tc>
                  <a:txBody>
                    <a:bodyPr/>
                    <a:lstStyle/>
                    <a:p>
                      <a:pPr algn="r" rtl="0" fontAlgn="b"/>
                      <a:r>
                        <a:rPr lang="en-GB" sz="1000" b="0" i="0" u="none" strike="noStrike" baseline="0">
                          <a:solidFill>
                            <a:srgbClr val="000000"/>
                          </a:solidFill>
                          <a:effectLst/>
                          <a:latin typeface="Calibri" panose="020F0502020204030204" pitchFamily="34" charset="0"/>
                        </a:rPr>
                        <a:t>-59,66%</a:t>
                      </a:r>
                    </a:p>
                  </a:txBody>
                  <a:tcPr marL="9524" marR="9524" marT="9526" marB="0" anchor="b">
                    <a:lnL>
                      <a:noFill/>
                    </a:lnL>
                    <a:lnR>
                      <a:noFill/>
                    </a:lnR>
                    <a:lnT>
                      <a:noFill/>
                    </a:lnT>
                    <a:lnB>
                      <a:noFill/>
                    </a:lnB>
                  </a:tcPr>
                </a:tc>
                <a:extLst>
                  <a:ext uri="{0D108BD9-81ED-4DB2-BD59-A6C34878D82A}">
                    <a16:rowId xmlns:a16="http://schemas.microsoft.com/office/drawing/2014/main" val="10005"/>
                  </a:ext>
                </a:extLst>
              </a:tr>
              <a:tr h="180839">
                <a:tc>
                  <a:txBody>
                    <a:bodyPr/>
                    <a:lstStyle/>
                    <a:p>
                      <a:pPr algn="l" fontAlgn="b"/>
                      <a:r>
                        <a:rPr lang="en-GB" sz="1000" b="0" i="0" u="none" strike="noStrike" baseline="0" dirty="0">
                          <a:solidFill>
                            <a:srgbClr val="000000"/>
                          </a:solidFill>
                          <a:effectLst/>
                          <a:latin typeface="Calibri" panose="020F0502020204030204" pitchFamily="34" charset="0"/>
                        </a:rPr>
                        <a:t>Canarias</a:t>
                      </a:r>
                    </a:p>
                  </a:txBody>
                  <a:tcPr marL="7277" marR="7277" marT="7280" marB="0" anchor="b">
                    <a:lnL>
                      <a:noFill/>
                    </a:lnL>
                    <a:lnR>
                      <a:noFill/>
                    </a:lnR>
                    <a:lnT>
                      <a:noFill/>
                    </a:lnT>
                    <a:lnB>
                      <a:noFill/>
                    </a:lnB>
                  </a:tcPr>
                </a:tc>
                <a:tc>
                  <a:txBody>
                    <a:bodyPr/>
                    <a:lstStyle/>
                    <a:p>
                      <a:pPr algn="r" fontAlgn="b"/>
                      <a:r>
                        <a:rPr lang="en-GB" sz="1000" b="0" i="0" u="none" strike="noStrike" baseline="0" dirty="0">
                          <a:solidFill>
                            <a:srgbClr val="000000"/>
                          </a:solidFill>
                          <a:effectLst/>
                          <a:latin typeface="Calibri" panose="020F0502020204030204" pitchFamily="34" charset="0"/>
                        </a:rPr>
                        <a:t>1.822</a:t>
                      </a:r>
                    </a:p>
                  </a:txBody>
                  <a:tcPr marL="7277" marR="7277" marT="7280" marB="0" anchor="b">
                    <a:lnL>
                      <a:noFill/>
                    </a:lnL>
                    <a:lnR>
                      <a:noFill/>
                    </a:lnR>
                    <a:lnT>
                      <a:noFill/>
                    </a:lnT>
                    <a:lnB>
                      <a:noFill/>
                    </a:lnB>
                  </a:tcPr>
                </a:tc>
                <a:tc>
                  <a:txBody>
                    <a:bodyPr/>
                    <a:lstStyle/>
                    <a:p>
                      <a:pPr algn="r" fontAlgn="b"/>
                      <a:r>
                        <a:rPr lang="en-GB" sz="1000" b="0" i="0" u="none" strike="noStrike" baseline="0">
                          <a:solidFill>
                            <a:srgbClr val="000000"/>
                          </a:solidFill>
                          <a:effectLst/>
                          <a:latin typeface="Calibri" panose="020F0502020204030204" pitchFamily="34" charset="0"/>
                        </a:rPr>
                        <a:t>1.123</a:t>
                      </a:r>
                    </a:p>
                  </a:txBody>
                  <a:tcPr marL="7277" marR="7277" marT="7280" marB="0" anchor="b">
                    <a:lnL>
                      <a:noFill/>
                    </a:lnL>
                    <a:lnR>
                      <a:noFill/>
                    </a:lnR>
                    <a:lnT>
                      <a:noFill/>
                    </a:lnT>
                    <a:lnB>
                      <a:noFill/>
                    </a:lnB>
                  </a:tcPr>
                </a:tc>
                <a:tc>
                  <a:txBody>
                    <a:bodyPr/>
                    <a:lstStyle/>
                    <a:p>
                      <a:pPr algn="r" fontAlgn="b"/>
                      <a:r>
                        <a:rPr lang="en-GB" sz="1000" b="0" i="0" u="none" strike="noStrike" baseline="0" dirty="0">
                          <a:effectLst/>
                          <a:latin typeface="Calibri" panose="020F0502020204030204" pitchFamily="34" charset="0"/>
                        </a:rPr>
                        <a:t>667</a:t>
                      </a:r>
                    </a:p>
                  </a:txBody>
                  <a:tcPr marL="9524" marR="9524" marT="9526" marB="0" anchor="b">
                    <a:lnL>
                      <a:noFill/>
                    </a:lnL>
                    <a:lnR>
                      <a:noFill/>
                    </a:lnR>
                    <a:lnT>
                      <a:noFill/>
                    </a:lnT>
                    <a:lnB>
                      <a:noFill/>
                    </a:lnB>
                  </a:tcPr>
                </a:tc>
                <a:tc>
                  <a:txBody>
                    <a:bodyPr/>
                    <a:lstStyle/>
                    <a:p>
                      <a:pPr algn="r" rtl="0" fontAlgn="b"/>
                      <a:r>
                        <a:rPr lang="en-GB" sz="1000" b="0" i="0" u="none" strike="noStrike" baseline="0">
                          <a:solidFill>
                            <a:srgbClr val="000000"/>
                          </a:solidFill>
                          <a:effectLst/>
                          <a:latin typeface="Calibri" panose="020F0502020204030204" pitchFamily="34" charset="0"/>
                        </a:rPr>
                        <a:t>-63,39%</a:t>
                      </a:r>
                    </a:p>
                  </a:txBody>
                  <a:tcPr marL="9524" marR="9524" marT="9526" marB="0" anchor="b">
                    <a:lnL>
                      <a:noFill/>
                    </a:lnL>
                    <a:lnR>
                      <a:noFill/>
                    </a:lnR>
                    <a:lnT>
                      <a:noFill/>
                    </a:lnT>
                    <a:lnB>
                      <a:noFill/>
                    </a:lnB>
                  </a:tcPr>
                </a:tc>
                <a:extLst>
                  <a:ext uri="{0D108BD9-81ED-4DB2-BD59-A6C34878D82A}">
                    <a16:rowId xmlns:a16="http://schemas.microsoft.com/office/drawing/2014/main" val="10006"/>
                  </a:ext>
                </a:extLst>
              </a:tr>
              <a:tr h="176022">
                <a:tc>
                  <a:txBody>
                    <a:bodyPr/>
                    <a:lstStyle/>
                    <a:p>
                      <a:pPr algn="l" fontAlgn="b"/>
                      <a:r>
                        <a:rPr lang="en-GB" sz="1000" b="0" i="0" u="none" strike="noStrike" baseline="0" dirty="0">
                          <a:solidFill>
                            <a:srgbClr val="000000"/>
                          </a:solidFill>
                          <a:effectLst/>
                          <a:latin typeface="Calibri" panose="020F0502020204030204" pitchFamily="34" charset="0"/>
                        </a:rPr>
                        <a:t>Cantabria</a:t>
                      </a:r>
                    </a:p>
                  </a:txBody>
                  <a:tcPr marL="7277" marR="7277" marT="7280" marB="0" anchor="b">
                    <a:lnL>
                      <a:noFill/>
                    </a:lnL>
                    <a:lnR>
                      <a:noFill/>
                    </a:lnR>
                    <a:lnT>
                      <a:noFill/>
                    </a:lnT>
                    <a:lnB>
                      <a:noFill/>
                    </a:lnB>
                  </a:tcPr>
                </a:tc>
                <a:tc>
                  <a:txBody>
                    <a:bodyPr/>
                    <a:lstStyle/>
                    <a:p>
                      <a:pPr algn="r" fontAlgn="b"/>
                      <a:r>
                        <a:rPr lang="en-GB" sz="1000" b="0" i="0" u="none" strike="noStrike" baseline="0" dirty="0">
                          <a:solidFill>
                            <a:srgbClr val="000000"/>
                          </a:solidFill>
                          <a:effectLst/>
                          <a:latin typeface="Calibri" panose="020F0502020204030204" pitchFamily="34" charset="0"/>
                        </a:rPr>
                        <a:t>523</a:t>
                      </a:r>
                    </a:p>
                  </a:txBody>
                  <a:tcPr marL="7277" marR="7277" marT="7280" marB="0" anchor="b">
                    <a:lnL>
                      <a:noFill/>
                    </a:lnL>
                    <a:lnR>
                      <a:noFill/>
                    </a:lnR>
                    <a:lnT>
                      <a:noFill/>
                    </a:lnT>
                    <a:lnB>
                      <a:noFill/>
                    </a:lnB>
                  </a:tcPr>
                </a:tc>
                <a:tc>
                  <a:txBody>
                    <a:bodyPr/>
                    <a:lstStyle/>
                    <a:p>
                      <a:pPr algn="r" fontAlgn="b"/>
                      <a:r>
                        <a:rPr lang="en-GB" sz="1000" b="0" i="0" u="none" strike="noStrike" baseline="0">
                          <a:solidFill>
                            <a:srgbClr val="000000"/>
                          </a:solidFill>
                          <a:effectLst/>
                          <a:latin typeface="Calibri" panose="020F0502020204030204" pitchFamily="34" charset="0"/>
                        </a:rPr>
                        <a:t>485</a:t>
                      </a:r>
                    </a:p>
                  </a:txBody>
                  <a:tcPr marL="7277" marR="7277" marT="7280" marB="0" anchor="b">
                    <a:lnL>
                      <a:noFill/>
                    </a:lnL>
                    <a:lnR>
                      <a:noFill/>
                    </a:lnR>
                    <a:lnT>
                      <a:noFill/>
                    </a:lnT>
                    <a:lnB>
                      <a:noFill/>
                    </a:lnB>
                  </a:tcPr>
                </a:tc>
                <a:tc>
                  <a:txBody>
                    <a:bodyPr/>
                    <a:lstStyle/>
                    <a:p>
                      <a:pPr algn="r" fontAlgn="b"/>
                      <a:r>
                        <a:rPr lang="en-GB" sz="1000" b="0" i="0" u="none" strike="noStrike" baseline="0" dirty="0">
                          <a:effectLst/>
                          <a:latin typeface="Calibri" panose="020F0502020204030204" pitchFamily="34" charset="0"/>
                        </a:rPr>
                        <a:t>256</a:t>
                      </a:r>
                    </a:p>
                  </a:txBody>
                  <a:tcPr marL="9524" marR="9524" marT="9526" marB="0" anchor="b">
                    <a:lnL>
                      <a:noFill/>
                    </a:lnL>
                    <a:lnR>
                      <a:noFill/>
                    </a:lnR>
                    <a:lnT>
                      <a:noFill/>
                    </a:lnT>
                    <a:lnB>
                      <a:noFill/>
                    </a:lnB>
                  </a:tcPr>
                </a:tc>
                <a:tc>
                  <a:txBody>
                    <a:bodyPr/>
                    <a:lstStyle/>
                    <a:p>
                      <a:pPr algn="r" rtl="0" fontAlgn="b"/>
                      <a:r>
                        <a:rPr lang="en-GB" sz="1000" b="0" i="0" u="none" strike="noStrike" baseline="0">
                          <a:solidFill>
                            <a:srgbClr val="000000"/>
                          </a:solidFill>
                          <a:effectLst/>
                          <a:latin typeface="Calibri" panose="020F0502020204030204" pitchFamily="34" charset="0"/>
                        </a:rPr>
                        <a:t>-51,05%</a:t>
                      </a:r>
                    </a:p>
                  </a:txBody>
                  <a:tcPr marL="9524" marR="9524" marT="9526" marB="0" anchor="b">
                    <a:lnL>
                      <a:noFill/>
                    </a:lnL>
                    <a:lnR>
                      <a:noFill/>
                    </a:lnR>
                    <a:lnT>
                      <a:noFill/>
                    </a:lnT>
                    <a:lnB>
                      <a:noFill/>
                    </a:lnB>
                  </a:tcPr>
                </a:tc>
                <a:extLst>
                  <a:ext uri="{0D108BD9-81ED-4DB2-BD59-A6C34878D82A}">
                    <a16:rowId xmlns:a16="http://schemas.microsoft.com/office/drawing/2014/main" val="10007"/>
                  </a:ext>
                </a:extLst>
              </a:tr>
              <a:tr h="212006">
                <a:tc>
                  <a:txBody>
                    <a:bodyPr/>
                    <a:lstStyle/>
                    <a:p>
                      <a:pPr algn="l" fontAlgn="b"/>
                      <a:r>
                        <a:rPr lang="en-GB" sz="1000" b="0" i="0" u="none" strike="noStrike" baseline="0" dirty="0">
                          <a:solidFill>
                            <a:srgbClr val="000000"/>
                          </a:solidFill>
                          <a:effectLst/>
                          <a:latin typeface="Calibri" panose="020F0502020204030204" pitchFamily="34" charset="0"/>
                        </a:rPr>
                        <a:t>Castilla - La Mancha</a:t>
                      </a:r>
                    </a:p>
                  </a:txBody>
                  <a:tcPr marL="7277" marR="7277" marT="7280" marB="0" anchor="b">
                    <a:lnL>
                      <a:noFill/>
                    </a:lnL>
                    <a:lnR>
                      <a:noFill/>
                    </a:lnR>
                    <a:lnT>
                      <a:noFill/>
                    </a:lnT>
                    <a:lnB>
                      <a:noFill/>
                    </a:lnB>
                  </a:tcPr>
                </a:tc>
                <a:tc>
                  <a:txBody>
                    <a:bodyPr/>
                    <a:lstStyle/>
                    <a:p>
                      <a:pPr algn="r" fontAlgn="b"/>
                      <a:r>
                        <a:rPr lang="en-GB" sz="1000" b="0" i="0" u="none" strike="noStrike" baseline="0">
                          <a:solidFill>
                            <a:srgbClr val="000000"/>
                          </a:solidFill>
                          <a:effectLst/>
                          <a:latin typeface="Calibri" panose="020F0502020204030204" pitchFamily="34" charset="0"/>
                        </a:rPr>
                        <a:t>1.556</a:t>
                      </a:r>
                    </a:p>
                  </a:txBody>
                  <a:tcPr marL="7277" marR="7277" marT="7280" marB="0" anchor="b">
                    <a:lnL>
                      <a:noFill/>
                    </a:lnL>
                    <a:lnR>
                      <a:noFill/>
                    </a:lnR>
                    <a:lnT>
                      <a:noFill/>
                    </a:lnT>
                    <a:lnB>
                      <a:noFill/>
                    </a:lnB>
                  </a:tcPr>
                </a:tc>
                <a:tc>
                  <a:txBody>
                    <a:bodyPr/>
                    <a:lstStyle/>
                    <a:p>
                      <a:pPr algn="r" fontAlgn="b"/>
                      <a:r>
                        <a:rPr lang="en-GB" sz="1000" b="0" i="0" u="none" strike="noStrike" baseline="0" dirty="0">
                          <a:solidFill>
                            <a:srgbClr val="000000"/>
                          </a:solidFill>
                          <a:effectLst/>
                          <a:latin typeface="Calibri" panose="020F0502020204030204" pitchFamily="34" charset="0"/>
                        </a:rPr>
                        <a:t>1.252</a:t>
                      </a:r>
                    </a:p>
                  </a:txBody>
                  <a:tcPr marL="7277" marR="7277" marT="7280" marB="0" anchor="b">
                    <a:lnL>
                      <a:noFill/>
                    </a:lnL>
                    <a:lnR>
                      <a:noFill/>
                    </a:lnR>
                    <a:lnT>
                      <a:noFill/>
                    </a:lnT>
                    <a:lnB>
                      <a:noFill/>
                    </a:lnB>
                  </a:tcPr>
                </a:tc>
                <a:tc>
                  <a:txBody>
                    <a:bodyPr/>
                    <a:lstStyle/>
                    <a:p>
                      <a:pPr algn="r" fontAlgn="b"/>
                      <a:r>
                        <a:rPr lang="en-GB" sz="1000" b="0" i="0" u="none" strike="noStrike" baseline="0" dirty="0">
                          <a:effectLst/>
                          <a:latin typeface="Calibri" panose="020F0502020204030204" pitchFamily="34" charset="0"/>
                        </a:rPr>
                        <a:t>997</a:t>
                      </a:r>
                    </a:p>
                  </a:txBody>
                  <a:tcPr marL="9524" marR="9524" marT="9526" marB="0" anchor="b">
                    <a:lnL>
                      <a:noFill/>
                    </a:lnL>
                    <a:lnR>
                      <a:noFill/>
                    </a:lnR>
                    <a:lnT>
                      <a:noFill/>
                    </a:lnT>
                    <a:lnB>
                      <a:noFill/>
                    </a:lnB>
                  </a:tcPr>
                </a:tc>
                <a:tc>
                  <a:txBody>
                    <a:bodyPr/>
                    <a:lstStyle/>
                    <a:p>
                      <a:pPr algn="r" rtl="0" fontAlgn="b"/>
                      <a:r>
                        <a:rPr lang="en-GB" sz="1000" b="0" i="0" u="none" strike="noStrike" baseline="0">
                          <a:solidFill>
                            <a:srgbClr val="000000"/>
                          </a:solidFill>
                          <a:effectLst/>
                          <a:latin typeface="Calibri" panose="020F0502020204030204" pitchFamily="34" charset="0"/>
                        </a:rPr>
                        <a:t>-35,93%</a:t>
                      </a:r>
                    </a:p>
                  </a:txBody>
                  <a:tcPr marL="9524" marR="9524" marT="9526" marB="0" anchor="b">
                    <a:lnL>
                      <a:noFill/>
                    </a:lnL>
                    <a:lnR>
                      <a:noFill/>
                    </a:lnR>
                    <a:lnT>
                      <a:noFill/>
                    </a:lnT>
                    <a:lnB>
                      <a:noFill/>
                    </a:lnB>
                  </a:tcPr>
                </a:tc>
                <a:extLst>
                  <a:ext uri="{0D108BD9-81ED-4DB2-BD59-A6C34878D82A}">
                    <a16:rowId xmlns:a16="http://schemas.microsoft.com/office/drawing/2014/main" val="10008"/>
                  </a:ext>
                </a:extLst>
              </a:tr>
              <a:tr h="176022">
                <a:tc>
                  <a:txBody>
                    <a:bodyPr/>
                    <a:lstStyle/>
                    <a:p>
                      <a:pPr algn="l" fontAlgn="b"/>
                      <a:r>
                        <a:rPr lang="en-GB" sz="1000" b="0" i="0" u="none" strike="noStrike" baseline="0" dirty="0">
                          <a:solidFill>
                            <a:srgbClr val="000000"/>
                          </a:solidFill>
                          <a:effectLst/>
                          <a:latin typeface="Calibri" panose="020F0502020204030204" pitchFamily="34" charset="0"/>
                        </a:rPr>
                        <a:t>Castilla y León</a:t>
                      </a:r>
                    </a:p>
                  </a:txBody>
                  <a:tcPr marL="7277" marR="7277" marT="7280" marB="0" anchor="b">
                    <a:lnL>
                      <a:noFill/>
                    </a:lnL>
                    <a:lnR>
                      <a:noFill/>
                    </a:lnR>
                    <a:lnT>
                      <a:noFill/>
                    </a:lnT>
                    <a:lnB>
                      <a:noFill/>
                    </a:lnB>
                  </a:tcPr>
                </a:tc>
                <a:tc>
                  <a:txBody>
                    <a:bodyPr/>
                    <a:lstStyle/>
                    <a:p>
                      <a:pPr algn="r" fontAlgn="b"/>
                      <a:r>
                        <a:rPr lang="en-GB" sz="1000" b="0" i="0" u="none" strike="noStrike" baseline="0">
                          <a:solidFill>
                            <a:srgbClr val="000000"/>
                          </a:solidFill>
                          <a:effectLst/>
                          <a:latin typeface="Calibri" panose="020F0502020204030204" pitchFamily="34" charset="0"/>
                        </a:rPr>
                        <a:t>1.990</a:t>
                      </a:r>
                    </a:p>
                  </a:txBody>
                  <a:tcPr marL="7277" marR="7277" marT="7280" marB="0" anchor="b">
                    <a:lnL>
                      <a:noFill/>
                    </a:lnL>
                    <a:lnR>
                      <a:noFill/>
                    </a:lnR>
                    <a:lnT>
                      <a:noFill/>
                    </a:lnT>
                    <a:lnB>
                      <a:noFill/>
                    </a:lnB>
                  </a:tcPr>
                </a:tc>
                <a:tc>
                  <a:txBody>
                    <a:bodyPr/>
                    <a:lstStyle/>
                    <a:p>
                      <a:pPr algn="r" fontAlgn="b"/>
                      <a:r>
                        <a:rPr lang="en-GB" sz="1000" b="0" i="0" u="none" strike="noStrike" baseline="0" dirty="0">
                          <a:solidFill>
                            <a:srgbClr val="000000"/>
                          </a:solidFill>
                          <a:effectLst/>
                          <a:latin typeface="Calibri" panose="020F0502020204030204" pitchFamily="34" charset="0"/>
                        </a:rPr>
                        <a:t>1.536</a:t>
                      </a:r>
                    </a:p>
                  </a:txBody>
                  <a:tcPr marL="7277" marR="7277" marT="7280" marB="0" anchor="b">
                    <a:lnL>
                      <a:noFill/>
                    </a:lnL>
                    <a:lnR>
                      <a:noFill/>
                    </a:lnR>
                    <a:lnT>
                      <a:noFill/>
                    </a:lnT>
                    <a:lnB>
                      <a:noFill/>
                    </a:lnB>
                  </a:tcPr>
                </a:tc>
                <a:tc>
                  <a:txBody>
                    <a:bodyPr/>
                    <a:lstStyle/>
                    <a:p>
                      <a:pPr algn="r" fontAlgn="b"/>
                      <a:r>
                        <a:rPr lang="en-GB" sz="1000" b="0" i="0" u="none" strike="noStrike" baseline="0" dirty="0">
                          <a:effectLst/>
                          <a:latin typeface="Calibri" panose="020F0502020204030204" pitchFamily="34" charset="0"/>
                        </a:rPr>
                        <a:t>620</a:t>
                      </a:r>
                    </a:p>
                  </a:txBody>
                  <a:tcPr marL="9524" marR="9524" marT="9526" marB="0" anchor="b">
                    <a:lnL>
                      <a:noFill/>
                    </a:lnL>
                    <a:lnR>
                      <a:noFill/>
                    </a:lnR>
                    <a:lnT>
                      <a:noFill/>
                    </a:lnT>
                    <a:lnB>
                      <a:noFill/>
                    </a:lnB>
                  </a:tcPr>
                </a:tc>
                <a:tc>
                  <a:txBody>
                    <a:bodyPr/>
                    <a:lstStyle/>
                    <a:p>
                      <a:pPr algn="r" rtl="0" fontAlgn="b"/>
                      <a:r>
                        <a:rPr lang="en-GB" sz="1000" b="0" i="0" u="none" strike="noStrike" baseline="0">
                          <a:solidFill>
                            <a:srgbClr val="000000"/>
                          </a:solidFill>
                          <a:effectLst/>
                          <a:latin typeface="Calibri" panose="020F0502020204030204" pitchFamily="34" charset="0"/>
                        </a:rPr>
                        <a:t>-68,84%</a:t>
                      </a:r>
                    </a:p>
                  </a:txBody>
                  <a:tcPr marL="9524" marR="9524" marT="9526" marB="0" anchor="b">
                    <a:lnL>
                      <a:noFill/>
                    </a:lnL>
                    <a:lnR>
                      <a:noFill/>
                    </a:lnR>
                    <a:lnT>
                      <a:noFill/>
                    </a:lnT>
                    <a:lnB>
                      <a:noFill/>
                    </a:lnB>
                  </a:tcPr>
                </a:tc>
                <a:extLst>
                  <a:ext uri="{0D108BD9-81ED-4DB2-BD59-A6C34878D82A}">
                    <a16:rowId xmlns:a16="http://schemas.microsoft.com/office/drawing/2014/main" val="10009"/>
                  </a:ext>
                </a:extLst>
              </a:tr>
              <a:tr h="180839">
                <a:tc>
                  <a:txBody>
                    <a:bodyPr/>
                    <a:lstStyle/>
                    <a:p>
                      <a:pPr algn="l" fontAlgn="b"/>
                      <a:r>
                        <a:rPr lang="en-GB" sz="1000" b="0" i="0" u="none" strike="noStrike" baseline="0" dirty="0">
                          <a:solidFill>
                            <a:srgbClr val="000000"/>
                          </a:solidFill>
                          <a:effectLst/>
                          <a:latin typeface="Calibri" panose="020F0502020204030204" pitchFamily="34" charset="0"/>
                        </a:rPr>
                        <a:t>Cataluña</a:t>
                      </a:r>
                    </a:p>
                  </a:txBody>
                  <a:tcPr marL="7277" marR="7277" marT="7280" marB="0" anchor="b">
                    <a:lnL>
                      <a:noFill/>
                    </a:lnL>
                    <a:lnR>
                      <a:noFill/>
                    </a:lnR>
                    <a:lnT>
                      <a:noFill/>
                    </a:lnT>
                    <a:lnB>
                      <a:noFill/>
                    </a:lnB>
                  </a:tcPr>
                </a:tc>
                <a:tc>
                  <a:txBody>
                    <a:bodyPr/>
                    <a:lstStyle/>
                    <a:p>
                      <a:pPr algn="r" fontAlgn="b"/>
                      <a:r>
                        <a:rPr lang="en-GB" sz="1000" b="0" i="0" u="none" strike="noStrike" baseline="0">
                          <a:solidFill>
                            <a:srgbClr val="000000"/>
                          </a:solidFill>
                          <a:effectLst/>
                          <a:latin typeface="Calibri" panose="020F0502020204030204" pitchFamily="34" charset="0"/>
                        </a:rPr>
                        <a:t>11.217</a:t>
                      </a:r>
                    </a:p>
                  </a:txBody>
                  <a:tcPr marL="7277" marR="7277" marT="7280" marB="0" anchor="b">
                    <a:lnL>
                      <a:noFill/>
                    </a:lnL>
                    <a:lnR>
                      <a:noFill/>
                    </a:lnR>
                    <a:lnT>
                      <a:noFill/>
                    </a:lnT>
                    <a:lnB>
                      <a:noFill/>
                    </a:lnB>
                  </a:tcPr>
                </a:tc>
                <a:tc>
                  <a:txBody>
                    <a:bodyPr/>
                    <a:lstStyle/>
                    <a:p>
                      <a:pPr algn="r" fontAlgn="b"/>
                      <a:r>
                        <a:rPr lang="en-GB" sz="1000" b="0" i="0" u="none" strike="noStrike" baseline="0">
                          <a:solidFill>
                            <a:srgbClr val="000000"/>
                          </a:solidFill>
                          <a:effectLst/>
                          <a:latin typeface="Calibri" panose="020F0502020204030204" pitchFamily="34" charset="0"/>
                        </a:rPr>
                        <a:t>7.441</a:t>
                      </a:r>
                    </a:p>
                  </a:txBody>
                  <a:tcPr marL="7277" marR="7277" marT="7280" marB="0" anchor="b">
                    <a:lnL>
                      <a:noFill/>
                    </a:lnL>
                    <a:lnR>
                      <a:noFill/>
                    </a:lnR>
                    <a:lnT>
                      <a:noFill/>
                    </a:lnT>
                    <a:lnB>
                      <a:noFill/>
                    </a:lnB>
                  </a:tcPr>
                </a:tc>
                <a:tc>
                  <a:txBody>
                    <a:bodyPr/>
                    <a:lstStyle/>
                    <a:p>
                      <a:pPr algn="r" fontAlgn="b"/>
                      <a:r>
                        <a:rPr lang="en-GB" sz="1000" b="0" i="0" u="none" strike="noStrike" baseline="0" dirty="0">
                          <a:effectLst/>
                          <a:latin typeface="Calibri" panose="020F0502020204030204" pitchFamily="34" charset="0"/>
                        </a:rPr>
                        <a:t>4.703</a:t>
                      </a:r>
                    </a:p>
                  </a:txBody>
                  <a:tcPr marL="9524" marR="9524" marT="9526" marB="0" anchor="b">
                    <a:lnL>
                      <a:noFill/>
                    </a:lnL>
                    <a:lnR>
                      <a:noFill/>
                    </a:lnR>
                    <a:lnT>
                      <a:noFill/>
                    </a:lnT>
                    <a:lnB>
                      <a:noFill/>
                    </a:lnB>
                  </a:tcPr>
                </a:tc>
                <a:tc>
                  <a:txBody>
                    <a:bodyPr/>
                    <a:lstStyle/>
                    <a:p>
                      <a:pPr algn="r" rtl="0" fontAlgn="b"/>
                      <a:r>
                        <a:rPr lang="en-GB" sz="1000" b="0" i="0" u="none" strike="noStrike" baseline="0">
                          <a:solidFill>
                            <a:srgbClr val="000000"/>
                          </a:solidFill>
                          <a:effectLst/>
                          <a:latin typeface="Calibri" panose="020F0502020204030204" pitchFamily="34" charset="0"/>
                        </a:rPr>
                        <a:t>-58,07%</a:t>
                      </a:r>
                    </a:p>
                  </a:txBody>
                  <a:tcPr marL="9524" marR="9524" marT="9526" marB="0" anchor="b">
                    <a:lnL>
                      <a:noFill/>
                    </a:lnL>
                    <a:lnR>
                      <a:noFill/>
                    </a:lnR>
                    <a:lnT>
                      <a:noFill/>
                    </a:lnT>
                    <a:lnB>
                      <a:noFill/>
                    </a:lnB>
                  </a:tcPr>
                </a:tc>
                <a:extLst>
                  <a:ext uri="{0D108BD9-81ED-4DB2-BD59-A6C34878D82A}">
                    <a16:rowId xmlns:a16="http://schemas.microsoft.com/office/drawing/2014/main" val="10010"/>
                  </a:ext>
                </a:extLst>
              </a:tr>
              <a:tr h="180839">
                <a:tc>
                  <a:txBody>
                    <a:bodyPr/>
                    <a:lstStyle/>
                    <a:p>
                      <a:pPr algn="l" fontAlgn="b"/>
                      <a:r>
                        <a:rPr lang="en-GB" sz="1000" b="0" i="0" u="none" strike="noStrike" baseline="0" dirty="0">
                          <a:solidFill>
                            <a:srgbClr val="000000"/>
                          </a:solidFill>
                          <a:effectLst/>
                          <a:latin typeface="Calibri" panose="020F0502020204030204" pitchFamily="34" charset="0"/>
                        </a:rPr>
                        <a:t>Ceuta</a:t>
                      </a:r>
                    </a:p>
                  </a:txBody>
                  <a:tcPr marL="7277" marR="7277" marT="7280" marB="0" anchor="b">
                    <a:lnL>
                      <a:noFill/>
                    </a:lnL>
                    <a:lnR>
                      <a:noFill/>
                    </a:lnR>
                    <a:lnT>
                      <a:noFill/>
                    </a:lnT>
                    <a:lnB>
                      <a:noFill/>
                    </a:lnB>
                  </a:tcPr>
                </a:tc>
                <a:tc>
                  <a:txBody>
                    <a:bodyPr/>
                    <a:lstStyle/>
                    <a:p>
                      <a:pPr algn="r" fontAlgn="b"/>
                      <a:r>
                        <a:rPr lang="en-GB" sz="1000" b="0" i="0" u="none" strike="noStrike" baseline="0">
                          <a:solidFill>
                            <a:srgbClr val="000000"/>
                          </a:solidFill>
                          <a:effectLst/>
                          <a:latin typeface="Calibri" panose="020F0502020204030204" pitchFamily="34" charset="0"/>
                        </a:rPr>
                        <a:t>16</a:t>
                      </a:r>
                    </a:p>
                  </a:txBody>
                  <a:tcPr marL="7277" marR="7277" marT="7280" marB="0" anchor="b">
                    <a:lnL>
                      <a:noFill/>
                    </a:lnL>
                    <a:lnR>
                      <a:noFill/>
                    </a:lnR>
                    <a:lnT>
                      <a:noFill/>
                    </a:lnT>
                    <a:lnB>
                      <a:noFill/>
                    </a:lnB>
                  </a:tcPr>
                </a:tc>
                <a:tc>
                  <a:txBody>
                    <a:bodyPr/>
                    <a:lstStyle/>
                    <a:p>
                      <a:pPr algn="r" fontAlgn="b"/>
                      <a:r>
                        <a:rPr lang="en-GB" sz="1000" b="0" i="0" u="none" strike="noStrike" baseline="0">
                          <a:solidFill>
                            <a:srgbClr val="000000"/>
                          </a:solidFill>
                          <a:effectLst/>
                          <a:latin typeface="Calibri" panose="020F0502020204030204" pitchFamily="34" charset="0"/>
                        </a:rPr>
                        <a:t>12</a:t>
                      </a:r>
                    </a:p>
                  </a:txBody>
                  <a:tcPr marL="7277" marR="7277" marT="7280" marB="0" anchor="b">
                    <a:lnL>
                      <a:noFill/>
                    </a:lnL>
                    <a:lnR>
                      <a:noFill/>
                    </a:lnR>
                    <a:lnT>
                      <a:noFill/>
                    </a:lnT>
                    <a:lnB>
                      <a:noFill/>
                    </a:lnB>
                  </a:tcPr>
                </a:tc>
                <a:tc>
                  <a:txBody>
                    <a:bodyPr/>
                    <a:lstStyle/>
                    <a:p>
                      <a:pPr algn="r" fontAlgn="b"/>
                      <a:r>
                        <a:rPr lang="en-GB" sz="1000" b="0" i="0" u="none" strike="noStrike" baseline="0" dirty="0">
                          <a:effectLst/>
                          <a:latin typeface="Calibri" panose="020F0502020204030204" pitchFamily="34" charset="0"/>
                        </a:rPr>
                        <a:t>6</a:t>
                      </a:r>
                    </a:p>
                  </a:txBody>
                  <a:tcPr marL="9524" marR="9524" marT="9526" marB="0" anchor="b">
                    <a:lnL>
                      <a:noFill/>
                    </a:lnL>
                    <a:lnR>
                      <a:noFill/>
                    </a:lnR>
                    <a:lnT>
                      <a:noFill/>
                    </a:lnT>
                    <a:lnB>
                      <a:noFill/>
                    </a:lnB>
                  </a:tcPr>
                </a:tc>
                <a:tc>
                  <a:txBody>
                    <a:bodyPr/>
                    <a:lstStyle/>
                    <a:p>
                      <a:pPr algn="r" rtl="0" fontAlgn="b"/>
                      <a:r>
                        <a:rPr lang="en-GB" sz="1000" b="0" i="0" u="none" strike="noStrike" baseline="0">
                          <a:solidFill>
                            <a:srgbClr val="000000"/>
                          </a:solidFill>
                          <a:effectLst/>
                          <a:latin typeface="Calibri" panose="020F0502020204030204" pitchFamily="34" charset="0"/>
                        </a:rPr>
                        <a:t>-62,50%</a:t>
                      </a:r>
                    </a:p>
                  </a:txBody>
                  <a:tcPr marL="9524" marR="9524" marT="9526" marB="0" anchor="b">
                    <a:lnL>
                      <a:noFill/>
                    </a:lnL>
                    <a:lnR>
                      <a:noFill/>
                    </a:lnR>
                    <a:lnT>
                      <a:noFill/>
                    </a:lnT>
                    <a:lnB>
                      <a:noFill/>
                    </a:lnB>
                  </a:tcPr>
                </a:tc>
                <a:extLst>
                  <a:ext uri="{0D108BD9-81ED-4DB2-BD59-A6C34878D82A}">
                    <a16:rowId xmlns:a16="http://schemas.microsoft.com/office/drawing/2014/main" val="10011"/>
                  </a:ext>
                </a:extLst>
              </a:tr>
              <a:tr h="176022">
                <a:tc>
                  <a:txBody>
                    <a:bodyPr/>
                    <a:lstStyle/>
                    <a:p>
                      <a:pPr algn="l" fontAlgn="b"/>
                      <a:r>
                        <a:rPr lang="en-GB" sz="1000" b="0" i="0" u="none" strike="noStrike" baseline="0" dirty="0" err="1">
                          <a:solidFill>
                            <a:srgbClr val="000000"/>
                          </a:solidFill>
                          <a:effectLst/>
                          <a:latin typeface="Calibri" panose="020F0502020204030204" pitchFamily="34" charset="0"/>
                        </a:rPr>
                        <a:t>Comunidad</a:t>
                      </a:r>
                      <a:r>
                        <a:rPr lang="en-GB" sz="1000" b="0" i="0" u="none" strike="noStrike" baseline="0" dirty="0">
                          <a:solidFill>
                            <a:srgbClr val="000000"/>
                          </a:solidFill>
                          <a:effectLst/>
                          <a:latin typeface="Calibri" panose="020F0502020204030204" pitchFamily="34" charset="0"/>
                        </a:rPr>
                        <a:t> </a:t>
                      </a:r>
                      <a:r>
                        <a:rPr lang="en-GB" sz="1000" b="0" i="0" u="none" strike="noStrike" baseline="0" dirty="0" err="1">
                          <a:solidFill>
                            <a:srgbClr val="000000"/>
                          </a:solidFill>
                          <a:effectLst/>
                          <a:latin typeface="Calibri" panose="020F0502020204030204" pitchFamily="34" charset="0"/>
                        </a:rPr>
                        <a:t>Valenciana</a:t>
                      </a:r>
                      <a:endParaRPr lang="en-GB" sz="1000" b="0" i="0" u="none" strike="noStrike" baseline="0" dirty="0">
                        <a:solidFill>
                          <a:srgbClr val="000000"/>
                        </a:solidFill>
                        <a:effectLst/>
                        <a:latin typeface="Calibri" panose="020F0502020204030204" pitchFamily="34" charset="0"/>
                      </a:endParaRPr>
                    </a:p>
                  </a:txBody>
                  <a:tcPr marL="7277" marR="7277" marT="7280" marB="0" anchor="b">
                    <a:lnL>
                      <a:noFill/>
                    </a:lnL>
                    <a:lnR>
                      <a:noFill/>
                    </a:lnR>
                    <a:lnT>
                      <a:noFill/>
                    </a:lnT>
                    <a:lnB>
                      <a:noFill/>
                    </a:lnB>
                  </a:tcPr>
                </a:tc>
                <a:tc>
                  <a:txBody>
                    <a:bodyPr/>
                    <a:lstStyle/>
                    <a:p>
                      <a:pPr algn="r" fontAlgn="b"/>
                      <a:r>
                        <a:rPr lang="en-GB" sz="1000" b="0" i="0" u="none" strike="noStrike" baseline="0">
                          <a:solidFill>
                            <a:srgbClr val="000000"/>
                          </a:solidFill>
                          <a:effectLst/>
                          <a:latin typeface="Calibri" panose="020F0502020204030204" pitchFamily="34" charset="0"/>
                        </a:rPr>
                        <a:t>5.993</a:t>
                      </a:r>
                    </a:p>
                  </a:txBody>
                  <a:tcPr marL="7277" marR="7277" marT="7280" marB="0" anchor="b">
                    <a:lnL>
                      <a:noFill/>
                    </a:lnL>
                    <a:lnR>
                      <a:noFill/>
                    </a:lnR>
                    <a:lnT>
                      <a:noFill/>
                    </a:lnT>
                    <a:lnB>
                      <a:noFill/>
                    </a:lnB>
                  </a:tcPr>
                </a:tc>
                <a:tc>
                  <a:txBody>
                    <a:bodyPr/>
                    <a:lstStyle/>
                    <a:p>
                      <a:pPr algn="r" fontAlgn="b"/>
                      <a:r>
                        <a:rPr lang="en-GB" sz="1000" b="0" i="0" u="none" strike="noStrike" baseline="0">
                          <a:solidFill>
                            <a:srgbClr val="000000"/>
                          </a:solidFill>
                          <a:effectLst/>
                          <a:latin typeface="Calibri" panose="020F0502020204030204" pitchFamily="34" charset="0"/>
                        </a:rPr>
                        <a:t>3.623</a:t>
                      </a:r>
                    </a:p>
                  </a:txBody>
                  <a:tcPr marL="7277" marR="7277" marT="7280" marB="0" anchor="b">
                    <a:lnL>
                      <a:noFill/>
                    </a:lnL>
                    <a:lnR>
                      <a:noFill/>
                    </a:lnR>
                    <a:lnT>
                      <a:noFill/>
                    </a:lnT>
                    <a:lnB>
                      <a:noFill/>
                    </a:lnB>
                  </a:tcPr>
                </a:tc>
                <a:tc>
                  <a:txBody>
                    <a:bodyPr/>
                    <a:lstStyle/>
                    <a:p>
                      <a:pPr algn="r" fontAlgn="b"/>
                      <a:r>
                        <a:rPr lang="en-GB" sz="1000" b="0" i="0" u="none" strike="noStrike" baseline="0" dirty="0">
                          <a:effectLst/>
                          <a:latin typeface="Calibri" panose="020F0502020204030204" pitchFamily="34" charset="0"/>
                        </a:rPr>
                        <a:t>2.646</a:t>
                      </a:r>
                    </a:p>
                  </a:txBody>
                  <a:tcPr marL="9524" marR="9524" marT="9526" marB="0" anchor="b">
                    <a:lnL>
                      <a:noFill/>
                    </a:lnL>
                    <a:lnR>
                      <a:noFill/>
                    </a:lnR>
                    <a:lnT>
                      <a:noFill/>
                    </a:lnT>
                    <a:lnB>
                      <a:noFill/>
                    </a:lnB>
                  </a:tcPr>
                </a:tc>
                <a:tc>
                  <a:txBody>
                    <a:bodyPr/>
                    <a:lstStyle/>
                    <a:p>
                      <a:pPr algn="r" rtl="0" fontAlgn="b"/>
                      <a:r>
                        <a:rPr lang="en-GB" sz="1000" b="0" i="0" u="none" strike="noStrike" baseline="0">
                          <a:solidFill>
                            <a:srgbClr val="000000"/>
                          </a:solidFill>
                          <a:effectLst/>
                          <a:latin typeface="Calibri" panose="020F0502020204030204" pitchFamily="34" charset="0"/>
                        </a:rPr>
                        <a:t>-55,85%</a:t>
                      </a:r>
                    </a:p>
                  </a:txBody>
                  <a:tcPr marL="9524" marR="9524" marT="9526" marB="0" anchor="b">
                    <a:lnL>
                      <a:noFill/>
                    </a:lnL>
                    <a:lnR>
                      <a:noFill/>
                    </a:lnR>
                    <a:lnT>
                      <a:noFill/>
                    </a:lnT>
                    <a:lnB>
                      <a:noFill/>
                    </a:lnB>
                  </a:tcPr>
                </a:tc>
                <a:extLst>
                  <a:ext uri="{0D108BD9-81ED-4DB2-BD59-A6C34878D82A}">
                    <a16:rowId xmlns:a16="http://schemas.microsoft.com/office/drawing/2014/main" val="10012"/>
                  </a:ext>
                </a:extLst>
              </a:tr>
              <a:tr h="180839">
                <a:tc>
                  <a:txBody>
                    <a:bodyPr/>
                    <a:lstStyle/>
                    <a:p>
                      <a:pPr algn="l" fontAlgn="b"/>
                      <a:r>
                        <a:rPr lang="en-GB" sz="1000" b="0" i="0" u="none" strike="noStrike" baseline="0" dirty="0">
                          <a:solidFill>
                            <a:srgbClr val="000000"/>
                          </a:solidFill>
                          <a:effectLst/>
                          <a:latin typeface="Calibri" panose="020F0502020204030204" pitchFamily="34" charset="0"/>
                        </a:rPr>
                        <a:t>Extremadura</a:t>
                      </a:r>
                    </a:p>
                  </a:txBody>
                  <a:tcPr marL="7277" marR="7277" marT="7280" marB="0" anchor="b">
                    <a:lnL>
                      <a:noFill/>
                    </a:lnL>
                    <a:lnR>
                      <a:noFill/>
                    </a:lnR>
                    <a:lnT>
                      <a:noFill/>
                    </a:lnT>
                    <a:lnB>
                      <a:noFill/>
                    </a:lnB>
                  </a:tcPr>
                </a:tc>
                <a:tc>
                  <a:txBody>
                    <a:bodyPr/>
                    <a:lstStyle/>
                    <a:p>
                      <a:pPr algn="r" fontAlgn="b"/>
                      <a:r>
                        <a:rPr lang="en-GB" sz="1000" b="0" i="0" u="none" strike="noStrike" baseline="0">
                          <a:solidFill>
                            <a:srgbClr val="000000"/>
                          </a:solidFill>
                          <a:effectLst/>
                          <a:latin typeface="Calibri" panose="020F0502020204030204" pitchFamily="34" charset="0"/>
                        </a:rPr>
                        <a:t>635</a:t>
                      </a:r>
                    </a:p>
                  </a:txBody>
                  <a:tcPr marL="7277" marR="7277" marT="7280" marB="0" anchor="b">
                    <a:lnL>
                      <a:noFill/>
                    </a:lnL>
                    <a:lnR>
                      <a:noFill/>
                    </a:lnR>
                    <a:lnT>
                      <a:noFill/>
                    </a:lnT>
                    <a:lnB>
                      <a:noFill/>
                    </a:lnB>
                  </a:tcPr>
                </a:tc>
                <a:tc>
                  <a:txBody>
                    <a:bodyPr/>
                    <a:lstStyle/>
                    <a:p>
                      <a:pPr algn="r" fontAlgn="b"/>
                      <a:r>
                        <a:rPr lang="en-GB" sz="1000" b="0" i="0" u="none" strike="noStrike" baseline="0">
                          <a:solidFill>
                            <a:srgbClr val="000000"/>
                          </a:solidFill>
                          <a:effectLst/>
                          <a:latin typeface="Calibri" panose="020F0502020204030204" pitchFamily="34" charset="0"/>
                        </a:rPr>
                        <a:t>445</a:t>
                      </a:r>
                    </a:p>
                  </a:txBody>
                  <a:tcPr marL="7277" marR="7277" marT="7280" marB="0" anchor="b">
                    <a:lnL>
                      <a:noFill/>
                    </a:lnL>
                    <a:lnR>
                      <a:noFill/>
                    </a:lnR>
                    <a:lnT>
                      <a:noFill/>
                    </a:lnT>
                    <a:lnB>
                      <a:noFill/>
                    </a:lnB>
                  </a:tcPr>
                </a:tc>
                <a:tc>
                  <a:txBody>
                    <a:bodyPr/>
                    <a:lstStyle/>
                    <a:p>
                      <a:pPr algn="r" fontAlgn="b"/>
                      <a:r>
                        <a:rPr lang="en-GB" sz="1000" b="0" i="0" u="none" strike="noStrike" baseline="0" dirty="0">
                          <a:effectLst/>
                          <a:latin typeface="Calibri" panose="020F0502020204030204" pitchFamily="34" charset="0"/>
                        </a:rPr>
                        <a:t>313</a:t>
                      </a:r>
                    </a:p>
                  </a:txBody>
                  <a:tcPr marL="9524" marR="9524" marT="9526" marB="0" anchor="b">
                    <a:lnL>
                      <a:noFill/>
                    </a:lnL>
                    <a:lnR>
                      <a:noFill/>
                    </a:lnR>
                    <a:lnT>
                      <a:noFill/>
                    </a:lnT>
                    <a:lnB>
                      <a:noFill/>
                    </a:lnB>
                  </a:tcPr>
                </a:tc>
                <a:tc>
                  <a:txBody>
                    <a:bodyPr/>
                    <a:lstStyle/>
                    <a:p>
                      <a:pPr algn="r" rtl="0" fontAlgn="b"/>
                      <a:r>
                        <a:rPr lang="en-GB" sz="1000" b="0" i="0" u="none" strike="noStrike" baseline="0">
                          <a:solidFill>
                            <a:srgbClr val="000000"/>
                          </a:solidFill>
                          <a:effectLst/>
                          <a:latin typeface="Calibri" panose="020F0502020204030204" pitchFamily="34" charset="0"/>
                        </a:rPr>
                        <a:t>-50,71%</a:t>
                      </a:r>
                    </a:p>
                  </a:txBody>
                  <a:tcPr marL="9524" marR="9524" marT="9526" marB="0" anchor="b">
                    <a:lnL>
                      <a:noFill/>
                    </a:lnL>
                    <a:lnR>
                      <a:noFill/>
                    </a:lnR>
                    <a:lnT>
                      <a:noFill/>
                    </a:lnT>
                    <a:lnB>
                      <a:noFill/>
                    </a:lnB>
                  </a:tcPr>
                </a:tc>
                <a:extLst>
                  <a:ext uri="{0D108BD9-81ED-4DB2-BD59-A6C34878D82A}">
                    <a16:rowId xmlns:a16="http://schemas.microsoft.com/office/drawing/2014/main" val="10013"/>
                  </a:ext>
                </a:extLst>
              </a:tr>
              <a:tr h="180839">
                <a:tc>
                  <a:txBody>
                    <a:bodyPr/>
                    <a:lstStyle/>
                    <a:p>
                      <a:pPr algn="l" fontAlgn="b"/>
                      <a:r>
                        <a:rPr lang="en-GB" sz="1000" b="0" i="0" u="none" strike="noStrike" baseline="0" dirty="0">
                          <a:solidFill>
                            <a:srgbClr val="000000"/>
                          </a:solidFill>
                          <a:effectLst/>
                          <a:latin typeface="Calibri" panose="020F0502020204030204" pitchFamily="34" charset="0"/>
                        </a:rPr>
                        <a:t>Galicia</a:t>
                      </a:r>
                    </a:p>
                  </a:txBody>
                  <a:tcPr marL="7277" marR="7277" marT="7280" marB="0" anchor="b">
                    <a:lnL>
                      <a:noFill/>
                    </a:lnL>
                    <a:lnR>
                      <a:noFill/>
                    </a:lnR>
                    <a:lnT>
                      <a:noFill/>
                    </a:lnT>
                    <a:lnB>
                      <a:noFill/>
                    </a:lnB>
                  </a:tcPr>
                </a:tc>
                <a:tc>
                  <a:txBody>
                    <a:bodyPr/>
                    <a:lstStyle/>
                    <a:p>
                      <a:pPr algn="r" fontAlgn="b"/>
                      <a:r>
                        <a:rPr lang="en-GB" sz="1000" b="0" i="0" u="none" strike="noStrike" baseline="0">
                          <a:solidFill>
                            <a:srgbClr val="000000"/>
                          </a:solidFill>
                          <a:effectLst/>
                          <a:latin typeface="Calibri" panose="020F0502020204030204" pitchFamily="34" charset="0"/>
                        </a:rPr>
                        <a:t>2.302</a:t>
                      </a:r>
                    </a:p>
                  </a:txBody>
                  <a:tcPr marL="7277" marR="7277" marT="7280" marB="0" anchor="b">
                    <a:lnL>
                      <a:noFill/>
                    </a:lnL>
                    <a:lnR>
                      <a:noFill/>
                    </a:lnR>
                    <a:lnT>
                      <a:noFill/>
                    </a:lnT>
                    <a:lnB>
                      <a:noFill/>
                    </a:lnB>
                  </a:tcPr>
                </a:tc>
                <a:tc>
                  <a:txBody>
                    <a:bodyPr/>
                    <a:lstStyle/>
                    <a:p>
                      <a:pPr algn="r" fontAlgn="b"/>
                      <a:r>
                        <a:rPr lang="en-GB" sz="1000" b="0" i="0" u="none" strike="noStrike" baseline="0">
                          <a:solidFill>
                            <a:srgbClr val="000000"/>
                          </a:solidFill>
                          <a:effectLst/>
                          <a:latin typeface="Calibri" panose="020F0502020204030204" pitchFamily="34" charset="0"/>
                        </a:rPr>
                        <a:t>2.123</a:t>
                      </a:r>
                    </a:p>
                  </a:txBody>
                  <a:tcPr marL="7277" marR="7277" marT="7280" marB="0" anchor="b">
                    <a:lnL>
                      <a:noFill/>
                    </a:lnL>
                    <a:lnR>
                      <a:noFill/>
                    </a:lnR>
                    <a:lnT>
                      <a:noFill/>
                    </a:lnT>
                    <a:lnB>
                      <a:noFill/>
                    </a:lnB>
                  </a:tcPr>
                </a:tc>
                <a:tc>
                  <a:txBody>
                    <a:bodyPr/>
                    <a:lstStyle/>
                    <a:p>
                      <a:pPr algn="r" fontAlgn="b"/>
                      <a:r>
                        <a:rPr lang="en-GB" sz="1000" b="0" i="0" u="none" strike="noStrike" baseline="0" dirty="0">
                          <a:effectLst/>
                          <a:latin typeface="Calibri" panose="020F0502020204030204" pitchFamily="34" charset="0"/>
                        </a:rPr>
                        <a:t>1.373</a:t>
                      </a:r>
                    </a:p>
                  </a:txBody>
                  <a:tcPr marL="9524" marR="9524" marT="9526" marB="0" anchor="b">
                    <a:lnL>
                      <a:noFill/>
                    </a:lnL>
                    <a:lnR>
                      <a:noFill/>
                    </a:lnR>
                    <a:lnT>
                      <a:noFill/>
                    </a:lnT>
                    <a:lnB>
                      <a:noFill/>
                    </a:lnB>
                  </a:tcPr>
                </a:tc>
                <a:tc>
                  <a:txBody>
                    <a:bodyPr/>
                    <a:lstStyle/>
                    <a:p>
                      <a:pPr algn="r" rtl="0" fontAlgn="b"/>
                      <a:r>
                        <a:rPr lang="en-GB" sz="1000" b="0" i="0" u="none" strike="noStrike" baseline="0">
                          <a:solidFill>
                            <a:srgbClr val="000000"/>
                          </a:solidFill>
                          <a:effectLst/>
                          <a:latin typeface="Calibri" panose="020F0502020204030204" pitchFamily="34" charset="0"/>
                        </a:rPr>
                        <a:t>-40,36%</a:t>
                      </a:r>
                    </a:p>
                  </a:txBody>
                  <a:tcPr marL="9524" marR="9524" marT="9526" marB="0" anchor="b">
                    <a:lnL>
                      <a:noFill/>
                    </a:lnL>
                    <a:lnR>
                      <a:noFill/>
                    </a:lnR>
                    <a:lnT>
                      <a:noFill/>
                    </a:lnT>
                    <a:lnB>
                      <a:noFill/>
                    </a:lnB>
                  </a:tcPr>
                </a:tc>
                <a:extLst>
                  <a:ext uri="{0D108BD9-81ED-4DB2-BD59-A6C34878D82A}">
                    <a16:rowId xmlns:a16="http://schemas.microsoft.com/office/drawing/2014/main" val="10014"/>
                  </a:ext>
                </a:extLst>
              </a:tr>
              <a:tr h="180839">
                <a:tc>
                  <a:txBody>
                    <a:bodyPr/>
                    <a:lstStyle/>
                    <a:p>
                      <a:pPr algn="l" fontAlgn="b"/>
                      <a:r>
                        <a:rPr lang="en-GB" sz="1000" b="0" i="0" u="none" strike="noStrike" baseline="0" dirty="0">
                          <a:solidFill>
                            <a:srgbClr val="000000"/>
                          </a:solidFill>
                          <a:effectLst/>
                          <a:latin typeface="Calibri" panose="020F0502020204030204" pitchFamily="34" charset="0"/>
                        </a:rPr>
                        <a:t>La Rioja</a:t>
                      </a:r>
                    </a:p>
                  </a:txBody>
                  <a:tcPr marL="7277" marR="7277" marT="7280" marB="0" anchor="b">
                    <a:lnL>
                      <a:noFill/>
                    </a:lnL>
                    <a:lnR>
                      <a:noFill/>
                    </a:lnR>
                    <a:lnT>
                      <a:noFill/>
                    </a:lnT>
                    <a:lnB>
                      <a:noFill/>
                    </a:lnB>
                  </a:tcPr>
                </a:tc>
                <a:tc>
                  <a:txBody>
                    <a:bodyPr/>
                    <a:lstStyle/>
                    <a:p>
                      <a:pPr algn="r" fontAlgn="b"/>
                      <a:r>
                        <a:rPr lang="en-GB" sz="1000" b="0" i="0" u="none" strike="noStrike" baseline="0">
                          <a:solidFill>
                            <a:srgbClr val="000000"/>
                          </a:solidFill>
                          <a:effectLst/>
                          <a:latin typeface="Calibri" panose="020F0502020204030204" pitchFamily="34" charset="0"/>
                        </a:rPr>
                        <a:t>434</a:t>
                      </a:r>
                    </a:p>
                  </a:txBody>
                  <a:tcPr marL="7277" marR="7277" marT="7280" marB="0" anchor="b">
                    <a:lnL>
                      <a:noFill/>
                    </a:lnL>
                    <a:lnR>
                      <a:noFill/>
                    </a:lnR>
                    <a:lnT>
                      <a:noFill/>
                    </a:lnT>
                    <a:lnB>
                      <a:noFill/>
                    </a:lnB>
                  </a:tcPr>
                </a:tc>
                <a:tc>
                  <a:txBody>
                    <a:bodyPr/>
                    <a:lstStyle/>
                    <a:p>
                      <a:pPr algn="r" fontAlgn="b"/>
                      <a:r>
                        <a:rPr lang="en-GB" sz="1000" b="0" i="0" u="none" strike="noStrike" baseline="0">
                          <a:solidFill>
                            <a:srgbClr val="000000"/>
                          </a:solidFill>
                          <a:effectLst/>
                          <a:latin typeface="Calibri" panose="020F0502020204030204" pitchFamily="34" charset="0"/>
                        </a:rPr>
                        <a:t>492</a:t>
                      </a:r>
                    </a:p>
                  </a:txBody>
                  <a:tcPr marL="7277" marR="7277" marT="7280" marB="0" anchor="b">
                    <a:lnL>
                      <a:noFill/>
                    </a:lnL>
                    <a:lnR>
                      <a:noFill/>
                    </a:lnR>
                    <a:lnT>
                      <a:noFill/>
                    </a:lnT>
                    <a:lnB>
                      <a:noFill/>
                    </a:lnB>
                  </a:tcPr>
                </a:tc>
                <a:tc>
                  <a:txBody>
                    <a:bodyPr/>
                    <a:lstStyle/>
                    <a:p>
                      <a:pPr algn="r" fontAlgn="b"/>
                      <a:r>
                        <a:rPr lang="es-ES" sz="1000" b="0" i="0" u="none" strike="noStrike" baseline="0" dirty="0">
                          <a:effectLst/>
                          <a:latin typeface="Calibri" panose="020F0502020204030204" pitchFamily="34" charset="0"/>
                        </a:rPr>
                        <a:t>276</a:t>
                      </a:r>
                      <a:endParaRPr lang="en-GB" sz="1000" b="0" i="0" u="none" strike="noStrike" baseline="0" dirty="0">
                        <a:effectLst/>
                        <a:latin typeface="Calibri" panose="020F0502020204030204" pitchFamily="34" charset="0"/>
                      </a:endParaRPr>
                    </a:p>
                  </a:txBody>
                  <a:tcPr marL="9524" marR="9524" marT="9526" marB="0" anchor="b">
                    <a:lnL>
                      <a:noFill/>
                    </a:lnL>
                    <a:lnR>
                      <a:noFill/>
                    </a:lnR>
                    <a:lnT>
                      <a:noFill/>
                    </a:lnT>
                    <a:lnB>
                      <a:noFill/>
                    </a:lnB>
                  </a:tcPr>
                </a:tc>
                <a:tc>
                  <a:txBody>
                    <a:bodyPr/>
                    <a:lstStyle/>
                    <a:p>
                      <a:pPr algn="r" rtl="0" fontAlgn="b"/>
                      <a:r>
                        <a:rPr lang="en-GB" sz="1000" b="0" i="0" u="none" strike="noStrike" baseline="0" dirty="0">
                          <a:solidFill>
                            <a:srgbClr val="000000"/>
                          </a:solidFill>
                          <a:effectLst/>
                          <a:latin typeface="Calibri" panose="020F0502020204030204" pitchFamily="34" charset="0"/>
                        </a:rPr>
                        <a:t>-36,41%</a:t>
                      </a:r>
                    </a:p>
                  </a:txBody>
                  <a:tcPr marL="9524" marR="9524" marT="9526" marB="0" anchor="b">
                    <a:lnL>
                      <a:noFill/>
                    </a:lnL>
                    <a:lnR>
                      <a:noFill/>
                    </a:lnR>
                    <a:lnT>
                      <a:noFill/>
                    </a:lnT>
                    <a:lnB>
                      <a:noFill/>
                    </a:lnB>
                  </a:tcPr>
                </a:tc>
                <a:extLst>
                  <a:ext uri="{0D108BD9-81ED-4DB2-BD59-A6C34878D82A}">
                    <a16:rowId xmlns:a16="http://schemas.microsoft.com/office/drawing/2014/main" val="10015"/>
                  </a:ext>
                </a:extLst>
              </a:tr>
              <a:tr h="180839">
                <a:tc>
                  <a:txBody>
                    <a:bodyPr/>
                    <a:lstStyle/>
                    <a:p>
                      <a:pPr algn="l" fontAlgn="b"/>
                      <a:r>
                        <a:rPr lang="en-GB" sz="1000" b="0" i="0" u="none" strike="noStrike" baseline="0">
                          <a:solidFill>
                            <a:srgbClr val="000000"/>
                          </a:solidFill>
                          <a:effectLst/>
                          <a:latin typeface="Calibri" panose="020F0502020204030204" pitchFamily="34" charset="0"/>
                        </a:rPr>
                        <a:t>Madrid</a:t>
                      </a:r>
                    </a:p>
                  </a:txBody>
                  <a:tcPr marL="7277" marR="7277" marT="7280" marB="0" anchor="b">
                    <a:lnL>
                      <a:noFill/>
                    </a:lnL>
                    <a:lnR>
                      <a:noFill/>
                    </a:lnR>
                    <a:lnT>
                      <a:noFill/>
                    </a:lnT>
                    <a:lnB>
                      <a:noFill/>
                    </a:lnB>
                  </a:tcPr>
                </a:tc>
                <a:tc>
                  <a:txBody>
                    <a:bodyPr/>
                    <a:lstStyle/>
                    <a:p>
                      <a:pPr algn="r" fontAlgn="b"/>
                      <a:r>
                        <a:rPr lang="en-GB" sz="1000" b="0" i="0" u="none" strike="noStrike" baseline="0">
                          <a:solidFill>
                            <a:srgbClr val="000000"/>
                          </a:solidFill>
                          <a:effectLst/>
                          <a:latin typeface="Calibri" panose="020F0502020204030204" pitchFamily="34" charset="0"/>
                        </a:rPr>
                        <a:t>8.310</a:t>
                      </a:r>
                    </a:p>
                  </a:txBody>
                  <a:tcPr marL="7277" marR="7277" marT="7280" marB="0" anchor="b">
                    <a:lnL>
                      <a:noFill/>
                    </a:lnL>
                    <a:lnR>
                      <a:noFill/>
                    </a:lnR>
                    <a:lnT>
                      <a:noFill/>
                    </a:lnT>
                    <a:lnB>
                      <a:noFill/>
                    </a:lnB>
                  </a:tcPr>
                </a:tc>
                <a:tc>
                  <a:txBody>
                    <a:bodyPr/>
                    <a:lstStyle/>
                    <a:p>
                      <a:pPr algn="r" fontAlgn="b"/>
                      <a:r>
                        <a:rPr lang="en-GB" sz="1000" b="0" i="0" u="none" strike="noStrike" baseline="0">
                          <a:solidFill>
                            <a:srgbClr val="000000"/>
                          </a:solidFill>
                          <a:effectLst/>
                          <a:latin typeface="Calibri" panose="020F0502020204030204" pitchFamily="34" charset="0"/>
                        </a:rPr>
                        <a:t>5.252</a:t>
                      </a:r>
                    </a:p>
                  </a:txBody>
                  <a:tcPr marL="7277" marR="7277" marT="7280" marB="0" anchor="b">
                    <a:lnL>
                      <a:noFill/>
                    </a:lnL>
                    <a:lnR>
                      <a:noFill/>
                    </a:lnR>
                    <a:lnT>
                      <a:noFill/>
                    </a:lnT>
                    <a:lnB>
                      <a:noFill/>
                    </a:lnB>
                  </a:tcPr>
                </a:tc>
                <a:tc>
                  <a:txBody>
                    <a:bodyPr/>
                    <a:lstStyle/>
                    <a:p>
                      <a:pPr algn="r" fontAlgn="b"/>
                      <a:r>
                        <a:rPr lang="es-ES" sz="1000" b="0" i="0" u="none" strike="noStrike" baseline="0" dirty="0">
                          <a:effectLst/>
                          <a:latin typeface="Calibri" panose="020F0502020204030204" pitchFamily="34" charset="0"/>
                        </a:rPr>
                        <a:t>4.201</a:t>
                      </a:r>
                      <a:endParaRPr lang="en-GB" sz="1000" b="0" i="0" u="none" strike="noStrike" baseline="0" dirty="0">
                        <a:effectLst/>
                        <a:latin typeface="Calibri" panose="020F0502020204030204" pitchFamily="34" charset="0"/>
                      </a:endParaRPr>
                    </a:p>
                  </a:txBody>
                  <a:tcPr marL="9524" marR="9524" marT="9526" marB="0" anchor="b">
                    <a:lnL>
                      <a:noFill/>
                    </a:lnL>
                    <a:lnR>
                      <a:noFill/>
                    </a:lnR>
                    <a:lnT>
                      <a:noFill/>
                    </a:lnT>
                    <a:lnB>
                      <a:noFill/>
                    </a:lnB>
                  </a:tcPr>
                </a:tc>
                <a:tc>
                  <a:txBody>
                    <a:bodyPr/>
                    <a:lstStyle/>
                    <a:p>
                      <a:pPr algn="r" rtl="0" fontAlgn="b"/>
                      <a:r>
                        <a:rPr lang="en-GB" sz="1000" b="0" i="0" u="none" strike="noStrike" baseline="0" dirty="0">
                          <a:solidFill>
                            <a:srgbClr val="000000"/>
                          </a:solidFill>
                          <a:effectLst/>
                          <a:latin typeface="Calibri" panose="020F0502020204030204" pitchFamily="34" charset="0"/>
                        </a:rPr>
                        <a:t>-49,45%</a:t>
                      </a:r>
                    </a:p>
                  </a:txBody>
                  <a:tcPr marL="9524" marR="9524" marT="9526" marB="0" anchor="b">
                    <a:lnL>
                      <a:noFill/>
                    </a:lnL>
                    <a:lnR>
                      <a:noFill/>
                    </a:lnR>
                    <a:lnT>
                      <a:noFill/>
                    </a:lnT>
                    <a:lnB>
                      <a:noFill/>
                    </a:lnB>
                  </a:tcPr>
                </a:tc>
                <a:extLst>
                  <a:ext uri="{0D108BD9-81ED-4DB2-BD59-A6C34878D82A}">
                    <a16:rowId xmlns:a16="http://schemas.microsoft.com/office/drawing/2014/main" val="10016"/>
                  </a:ext>
                </a:extLst>
              </a:tr>
              <a:tr h="180839">
                <a:tc>
                  <a:txBody>
                    <a:bodyPr/>
                    <a:lstStyle/>
                    <a:p>
                      <a:pPr algn="l" fontAlgn="b"/>
                      <a:r>
                        <a:rPr lang="en-GB" sz="1000" b="0" i="0" u="none" strike="noStrike" baseline="0" dirty="0">
                          <a:solidFill>
                            <a:srgbClr val="000000"/>
                          </a:solidFill>
                          <a:effectLst/>
                          <a:latin typeface="Calibri" panose="020F0502020204030204" pitchFamily="34" charset="0"/>
                        </a:rPr>
                        <a:t>Melilla</a:t>
                      </a:r>
                    </a:p>
                  </a:txBody>
                  <a:tcPr marL="7277" marR="7277" marT="7280" marB="0" anchor="b">
                    <a:lnL>
                      <a:noFill/>
                    </a:lnL>
                    <a:lnR>
                      <a:noFill/>
                    </a:lnR>
                    <a:lnT>
                      <a:noFill/>
                    </a:lnT>
                    <a:lnB>
                      <a:noFill/>
                    </a:lnB>
                  </a:tcPr>
                </a:tc>
                <a:tc>
                  <a:txBody>
                    <a:bodyPr/>
                    <a:lstStyle/>
                    <a:p>
                      <a:pPr algn="r" fontAlgn="b"/>
                      <a:r>
                        <a:rPr lang="en-GB" sz="1000" b="0" i="0" u="none" strike="noStrike" baseline="0">
                          <a:solidFill>
                            <a:srgbClr val="000000"/>
                          </a:solidFill>
                          <a:effectLst/>
                          <a:latin typeface="Calibri" panose="020F0502020204030204" pitchFamily="34" charset="0"/>
                        </a:rPr>
                        <a:t>25</a:t>
                      </a:r>
                    </a:p>
                  </a:txBody>
                  <a:tcPr marL="7277" marR="7277" marT="7280" marB="0" anchor="b">
                    <a:lnL>
                      <a:noFill/>
                    </a:lnL>
                    <a:lnR>
                      <a:noFill/>
                    </a:lnR>
                    <a:lnT>
                      <a:noFill/>
                    </a:lnT>
                    <a:lnB>
                      <a:noFill/>
                    </a:lnB>
                  </a:tcPr>
                </a:tc>
                <a:tc>
                  <a:txBody>
                    <a:bodyPr/>
                    <a:lstStyle/>
                    <a:p>
                      <a:pPr algn="r" fontAlgn="b"/>
                      <a:r>
                        <a:rPr lang="en-GB" sz="1000" b="0" i="0" u="none" strike="noStrike" baseline="0">
                          <a:solidFill>
                            <a:srgbClr val="000000"/>
                          </a:solidFill>
                          <a:effectLst/>
                          <a:latin typeface="Calibri" panose="020F0502020204030204" pitchFamily="34" charset="0"/>
                        </a:rPr>
                        <a:t>9</a:t>
                      </a:r>
                    </a:p>
                  </a:txBody>
                  <a:tcPr marL="7277" marR="7277" marT="7280" marB="0" anchor="b">
                    <a:lnL>
                      <a:noFill/>
                    </a:lnL>
                    <a:lnR>
                      <a:noFill/>
                    </a:lnR>
                    <a:lnT>
                      <a:noFill/>
                    </a:lnT>
                    <a:lnB>
                      <a:noFill/>
                    </a:lnB>
                  </a:tcPr>
                </a:tc>
                <a:tc>
                  <a:txBody>
                    <a:bodyPr/>
                    <a:lstStyle/>
                    <a:p>
                      <a:pPr algn="r" fontAlgn="b"/>
                      <a:r>
                        <a:rPr lang="es-ES" sz="1000" b="0" i="0" u="none" strike="noStrike" baseline="0" dirty="0">
                          <a:effectLst/>
                          <a:latin typeface="Calibri" panose="020F0502020204030204" pitchFamily="34" charset="0"/>
                        </a:rPr>
                        <a:t>14</a:t>
                      </a:r>
                      <a:endParaRPr lang="en-GB" sz="1000" b="0" i="0" u="none" strike="noStrike" baseline="0" dirty="0">
                        <a:effectLst/>
                        <a:latin typeface="Calibri" panose="020F0502020204030204" pitchFamily="34" charset="0"/>
                      </a:endParaRPr>
                    </a:p>
                  </a:txBody>
                  <a:tcPr marL="9524" marR="9524" marT="9526" marB="0" anchor="b">
                    <a:lnL>
                      <a:noFill/>
                    </a:lnL>
                    <a:lnR>
                      <a:noFill/>
                    </a:lnR>
                    <a:lnT>
                      <a:noFill/>
                    </a:lnT>
                    <a:lnB>
                      <a:noFill/>
                    </a:lnB>
                  </a:tcPr>
                </a:tc>
                <a:tc>
                  <a:txBody>
                    <a:bodyPr/>
                    <a:lstStyle/>
                    <a:p>
                      <a:pPr algn="r" rtl="0" fontAlgn="b"/>
                      <a:r>
                        <a:rPr lang="en-GB" sz="1000" b="0" i="0" u="none" strike="noStrike" baseline="0" dirty="0">
                          <a:solidFill>
                            <a:srgbClr val="000000"/>
                          </a:solidFill>
                          <a:effectLst/>
                          <a:latin typeface="Calibri" panose="020F0502020204030204" pitchFamily="34" charset="0"/>
                        </a:rPr>
                        <a:t>-44,00%</a:t>
                      </a:r>
                    </a:p>
                  </a:txBody>
                  <a:tcPr marL="9524" marR="9524" marT="9526" marB="0" anchor="b">
                    <a:lnL>
                      <a:noFill/>
                    </a:lnL>
                    <a:lnR>
                      <a:noFill/>
                    </a:lnR>
                    <a:lnT>
                      <a:noFill/>
                    </a:lnT>
                    <a:lnB>
                      <a:noFill/>
                    </a:lnB>
                  </a:tcPr>
                </a:tc>
                <a:extLst>
                  <a:ext uri="{0D108BD9-81ED-4DB2-BD59-A6C34878D82A}">
                    <a16:rowId xmlns:a16="http://schemas.microsoft.com/office/drawing/2014/main" val="10017"/>
                  </a:ext>
                </a:extLst>
              </a:tr>
              <a:tr h="180839">
                <a:tc>
                  <a:txBody>
                    <a:bodyPr/>
                    <a:lstStyle/>
                    <a:p>
                      <a:pPr algn="l" fontAlgn="b"/>
                      <a:r>
                        <a:rPr lang="en-GB" sz="1000" b="0" i="0" u="none" strike="noStrike" baseline="0" dirty="0">
                          <a:solidFill>
                            <a:srgbClr val="000000"/>
                          </a:solidFill>
                          <a:effectLst/>
                          <a:latin typeface="Calibri" panose="020F0502020204030204" pitchFamily="34" charset="0"/>
                        </a:rPr>
                        <a:t>Murcia</a:t>
                      </a:r>
                    </a:p>
                  </a:txBody>
                  <a:tcPr marL="7277" marR="7277" marT="7280" marB="0" anchor="b">
                    <a:lnL>
                      <a:noFill/>
                    </a:lnL>
                    <a:lnR>
                      <a:noFill/>
                    </a:lnR>
                    <a:lnT>
                      <a:noFill/>
                    </a:lnT>
                    <a:lnB>
                      <a:noFill/>
                    </a:lnB>
                  </a:tcPr>
                </a:tc>
                <a:tc>
                  <a:txBody>
                    <a:bodyPr/>
                    <a:lstStyle/>
                    <a:p>
                      <a:pPr algn="r" fontAlgn="b"/>
                      <a:r>
                        <a:rPr lang="en-GB" sz="1000" b="0" i="0" u="none" strike="noStrike" baseline="0">
                          <a:solidFill>
                            <a:srgbClr val="000000"/>
                          </a:solidFill>
                          <a:effectLst/>
                          <a:latin typeface="Calibri" panose="020F0502020204030204" pitchFamily="34" charset="0"/>
                        </a:rPr>
                        <a:t>1.488</a:t>
                      </a:r>
                    </a:p>
                  </a:txBody>
                  <a:tcPr marL="7277" marR="7277" marT="7280" marB="0" anchor="b">
                    <a:lnL>
                      <a:noFill/>
                    </a:lnL>
                    <a:lnR>
                      <a:noFill/>
                    </a:lnR>
                    <a:lnT>
                      <a:noFill/>
                    </a:lnT>
                    <a:lnB>
                      <a:noFill/>
                    </a:lnB>
                  </a:tcPr>
                </a:tc>
                <a:tc>
                  <a:txBody>
                    <a:bodyPr/>
                    <a:lstStyle/>
                    <a:p>
                      <a:pPr algn="r" fontAlgn="b"/>
                      <a:r>
                        <a:rPr lang="en-GB" sz="1000" b="0" i="0" u="none" strike="noStrike" baseline="0">
                          <a:solidFill>
                            <a:srgbClr val="000000"/>
                          </a:solidFill>
                          <a:effectLst/>
                          <a:latin typeface="Calibri" panose="020F0502020204030204" pitchFamily="34" charset="0"/>
                        </a:rPr>
                        <a:t>1.148</a:t>
                      </a:r>
                    </a:p>
                  </a:txBody>
                  <a:tcPr marL="7277" marR="7277" marT="7280" marB="0" anchor="b">
                    <a:lnL>
                      <a:noFill/>
                    </a:lnL>
                    <a:lnR>
                      <a:noFill/>
                    </a:lnR>
                    <a:lnT>
                      <a:noFill/>
                    </a:lnT>
                    <a:lnB>
                      <a:noFill/>
                    </a:lnB>
                  </a:tcPr>
                </a:tc>
                <a:tc>
                  <a:txBody>
                    <a:bodyPr/>
                    <a:lstStyle/>
                    <a:p>
                      <a:pPr algn="r" fontAlgn="b"/>
                      <a:r>
                        <a:rPr lang="en-GB" sz="1000" b="0" i="0" u="none" strike="noStrike" baseline="0" dirty="0">
                          <a:effectLst/>
                          <a:latin typeface="Calibri" panose="020F0502020204030204" pitchFamily="34" charset="0"/>
                        </a:rPr>
                        <a:t>587</a:t>
                      </a:r>
                    </a:p>
                  </a:txBody>
                  <a:tcPr marL="9524" marR="9524" marT="9526" marB="0" anchor="b">
                    <a:lnL>
                      <a:noFill/>
                    </a:lnL>
                    <a:lnR>
                      <a:noFill/>
                    </a:lnR>
                    <a:lnT>
                      <a:noFill/>
                    </a:lnT>
                    <a:lnB>
                      <a:noFill/>
                    </a:lnB>
                  </a:tcPr>
                </a:tc>
                <a:tc>
                  <a:txBody>
                    <a:bodyPr/>
                    <a:lstStyle/>
                    <a:p>
                      <a:pPr algn="r" rtl="0" fontAlgn="b"/>
                      <a:r>
                        <a:rPr lang="en-GB" sz="1000" b="0" i="0" u="none" strike="noStrike" baseline="0" dirty="0">
                          <a:solidFill>
                            <a:srgbClr val="000000"/>
                          </a:solidFill>
                          <a:effectLst/>
                          <a:latin typeface="Calibri" panose="020F0502020204030204" pitchFamily="34" charset="0"/>
                        </a:rPr>
                        <a:t>-60,55%</a:t>
                      </a:r>
                    </a:p>
                  </a:txBody>
                  <a:tcPr marL="9524" marR="9524" marT="9526" marB="0" anchor="b">
                    <a:lnL>
                      <a:noFill/>
                    </a:lnL>
                    <a:lnR>
                      <a:noFill/>
                    </a:lnR>
                    <a:lnT>
                      <a:noFill/>
                    </a:lnT>
                    <a:lnB>
                      <a:noFill/>
                    </a:lnB>
                  </a:tcPr>
                </a:tc>
                <a:extLst>
                  <a:ext uri="{0D108BD9-81ED-4DB2-BD59-A6C34878D82A}">
                    <a16:rowId xmlns:a16="http://schemas.microsoft.com/office/drawing/2014/main" val="10018"/>
                  </a:ext>
                </a:extLst>
              </a:tr>
              <a:tr h="180839">
                <a:tc>
                  <a:txBody>
                    <a:bodyPr/>
                    <a:lstStyle/>
                    <a:p>
                      <a:pPr algn="l" fontAlgn="b"/>
                      <a:r>
                        <a:rPr lang="en-GB" sz="1000" b="0" i="0" u="none" strike="noStrike" baseline="0" dirty="0">
                          <a:solidFill>
                            <a:srgbClr val="000000"/>
                          </a:solidFill>
                          <a:effectLst/>
                          <a:latin typeface="Calibri" panose="020F0502020204030204" pitchFamily="34" charset="0"/>
                        </a:rPr>
                        <a:t>Navarra</a:t>
                      </a:r>
                    </a:p>
                  </a:txBody>
                  <a:tcPr marL="7277" marR="7277" marT="7280" marB="0" anchor="b">
                    <a:lnL>
                      <a:noFill/>
                    </a:lnL>
                    <a:lnR>
                      <a:noFill/>
                    </a:lnR>
                    <a:lnT>
                      <a:noFill/>
                    </a:lnT>
                    <a:lnB>
                      <a:noFill/>
                    </a:lnB>
                  </a:tcPr>
                </a:tc>
                <a:tc>
                  <a:txBody>
                    <a:bodyPr/>
                    <a:lstStyle/>
                    <a:p>
                      <a:pPr algn="r" fontAlgn="b"/>
                      <a:r>
                        <a:rPr lang="en-GB" sz="1000" b="0" i="0" u="none" strike="noStrike" baseline="0">
                          <a:solidFill>
                            <a:srgbClr val="000000"/>
                          </a:solidFill>
                          <a:effectLst/>
                          <a:latin typeface="Calibri" panose="020F0502020204030204" pitchFamily="34" charset="0"/>
                        </a:rPr>
                        <a:t>985</a:t>
                      </a:r>
                    </a:p>
                  </a:txBody>
                  <a:tcPr marL="7277" marR="7277" marT="7280" marB="0" anchor="b">
                    <a:lnL>
                      <a:noFill/>
                    </a:lnL>
                    <a:lnR>
                      <a:noFill/>
                    </a:lnR>
                    <a:lnT>
                      <a:noFill/>
                    </a:lnT>
                    <a:lnB>
                      <a:noFill/>
                    </a:lnB>
                  </a:tcPr>
                </a:tc>
                <a:tc>
                  <a:txBody>
                    <a:bodyPr/>
                    <a:lstStyle/>
                    <a:p>
                      <a:pPr algn="r" fontAlgn="b"/>
                      <a:r>
                        <a:rPr lang="en-GB" sz="1000" b="0" i="0" u="none" strike="noStrike" baseline="0">
                          <a:solidFill>
                            <a:srgbClr val="000000"/>
                          </a:solidFill>
                          <a:effectLst/>
                          <a:latin typeface="Calibri" panose="020F0502020204030204" pitchFamily="34" charset="0"/>
                        </a:rPr>
                        <a:t>797</a:t>
                      </a:r>
                    </a:p>
                  </a:txBody>
                  <a:tcPr marL="7277" marR="7277" marT="7280" marB="0" anchor="b">
                    <a:lnL>
                      <a:noFill/>
                    </a:lnL>
                    <a:lnR>
                      <a:noFill/>
                    </a:lnR>
                    <a:lnT>
                      <a:noFill/>
                    </a:lnT>
                    <a:lnB>
                      <a:noFill/>
                    </a:lnB>
                  </a:tcPr>
                </a:tc>
                <a:tc>
                  <a:txBody>
                    <a:bodyPr/>
                    <a:lstStyle/>
                    <a:p>
                      <a:pPr algn="r" fontAlgn="b"/>
                      <a:r>
                        <a:rPr lang="en-GB" sz="1000" b="0" i="0" u="none" strike="noStrike" baseline="0">
                          <a:effectLst/>
                          <a:latin typeface="Calibri" panose="020F0502020204030204" pitchFamily="34" charset="0"/>
                        </a:rPr>
                        <a:t>543</a:t>
                      </a:r>
                    </a:p>
                  </a:txBody>
                  <a:tcPr marL="9524" marR="9524" marT="9526" marB="0" anchor="b">
                    <a:lnL>
                      <a:noFill/>
                    </a:lnL>
                    <a:lnR>
                      <a:noFill/>
                    </a:lnR>
                    <a:lnT>
                      <a:noFill/>
                    </a:lnT>
                    <a:lnB>
                      <a:noFill/>
                    </a:lnB>
                  </a:tcPr>
                </a:tc>
                <a:tc>
                  <a:txBody>
                    <a:bodyPr/>
                    <a:lstStyle/>
                    <a:p>
                      <a:pPr algn="r" rtl="0" fontAlgn="b"/>
                      <a:r>
                        <a:rPr lang="en-GB" sz="1000" b="0" i="0" u="none" strike="noStrike" baseline="0" dirty="0">
                          <a:solidFill>
                            <a:srgbClr val="000000"/>
                          </a:solidFill>
                          <a:effectLst/>
                          <a:latin typeface="Calibri" panose="020F0502020204030204" pitchFamily="34" charset="0"/>
                        </a:rPr>
                        <a:t>-44,87%</a:t>
                      </a:r>
                    </a:p>
                  </a:txBody>
                  <a:tcPr marL="9524" marR="9524" marT="9526" marB="0" anchor="b">
                    <a:lnL>
                      <a:noFill/>
                    </a:lnL>
                    <a:lnR>
                      <a:noFill/>
                    </a:lnR>
                    <a:lnT>
                      <a:noFill/>
                    </a:lnT>
                    <a:lnB>
                      <a:noFill/>
                    </a:lnB>
                  </a:tcPr>
                </a:tc>
                <a:extLst>
                  <a:ext uri="{0D108BD9-81ED-4DB2-BD59-A6C34878D82A}">
                    <a16:rowId xmlns:a16="http://schemas.microsoft.com/office/drawing/2014/main" val="10019"/>
                  </a:ext>
                </a:extLst>
              </a:tr>
              <a:tr h="180839">
                <a:tc>
                  <a:txBody>
                    <a:bodyPr/>
                    <a:lstStyle/>
                    <a:p>
                      <a:pPr algn="l" fontAlgn="b"/>
                      <a:r>
                        <a:rPr lang="en-GB" sz="1000" b="0" i="0" u="none" strike="noStrike" baseline="0" dirty="0">
                          <a:solidFill>
                            <a:srgbClr val="000000"/>
                          </a:solidFill>
                          <a:effectLst/>
                          <a:latin typeface="Calibri" panose="020F0502020204030204" pitchFamily="34" charset="0"/>
                        </a:rPr>
                        <a:t>País Vasco</a:t>
                      </a:r>
                    </a:p>
                  </a:txBody>
                  <a:tcPr marL="7277" marR="7277" marT="7280" marB="0" anchor="b">
                    <a:lnL>
                      <a:noFill/>
                    </a:lnL>
                    <a:lnR>
                      <a:noFill/>
                    </a:lnR>
                    <a:lnT>
                      <a:noFill/>
                    </a:lnT>
                    <a:lnB>
                      <a:noFill/>
                    </a:lnB>
                  </a:tcPr>
                </a:tc>
                <a:tc>
                  <a:txBody>
                    <a:bodyPr/>
                    <a:lstStyle/>
                    <a:p>
                      <a:pPr algn="r" fontAlgn="b"/>
                      <a:r>
                        <a:rPr lang="en-GB" sz="1000" b="0" i="0" u="none" strike="noStrike" baseline="0" dirty="0">
                          <a:solidFill>
                            <a:srgbClr val="000000"/>
                          </a:solidFill>
                          <a:effectLst/>
                          <a:latin typeface="Calibri" panose="020F0502020204030204" pitchFamily="34" charset="0"/>
                        </a:rPr>
                        <a:t>3.046</a:t>
                      </a:r>
                    </a:p>
                  </a:txBody>
                  <a:tcPr marL="7277" marR="7277" marT="7280" marB="0" anchor="b">
                    <a:lnL>
                      <a:noFill/>
                    </a:lnL>
                    <a:lnR>
                      <a:noFill/>
                    </a:lnR>
                    <a:lnT>
                      <a:noFill/>
                    </a:lnT>
                    <a:lnB>
                      <a:noFill/>
                    </a:lnB>
                  </a:tcPr>
                </a:tc>
                <a:tc>
                  <a:txBody>
                    <a:bodyPr/>
                    <a:lstStyle/>
                    <a:p>
                      <a:pPr algn="r" fontAlgn="b"/>
                      <a:r>
                        <a:rPr lang="en-GB" sz="1000" b="0" i="0" u="none" strike="noStrike" baseline="0" dirty="0">
                          <a:solidFill>
                            <a:srgbClr val="000000"/>
                          </a:solidFill>
                          <a:effectLst/>
                          <a:latin typeface="Calibri" panose="020F0502020204030204" pitchFamily="34" charset="0"/>
                        </a:rPr>
                        <a:t>2.576</a:t>
                      </a:r>
                    </a:p>
                  </a:txBody>
                  <a:tcPr marL="7277" marR="7277" marT="7280" marB="0" anchor="b">
                    <a:lnL>
                      <a:noFill/>
                    </a:lnL>
                    <a:lnR>
                      <a:noFill/>
                    </a:lnR>
                    <a:lnT>
                      <a:noFill/>
                    </a:lnT>
                    <a:lnB>
                      <a:noFill/>
                    </a:lnB>
                  </a:tcPr>
                </a:tc>
                <a:tc>
                  <a:txBody>
                    <a:bodyPr/>
                    <a:lstStyle/>
                    <a:p>
                      <a:pPr algn="r" fontAlgn="b"/>
                      <a:r>
                        <a:rPr lang="en-GB" sz="1000" b="0" i="0" u="none" strike="noStrike" baseline="0" dirty="0">
                          <a:effectLst/>
                          <a:latin typeface="Calibri" panose="020F0502020204030204" pitchFamily="34" charset="0"/>
                        </a:rPr>
                        <a:t>2.188</a:t>
                      </a:r>
                    </a:p>
                  </a:txBody>
                  <a:tcPr marL="9524" marR="9524" marT="9526" marB="0" anchor="b">
                    <a:lnL>
                      <a:noFill/>
                    </a:lnL>
                    <a:lnR>
                      <a:noFill/>
                    </a:lnR>
                    <a:lnT>
                      <a:noFill/>
                    </a:lnT>
                    <a:lnB>
                      <a:noFill/>
                    </a:lnB>
                  </a:tcPr>
                </a:tc>
                <a:tc>
                  <a:txBody>
                    <a:bodyPr/>
                    <a:lstStyle/>
                    <a:p>
                      <a:pPr algn="r" rtl="0" fontAlgn="b"/>
                      <a:r>
                        <a:rPr lang="en-GB" sz="1000" b="0" i="0" u="none" strike="noStrike" baseline="0" dirty="0">
                          <a:solidFill>
                            <a:srgbClr val="000000"/>
                          </a:solidFill>
                          <a:effectLst/>
                          <a:latin typeface="Calibri" panose="020F0502020204030204" pitchFamily="34" charset="0"/>
                        </a:rPr>
                        <a:t>-28,17%</a:t>
                      </a:r>
                    </a:p>
                  </a:txBody>
                  <a:tcPr marL="9524" marR="9524" marT="9526" marB="0" anchor="b">
                    <a:lnL>
                      <a:noFill/>
                    </a:lnL>
                    <a:lnR>
                      <a:noFill/>
                    </a:lnR>
                    <a:lnT>
                      <a:noFill/>
                    </a:lnT>
                    <a:lnB>
                      <a:noFill/>
                    </a:lnB>
                  </a:tcPr>
                </a:tc>
                <a:extLst>
                  <a:ext uri="{0D108BD9-81ED-4DB2-BD59-A6C34878D82A}">
                    <a16:rowId xmlns:a16="http://schemas.microsoft.com/office/drawing/2014/main" val="10020"/>
                  </a:ext>
                </a:extLst>
              </a:tr>
            </a:tbl>
          </a:graphicData>
        </a:graphic>
      </p:graphicFrame>
      <p:sp>
        <p:nvSpPr>
          <p:cNvPr id="2" name="1 Rectángulo"/>
          <p:cNvSpPr/>
          <p:nvPr/>
        </p:nvSpPr>
        <p:spPr>
          <a:xfrm>
            <a:off x="611560" y="1628800"/>
            <a:ext cx="4104456" cy="42780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Rectangle 3"/>
          <p:cNvSpPr/>
          <p:nvPr/>
        </p:nvSpPr>
        <p:spPr>
          <a:xfrm>
            <a:off x="4716016" y="1628800"/>
            <a:ext cx="4248472" cy="4278094"/>
          </a:xfrm>
          <a:prstGeom prst="rect">
            <a:avLst/>
          </a:prstGeom>
        </p:spPr>
        <p:txBody>
          <a:bodyPr wrap="square">
            <a:spAutoFit/>
          </a:bodyPr>
          <a:lstStyle/>
          <a:p>
            <a:pPr algn="just">
              <a:defRPr/>
            </a:pPr>
            <a:r>
              <a:rPr lang="en-GB" sz="1600" dirty="0"/>
              <a:t> </a:t>
            </a:r>
            <a:r>
              <a:rPr lang="es-ES_tradnl" sz="1600" b="1" dirty="0"/>
              <a:t>Estadística sobre actividades en I+D </a:t>
            </a:r>
            <a:endParaRPr lang="es-ES_tradnl" sz="1600" dirty="0"/>
          </a:p>
          <a:p>
            <a:pPr algn="just">
              <a:defRPr/>
            </a:pPr>
            <a:r>
              <a:rPr lang="es-ES_tradnl" sz="1600" dirty="0"/>
              <a:t>Año 2013, </a:t>
            </a:r>
            <a:r>
              <a:rPr lang="es-ES_tradnl" sz="1600" i="1" dirty="0"/>
              <a:t>Resultados INE</a:t>
            </a:r>
          </a:p>
          <a:p>
            <a:pPr algn="just">
              <a:defRPr/>
            </a:pPr>
            <a:endParaRPr lang="en-GB" sz="1600" dirty="0"/>
          </a:p>
          <a:p>
            <a:pPr marL="285750" indent="-285750" algn="just">
              <a:buFont typeface="Wingdings" panose="05000000000000000000" pitchFamily="2" charset="2"/>
              <a:buChar char="q"/>
              <a:defRPr/>
            </a:pPr>
            <a:r>
              <a:rPr lang="es-ES" sz="1600" dirty="0"/>
              <a:t>El </a:t>
            </a:r>
            <a:r>
              <a:rPr lang="es-ES" sz="1600" b="1" dirty="0"/>
              <a:t>gasto interno en Investigación y Desarrollo </a:t>
            </a:r>
            <a:r>
              <a:rPr lang="es-ES" sz="1600" dirty="0"/>
              <a:t>(I+D) registró en el año 2013 un </a:t>
            </a:r>
            <a:r>
              <a:rPr lang="es-ES" sz="1600" b="1" dirty="0"/>
              <a:t>descenso del 2,8% respecto al año anterior</a:t>
            </a:r>
            <a:r>
              <a:rPr lang="es-ES" sz="1600" dirty="0"/>
              <a:t>. </a:t>
            </a:r>
          </a:p>
          <a:p>
            <a:pPr marL="285750" indent="-285750" algn="just">
              <a:buFont typeface="Wingdings" panose="05000000000000000000" pitchFamily="2" charset="2"/>
              <a:buChar char="q"/>
              <a:defRPr/>
            </a:pPr>
            <a:r>
              <a:rPr lang="es-ES" sz="1600" dirty="0"/>
              <a:t>El </a:t>
            </a:r>
            <a:r>
              <a:rPr lang="es-ES" sz="1600" b="1" dirty="0"/>
              <a:t>gasto empresarial en I+D disminuyó un 2,6% r</a:t>
            </a:r>
            <a:r>
              <a:rPr lang="es-ES" sz="1600" dirty="0"/>
              <a:t>especto a 2012, mientras que el gasto conjunto de la </a:t>
            </a:r>
            <a:r>
              <a:rPr lang="es-ES" sz="1600" b="1" dirty="0"/>
              <a:t>administración pública registró un descenso del 4,7%. </a:t>
            </a:r>
            <a:r>
              <a:rPr lang="es-ES" sz="1600" dirty="0"/>
              <a:t>y el de la enseñanza superior un 1,8</a:t>
            </a:r>
          </a:p>
          <a:p>
            <a:pPr marL="285750" indent="-285750" algn="just">
              <a:buFont typeface="Wingdings" panose="05000000000000000000" pitchFamily="2" charset="2"/>
              <a:buChar char="q"/>
              <a:defRPr/>
            </a:pPr>
            <a:r>
              <a:rPr lang="es-ES" sz="1600" dirty="0"/>
              <a:t>El </a:t>
            </a:r>
            <a:r>
              <a:rPr lang="es-ES" sz="1600" b="1" dirty="0"/>
              <a:t>número de personas dedicado a actividades de I+D</a:t>
            </a:r>
            <a:r>
              <a:rPr lang="es-ES" sz="1600" dirty="0"/>
              <a:t>, en equivalencia a jornada completa, </a:t>
            </a:r>
            <a:r>
              <a:rPr lang="es-ES" sz="1600" b="1" dirty="0"/>
              <a:t>se redujo </a:t>
            </a:r>
            <a:r>
              <a:rPr lang="es-ES" sz="1600" dirty="0"/>
              <a:t>un 2,8% (0,5% en el sector empresarial, 5,4%  y disminuyó un 2,9% en el conjunto de la administración pública y de la enseñanza superior. </a:t>
            </a:r>
            <a:endParaRPr lang="en-GB" sz="1600" dirty="0"/>
          </a:p>
        </p:txBody>
      </p:sp>
      <p:sp>
        <p:nvSpPr>
          <p:cNvPr id="5" name="Rectangle 4"/>
          <p:cNvSpPr>
            <a:spLocks noChangeArrowheads="1"/>
          </p:cNvSpPr>
          <p:nvPr/>
        </p:nvSpPr>
        <p:spPr bwMode="auto">
          <a:xfrm>
            <a:off x="827584" y="908720"/>
            <a:ext cx="79208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algn="ctr" eaLnBrk="0" fontAlgn="base" hangingPunct="0">
              <a:spcBef>
                <a:spcPct val="0"/>
              </a:spcBef>
              <a:spcAft>
                <a:spcPct val="0"/>
              </a:spcAft>
              <a:defRPr sz="1200">
                <a:solidFill>
                  <a:srgbClr val="0F5494"/>
                </a:solidFill>
                <a:latin typeface="Verdana" pitchFamily="34" charset="0"/>
              </a:defRPr>
            </a:lvl6pPr>
            <a:lvl7pPr marL="2971800" indent="-228600" algn="ctr" eaLnBrk="0" fontAlgn="base" hangingPunct="0">
              <a:spcBef>
                <a:spcPct val="0"/>
              </a:spcBef>
              <a:spcAft>
                <a:spcPct val="0"/>
              </a:spcAft>
              <a:defRPr sz="1200">
                <a:solidFill>
                  <a:srgbClr val="0F5494"/>
                </a:solidFill>
                <a:latin typeface="Verdana" pitchFamily="34" charset="0"/>
              </a:defRPr>
            </a:lvl7pPr>
            <a:lvl8pPr marL="3429000" indent="-228600" algn="ctr" eaLnBrk="0" fontAlgn="base" hangingPunct="0">
              <a:spcBef>
                <a:spcPct val="0"/>
              </a:spcBef>
              <a:spcAft>
                <a:spcPct val="0"/>
              </a:spcAft>
              <a:defRPr sz="1200">
                <a:solidFill>
                  <a:srgbClr val="0F5494"/>
                </a:solidFill>
                <a:latin typeface="Verdana" pitchFamily="34" charset="0"/>
              </a:defRPr>
            </a:lvl8pPr>
            <a:lvl9pPr marL="3886200" indent="-228600" algn="ctr" eaLnBrk="0" fontAlgn="base" hangingPunct="0">
              <a:spcBef>
                <a:spcPct val="0"/>
              </a:spcBef>
              <a:spcAft>
                <a:spcPct val="0"/>
              </a:spcAft>
              <a:defRPr sz="1200">
                <a:solidFill>
                  <a:srgbClr val="0F5494"/>
                </a:solidFill>
                <a:latin typeface="Verdana" pitchFamily="34" charset="0"/>
              </a:defRPr>
            </a:lvl9pPr>
          </a:lstStyle>
          <a:p>
            <a:pPr eaLnBrk="1" hangingPunct="1"/>
            <a:r>
              <a:rPr lang="es-ES" altLang="fr-FR" sz="1400" dirty="0">
                <a:solidFill>
                  <a:schemeClr val="tx1"/>
                </a:solidFill>
                <a:latin typeface="+mn-lt"/>
              </a:rPr>
              <a:t>Empresas EIN: Recoge todas aquellas empresas tecnológicamente innovadoras en los últimos tres años o con innovaciones tecnológicas en curso o no exitosas (INE, 2013)</a:t>
            </a:r>
            <a:endParaRPr lang="en-GB" altLang="fr-FR" sz="1400" dirty="0">
              <a:solidFill>
                <a:schemeClr val="tx1"/>
              </a:solidFill>
              <a:latin typeface="+mn-lt"/>
            </a:endParaRPr>
          </a:p>
        </p:txBody>
      </p:sp>
      <p:sp>
        <p:nvSpPr>
          <p:cNvPr id="9" name="Rectangle 2"/>
          <p:cNvSpPr txBox="1">
            <a:spLocks noChangeArrowheads="1"/>
          </p:cNvSpPr>
          <p:nvPr/>
        </p:nvSpPr>
        <p:spPr>
          <a:xfrm>
            <a:off x="539552" y="116632"/>
            <a:ext cx="8229600" cy="93662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altLang="fr-FR" sz="2000" b="1" dirty="0" err="1">
                <a:solidFill>
                  <a:srgbClr val="2F6EBB"/>
                </a:solidFill>
                <a:latin typeface="+mj-lt"/>
                <a:ea typeface="+mj-ea"/>
                <a:cs typeface="+mj-cs"/>
              </a:rPr>
              <a:t>Algunos</a:t>
            </a:r>
            <a:r>
              <a:rPr lang="en-GB" altLang="fr-FR" sz="2000" b="1" dirty="0">
                <a:solidFill>
                  <a:srgbClr val="2F6EBB"/>
                </a:solidFill>
                <a:latin typeface="+mj-lt"/>
                <a:ea typeface="+mj-ea"/>
                <a:cs typeface="+mj-cs"/>
              </a:rPr>
              <a:t> </a:t>
            </a:r>
            <a:r>
              <a:rPr lang="en-GB" altLang="fr-FR" sz="2000" b="1" dirty="0" err="1">
                <a:solidFill>
                  <a:srgbClr val="2F6EBB"/>
                </a:solidFill>
                <a:latin typeface="+mj-lt"/>
                <a:ea typeface="+mj-ea"/>
                <a:cs typeface="+mj-cs"/>
              </a:rPr>
              <a:t>datos</a:t>
            </a:r>
            <a:r>
              <a:rPr lang="en-GB" altLang="fr-FR" sz="2000" b="1" dirty="0">
                <a:solidFill>
                  <a:srgbClr val="2F6EBB"/>
                </a:solidFill>
                <a:latin typeface="+mj-lt"/>
                <a:ea typeface="+mj-ea"/>
                <a:cs typeface="+mj-cs"/>
              </a:rPr>
              <a:t> </a:t>
            </a:r>
            <a:r>
              <a:rPr lang="en-GB" altLang="fr-FR" sz="2000" b="1" dirty="0" err="1">
                <a:solidFill>
                  <a:srgbClr val="2F6EBB"/>
                </a:solidFill>
                <a:latin typeface="+mj-lt"/>
                <a:ea typeface="+mj-ea"/>
                <a:cs typeface="+mj-cs"/>
              </a:rPr>
              <a:t>previos</a:t>
            </a:r>
            <a:r>
              <a:rPr lang="en-GB" altLang="fr-FR" sz="2000" b="1" dirty="0">
                <a:solidFill>
                  <a:srgbClr val="2F6EBB"/>
                </a:solidFill>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lang="en-GB" altLang="fr-FR" sz="2000" b="1" dirty="0">
                <a:solidFill>
                  <a:srgbClr val="2F6EBB"/>
                </a:solidFill>
                <a:latin typeface="+mj-lt"/>
                <a:ea typeface="+mj-ea"/>
                <a:cs typeface="+mj-cs"/>
              </a:rPr>
              <a:t>C</a:t>
            </a:r>
            <a:r>
              <a:rPr kumimoji="0" lang="en-GB" altLang="fr-FR" sz="2000" b="1" i="0" u="none" strike="noStrike" kern="1200" cap="none" spc="0" normalizeH="0" baseline="0" noProof="0" dirty="0" err="1">
                <a:ln>
                  <a:noFill/>
                </a:ln>
                <a:solidFill>
                  <a:srgbClr val="2F6EBB"/>
                </a:solidFill>
                <a:effectLst/>
                <a:uLnTx/>
                <a:uFillTx/>
                <a:latin typeface="+mj-lt"/>
                <a:ea typeface="+mj-ea"/>
                <a:cs typeface="+mj-cs"/>
              </a:rPr>
              <a:t>aso</a:t>
            </a:r>
            <a:r>
              <a:rPr kumimoji="0" lang="en-GB" altLang="fr-FR" sz="2000" b="1" i="0" u="none" strike="noStrike" kern="1200" cap="none" spc="0" normalizeH="0" baseline="0" noProof="0" dirty="0">
                <a:ln>
                  <a:noFill/>
                </a:ln>
                <a:solidFill>
                  <a:srgbClr val="2F6EBB"/>
                </a:solidFill>
                <a:effectLst/>
                <a:uLnTx/>
                <a:uFillTx/>
                <a:latin typeface="+mj-lt"/>
                <a:ea typeface="+mj-ea"/>
                <a:cs typeface="+mj-cs"/>
              </a:rPr>
              <a:t> particular</a:t>
            </a:r>
            <a:r>
              <a:rPr kumimoji="0" lang="en-GB" altLang="fr-FR" sz="2000" b="1" i="0" u="none" strike="noStrike" kern="1200" cap="none" spc="0" normalizeH="0" noProof="0" dirty="0">
                <a:ln>
                  <a:noFill/>
                </a:ln>
                <a:solidFill>
                  <a:srgbClr val="2F6EBB"/>
                </a:solidFill>
                <a:effectLst/>
                <a:uLnTx/>
                <a:uFillTx/>
                <a:latin typeface="+mj-lt"/>
                <a:ea typeface="+mj-ea"/>
                <a:cs typeface="+mj-cs"/>
              </a:rPr>
              <a:t> de España en </a:t>
            </a:r>
            <a:r>
              <a:rPr kumimoji="0" lang="en-GB" altLang="fr-FR" sz="2000" b="1" i="0" u="none" strike="noStrike" kern="1200" cap="none" spc="0" normalizeH="0" noProof="0" dirty="0" err="1">
                <a:ln>
                  <a:noFill/>
                </a:ln>
                <a:solidFill>
                  <a:srgbClr val="2F6EBB"/>
                </a:solidFill>
                <a:effectLst/>
                <a:uLnTx/>
                <a:uFillTx/>
                <a:latin typeface="+mj-lt"/>
                <a:ea typeface="+mj-ea"/>
                <a:cs typeface="+mj-cs"/>
              </a:rPr>
              <a:t>cuanto</a:t>
            </a:r>
            <a:r>
              <a:rPr kumimoji="0" lang="en-GB" altLang="fr-FR" sz="2000" b="1" i="0" u="none" strike="noStrike" kern="1200" cap="none" spc="0" normalizeH="0" noProof="0" dirty="0">
                <a:ln>
                  <a:noFill/>
                </a:ln>
                <a:solidFill>
                  <a:srgbClr val="2F6EBB"/>
                </a:solidFill>
                <a:effectLst/>
                <a:uLnTx/>
                <a:uFillTx/>
                <a:latin typeface="+mj-lt"/>
                <a:ea typeface="+mj-ea"/>
                <a:cs typeface="+mj-cs"/>
              </a:rPr>
              <a:t> a </a:t>
            </a:r>
            <a:r>
              <a:rPr kumimoji="0" lang="en-GB" altLang="fr-FR" sz="2000" b="1" i="0" u="none" strike="noStrike" kern="1200" cap="none" spc="0" normalizeH="0" noProof="0" dirty="0" err="1">
                <a:ln>
                  <a:noFill/>
                </a:ln>
                <a:solidFill>
                  <a:srgbClr val="2F6EBB"/>
                </a:solidFill>
                <a:effectLst/>
                <a:uLnTx/>
                <a:uFillTx/>
                <a:latin typeface="+mj-lt"/>
                <a:ea typeface="+mj-ea"/>
                <a:cs typeface="+mj-cs"/>
              </a:rPr>
              <a:t>g</a:t>
            </a:r>
            <a:r>
              <a:rPr kumimoji="0" lang="en-GB" altLang="fr-FR" sz="2000" b="1" i="0" u="none" strike="noStrike" kern="1200" cap="none" spc="0" normalizeH="0" baseline="0" noProof="0" dirty="0" err="1">
                <a:ln>
                  <a:noFill/>
                </a:ln>
                <a:solidFill>
                  <a:srgbClr val="2F6EBB"/>
                </a:solidFill>
                <a:effectLst/>
                <a:uLnTx/>
                <a:uFillTx/>
                <a:latin typeface="+mj-lt"/>
                <a:ea typeface="+mj-ea"/>
                <a:cs typeface="+mj-cs"/>
              </a:rPr>
              <a:t>asto</a:t>
            </a:r>
            <a:r>
              <a:rPr kumimoji="0" lang="en-GB" altLang="fr-FR" sz="2000" b="1" i="0" u="none" strike="noStrike" kern="1200" cap="none" spc="0" normalizeH="0" baseline="0" noProof="0" dirty="0">
                <a:ln>
                  <a:noFill/>
                </a:ln>
                <a:solidFill>
                  <a:srgbClr val="2F6EBB"/>
                </a:solidFill>
                <a:effectLst/>
                <a:uLnTx/>
                <a:uFillTx/>
                <a:latin typeface="+mj-lt"/>
                <a:ea typeface="+mj-ea"/>
                <a:cs typeface="+mj-cs"/>
              </a:rPr>
              <a:t> I+D</a:t>
            </a:r>
          </a:p>
        </p:txBody>
      </p:sp>
      <p:sp>
        <p:nvSpPr>
          <p:cNvPr id="3" name="Rectángulo 2">
            <a:extLst>
              <a:ext uri="{FF2B5EF4-FFF2-40B4-BE49-F238E27FC236}">
                <a16:creationId xmlns:a16="http://schemas.microsoft.com/office/drawing/2014/main" id="{2A3B1C77-A465-442F-81F7-615BB86123F9}"/>
              </a:ext>
            </a:extLst>
          </p:cNvPr>
          <p:cNvSpPr/>
          <p:nvPr/>
        </p:nvSpPr>
        <p:spPr>
          <a:xfrm>
            <a:off x="753269" y="4653136"/>
            <a:ext cx="3962747"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Rectángulo 9">
            <a:extLst>
              <a:ext uri="{FF2B5EF4-FFF2-40B4-BE49-F238E27FC236}">
                <a16:creationId xmlns:a16="http://schemas.microsoft.com/office/drawing/2014/main" id="{27599F90-BA3D-4ADE-B1F5-8382A93DA24F}"/>
              </a:ext>
            </a:extLst>
          </p:cNvPr>
          <p:cNvSpPr/>
          <p:nvPr/>
        </p:nvSpPr>
        <p:spPr>
          <a:xfrm>
            <a:off x="753269" y="5373216"/>
            <a:ext cx="3962747"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Rectángulo 10">
            <a:extLst>
              <a:ext uri="{FF2B5EF4-FFF2-40B4-BE49-F238E27FC236}">
                <a16:creationId xmlns:a16="http://schemas.microsoft.com/office/drawing/2014/main" id="{EEE64FDA-1626-4710-8ABD-1E484F464B85}"/>
              </a:ext>
            </a:extLst>
          </p:cNvPr>
          <p:cNvSpPr/>
          <p:nvPr/>
        </p:nvSpPr>
        <p:spPr>
          <a:xfrm>
            <a:off x="755576" y="4293096"/>
            <a:ext cx="3962747"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418318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673223" y="404664"/>
            <a:ext cx="8229600" cy="360040"/>
          </a:xfrm>
          <a:prstGeom prst="rect">
            <a:avLst/>
          </a:prstGeom>
        </p:spPr>
        <p:txBody>
          <a:bodyPr/>
          <a:lstStyle/>
          <a:p>
            <a:pPr algn="ctr">
              <a:spcBef>
                <a:spcPct val="0"/>
              </a:spcBef>
              <a:defRPr/>
            </a:pPr>
            <a:r>
              <a:rPr lang="en-GB" altLang="en-US" sz="2000" b="1" dirty="0" err="1">
                <a:solidFill>
                  <a:srgbClr val="2F6EBB"/>
                </a:solidFill>
                <a:latin typeface="+mj-lt"/>
                <a:ea typeface="+mj-ea"/>
                <a:cs typeface="+mj-cs"/>
              </a:rPr>
              <a:t>Innovación</a:t>
            </a:r>
            <a:r>
              <a:rPr lang="en-GB" altLang="en-US" sz="2000" b="1" dirty="0">
                <a:solidFill>
                  <a:srgbClr val="2F6EBB"/>
                </a:solidFill>
                <a:latin typeface="+mj-lt"/>
                <a:ea typeface="+mj-ea"/>
                <a:cs typeface="+mj-cs"/>
              </a:rPr>
              <a:t> y </a:t>
            </a:r>
            <a:r>
              <a:rPr lang="en-GB" altLang="en-US" sz="2000" b="1" dirty="0" err="1">
                <a:solidFill>
                  <a:srgbClr val="2F6EBB"/>
                </a:solidFill>
                <a:latin typeface="+mj-lt"/>
                <a:ea typeface="+mj-ea"/>
                <a:cs typeface="+mj-cs"/>
              </a:rPr>
              <a:t>salida</a:t>
            </a:r>
            <a:r>
              <a:rPr lang="en-GB" altLang="en-US" sz="2000" b="1" dirty="0">
                <a:solidFill>
                  <a:srgbClr val="2F6EBB"/>
                </a:solidFill>
                <a:latin typeface="+mj-lt"/>
                <a:ea typeface="+mj-ea"/>
                <a:cs typeface="+mj-cs"/>
              </a:rPr>
              <a:t> de  la crisis: </a:t>
            </a:r>
            <a:r>
              <a:rPr lang="en-GB" altLang="en-US" sz="2000" b="1" dirty="0" err="1">
                <a:solidFill>
                  <a:srgbClr val="2F6EBB"/>
                </a:solidFill>
                <a:latin typeface="+mj-lt"/>
                <a:ea typeface="+mj-ea"/>
                <a:cs typeface="+mj-cs"/>
              </a:rPr>
              <a:t>Existe</a:t>
            </a:r>
            <a:r>
              <a:rPr lang="en-GB" altLang="en-US" sz="2000" b="1" dirty="0">
                <a:solidFill>
                  <a:srgbClr val="2F6EBB"/>
                </a:solidFill>
                <a:latin typeface="+mj-lt"/>
                <a:ea typeface="+mj-ea"/>
                <a:cs typeface="+mj-cs"/>
              </a:rPr>
              <a:t> </a:t>
            </a:r>
            <a:r>
              <a:rPr lang="en-GB" altLang="en-US" sz="2000" b="1" dirty="0" err="1">
                <a:solidFill>
                  <a:srgbClr val="2F6EBB"/>
                </a:solidFill>
                <a:latin typeface="+mj-lt"/>
                <a:ea typeface="+mj-ea"/>
                <a:cs typeface="+mj-cs"/>
              </a:rPr>
              <a:t>alguna</a:t>
            </a:r>
            <a:r>
              <a:rPr lang="en-GB" altLang="en-US" sz="2000" b="1" dirty="0">
                <a:solidFill>
                  <a:srgbClr val="2F6EBB"/>
                </a:solidFill>
                <a:latin typeface="+mj-lt"/>
                <a:ea typeface="+mj-ea"/>
                <a:cs typeface="+mj-cs"/>
              </a:rPr>
              <a:t> </a:t>
            </a:r>
            <a:r>
              <a:rPr lang="en-GB" altLang="en-US" sz="2000" b="1" dirty="0" err="1">
                <a:solidFill>
                  <a:srgbClr val="2F6EBB"/>
                </a:solidFill>
                <a:latin typeface="+mj-lt"/>
                <a:ea typeface="+mj-ea"/>
                <a:cs typeface="+mj-cs"/>
              </a:rPr>
              <a:t>correlación</a:t>
            </a:r>
            <a:r>
              <a:rPr lang="en-GB" altLang="en-US" sz="2000" b="1" dirty="0">
                <a:solidFill>
                  <a:srgbClr val="2F6EBB"/>
                </a:solidFill>
                <a:latin typeface="+mj-lt"/>
                <a:ea typeface="+mj-ea"/>
                <a:cs typeface="+mj-cs"/>
              </a:rPr>
              <a:t>?</a:t>
            </a:r>
          </a:p>
        </p:txBody>
      </p:sp>
      <p:grpSp>
        <p:nvGrpSpPr>
          <p:cNvPr id="3" name="2 Grupo"/>
          <p:cNvGrpSpPr/>
          <p:nvPr/>
        </p:nvGrpSpPr>
        <p:grpSpPr>
          <a:xfrm>
            <a:off x="917942" y="1021144"/>
            <a:ext cx="7601476" cy="4907921"/>
            <a:chOff x="917942" y="1021144"/>
            <a:chExt cx="7601476" cy="4907921"/>
          </a:xfrm>
        </p:grpSpPr>
        <p:pic>
          <p:nvPicPr>
            <p:cNvPr id="10" name="2 Imagen"/>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59632" y="1211265"/>
              <a:ext cx="7259786" cy="4487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5 CuadroTexto"/>
            <p:cNvSpPr txBox="1">
              <a:spLocks noChangeArrowheads="1"/>
            </p:cNvSpPr>
            <p:nvPr/>
          </p:nvSpPr>
          <p:spPr bwMode="auto">
            <a:xfrm>
              <a:off x="3208461" y="5651252"/>
              <a:ext cx="31591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bg1"/>
                </a:buClr>
                <a:buChar char="•"/>
                <a:defRPr sz="2400" i="1">
                  <a:solidFill>
                    <a:srgbClr val="0F5494"/>
                  </a:solidFill>
                  <a:latin typeface="Verdana" pitchFamily="34" charset="0"/>
                </a:defRPr>
              </a:lvl1pPr>
              <a:lvl2pPr marL="742950" indent="-285750" algn="l" eaLnBrk="0" hangingPunct="0">
                <a:spcBef>
                  <a:spcPct val="20000"/>
                </a:spcBef>
                <a:buClr>
                  <a:srgbClr val="009FBA"/>
                </a:buClr>
                <a:buChar char="•"/>
                <a:defRPr sz="2000" b="1">
                  <a:solidFill>
                    <a:srgbClr val="0F5494"/>
                  </a:solidFill>
                  <a:latin typeface="Verdana" pitchFamily="34" charset="0"/>
                </a:defRPr>
              </a:lvl2pPr>
              <a:lvl3pPr marL="1143000" indent="-228600" algn="l" eaLnBrk="0" hangingPunct="0">
                <a:spcBef>
                  <a:spcPct val="20000"/>
                </a:spcBef>
                <a:defRPr sz="1400">
                  <a:solidFill>
                    <a:srgbClr val="0F5494"/>
                  </a:solidFill>
                  <a:latin typeface="Verdana"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ClrTx/>
                <a:buFontTx/>
                <a:buNone/>
              </a:pPr>
              <a:r>
                <a:rPr lang="es-ES" altLang="en-US" sz="1200" b="1" i="0">
                  <a:solidFill>
                    <a:schemeClr val="tx1"/>
                  </a:solidFill>
                </a:rPr>
                <a:t>Índice Europeo Innovación  2013</a:t>
              </a:r>
            </a:p>
          </p:txBody>
        </p:sp>
        <p:sp>
          <p:nvSpPr>
            <p:cNvPr id="12" name="4 CuadroTexto"/>
            <p:cNvSpPr txBox="1">
              <a:spLocks noChangeArrowheads="1"/>
            </p:cNvSpPr>
            <p:nvPr/>
          </p:nvSpPr>
          <p:spPr bwMode="auto">
            <a:xfrm rot="16200000">
              <a:off x="-1124376" y="3239186"/>
              <a:ext cx="43926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bg1"/>
                </a:buClr>
                <a:buChar char="•"/>
                <a:defRPr sz="2400" i="1">
                  <a:solidFill>
                    <a:srgbClr val="0F5494"/>
                  </a:solidFill>
                  <a:latin typeface="Verdana" pitchFamily="34" charset="0"/>
                </a:defRPr>
              </a:lvl1pPr>
              <a:lvl2pPr marL="742950" indent="-285750" algn="l" eaLnBrk="0" hangingPunct="0">
                <a:spcBef>
                  <a:spcPct val="20000"/>
                </a:spcBef>
                <a:buClr>
                  <a:srgbClr val="009FBA"/>
                </a:buClr>
                <a:buChar char="•"/>
                <a:defRPr sz="2000" b="1">
                  <a:solidFill>
                    <a:srgbClr val="0F5494"/>
                  </a:solidFill>
                  <a:latin typeface="Verdana" pitchFamily="34" charset="0"/>
                </a:defRPr>
              </a:lvl2pPr>
              <a:lvl3pPr marL="1143000" indent="-228600" algn="l" eaLnBrk="0" hangingPunct="0">
                <a:spcBef>
                  <a:spcPct val="20000"/>
                </a:spcBef>
                <a:defRPr sz="1400">
                  <a:solidFill>
                    <a:srgbClr val="0F5494"/>
                  </a:solidFill>
                  <a:latin typeface="Verdana"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ClrTx/>
                <a:buFontTx/>
                <a:buNone/>
              </a:pPr>
              <a:r>
                <a:rPr lang="es-ES" altLang="en-US" sz="1400" b="1" i="0" dirty="0">
                  <a:solidFill>
                    <a:schemeClr val="tx1"/>
                  </a:solidFill>
                </a:rPr>
                <a:t>Desempleo Marzo 2013 (</a:t>
              </a:r>
              <a:r>
                <a:rPr lang="es-ES" altLang="en-US" sz="1400" b="1" i="0" dirty="0" err="1">
                  <a:solidFill>
                    <a:schemeClr val="tx1"/>
                  </a:solidFill>
                </a:rPr>
                <a:t>Eurostat</a:t>
              </a:r>
              <a:r>
                <a:rPr lang="es-ES" altLang="en-US" sz="1400" b="1" i="0" dirty="0">
                  <a:solidFill>
                    <a:schemeClr val="tx1"/>
                  </a:solidFill>
                </a:rPr>
                <a:t>)</a:t>
              </a:r>
            </a:p>
          </p:txBody>
        </p:sp>
        <p:sp>
          <p:nvSpPr>
            <p:cNvPr id="13" name="1 CuadroTexto"/>
            <p:cNvSpPr txBox="1">
              <a:spLocks noChangeArrowheads="1"/>
            </p:cNvSpPr>
            <p:nvPr/>
          </p:nvSpPr>
          <p:spPr bwMode="auto">
            <a:xfrm>
              <a:off x="2915816" y="1021144"/>
              <a:ext cx="525658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chemeClr val="bg1"/>
                </a:buClr>
                <a:buChar char="•"/>
                <a:defRPr sz="2400" i="1">
                  <a:solidFill>
                    <a:srgbClr val="0F5494"/>
                  </a:solidFill>
                  <a:latin typeface="Verdana" pitchFamily="34" charset="0"/>
                </a:defRPr>
              </a:lvl1pPr>
              <a:lvl2pPr marL="742950" indent="-285750" algn="l" eaLnBrk="0" hangingPunct="0">
                <a:spcBef>
                  <a:spcPct val="20000"/>
                </a:spcBef>
                <a:buClr>
                  <a:srgbClr val="009FBA"/>
                </a:buClr>
                <a:buChar char="•"/>
                <a:defRPr sz="2000" b="1">
                  <a:solidFill>
                    <a:srgbClr val="0F5494"/>
                  </a:solidFill>
                  <a:latin typeface="Verdana" pitchFamily="34" charset="0"/>
                </a:defRPr>
              </a:lvl2pPr>
              <a:lvl3pPr marL="1143000" indent="-228600" algn="l" eaLnBrk="0" hangingPunct="0">
                <a:spcBef>
                  <a:spcPct val="20000"/>
                </a:spcBef>
                <a:defRPr sz="1400">
                  <a:solidFill>
                    <a:srgbClr val="0F5494"/>
                  </a:solidFill>
                  <a:latin typeface="Verdana"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0"/>
                </a:spcBef>
                <a:buClrTx/>
                <a:buFontTx/>
                <a:buNone/>
              </a:pPr>
              <a:r>
                <a:rPr lang="es-ES" altLang="en-US" sz="1100" b="1" i="0" dirty="0">
                  <a:solidFill>
                    <a:schemeClr val="tx1"/>
                  </a:solidFill>
                </a:rPr>
                <a:t>*Fuente : Guillermo </a:t>
              </a:r>
              <a:r>
                <a:rPr lang="es-ES" altLang="en-US" sz="1100" b="1" i="0" dirty="0" err="1">
                  <a:solidFill>
                    <a:schemeClr val="tx1"/>
                  </a:solidFill>
                </a:rPr>
                <a:t>Dorronsoro</a:t>
              </a:r>
              <a:r>
                <a:rPr lang="es-ES" altLang="en-US" sz="1100" b="1" i="0" dirty="0">
                  <a:solidFill>
                    <a:schemeClr val="tx1"/>
                  </a:solidFill>
                </a:rPr>
                <a:t> (Escuela de Negocios de Deusto</a:t>
              </a:r>
              <a:endParaRPr lang="es-ES" altLang="en-US" sz="1100" b="1" i="0" dirty="0">
                <a:solidFill>
                  <a:srgbClr val="FFFF00"/>
                </a:solidFill>
              </a:endParaRPr>
            </a:p>
          </p:txBody>
        </p:sp>
      </p:grpSp>
    </p:spTree>
    <p:extLst>
      <p:ext uri="{BB962C8B-B14F-4D97-AF65-F5344CB8AC3E}">
        <p14:creationId xmlns:p14="http://schemas.microsoft.com/office/powerpoint/2010/main" val="515972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9552" y="188640"/>
            <a:ext cx="8229600" cy="46831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altLang="fr-FR" sz="2000" b="1" dirty="0" err="1">
                <a:solidFill>
                  <a:srgbClr val="2F6EBB"/>
                </a:solidFill>
                <a:latin typeface="+mj-lt"/>
                <a:ea typeface="+mj-ea"/>
                <a:cs typeface="+mj-cs"/>
              </a:rPr>
              <a:t>Análisis</a:t>
            </a:r>
            <a:r>
              <a:rPr lang="en-GB" altLang="fr-FR" sz="2000" b="1" dirty="0">
                <a:solidFill>
                  <a:srgbClr val="2F6EBB"/>
                </a:solidFill>
                <a:latin typeface="+mj-lt"/>
                <a:ea typeface="+mj-ea"/>
                <a:cs typeface="+mj-cs"/>
              </a:rPr>
              <a:t> de </a:t>
            </a:r>
            <a:r>
              <a:rPr lang="en-GB" altLang="fr-FR" sz="2000" b="1" dirty="0" err="1">
                <a:solidFill>
                  <a:srgbClr val="2F6EBB"/>
                </a:solidFill>
                <a:latin typeface="+mj-lt"/>
                <a:ea typeface="+mj-ea"/>
                <a:cs typeface="+mj-cs"/>
              </a:rPr>
              <a:t>fortalezas</a:t>
            </a:r>
            <a:r>
              <a:rPr lang="en-GB" altLang="fr-FR" sz="2000" b="1" dirty="0">
                <a:solidFill>
                  <a:srgbClr val="2F6EBB"/>
                </a:solidFill>
                <a:latin typeface="+mj-lt"/>
                <a:ea typeface="+mj-ea"/>
                <a:cs typeface="+mj-cs"/>
              </a:rPr>
              <a:t> y </a:t>
            </a:r>
            <a:r>
              <a:rPr lang="en-GB" altLang="fr-FR" sz="2000" b="1" dirty="0" err="1">
                <a:solidFill>
                  <a:srgbClr val="2F6EBB"/>
                </a:solidFill>
                <a:latin typeface="+mj-lt"/>
                <a:ea typeface="+mj-ea"/>
                <a:cs typeface="+mj-cs"/>
              </a:rPr>
              <a:t>debilidades</a:t>
            </a:r>
            <a:r>
              <a:rPr lang="en-GB" altLang="fr-FR" sz="2000" b="1" dirty="0">
                <a:solidFill>
                  <a:srgbClr val="2F6EBB"/>
                </a:solidFill>
                <a:latin typeface="+mj-lt"/>
                <a:ea typeface="+mj-ea"/>
                <a:cs typeface="+mj-cs"/>
              </a:rPr>
              <a:t> del </a:t>
            </a:r>
            <a:r>
              <a:rPr lang="en-GB" altLang="fr-FR" sz="2000" b="1" dirty="0" err="1">
                <a:solidFill>
                  <a:srgbClr val="2F6EBB"/>
                </a:solidFill>
                <a:latin typeface="+mj-lt"/>
                <a:ea typeface="+mj-ea"/>
                <a:cs typeface="+mj-cs"/>
              </a:rPr>
              <a:t>sistema</a:t>
            </a:r>
            <a:r>
              <a:rPr lang="en-GB" altLang="fr-FR" sz="2000" b="1" dirty="0">
                <a:solidFill>
                  <a:srgbClr val="2F6EBB"/>
                </a:solidFill>
                <a:latin typeface="+mj-lt"/>
                <a:ea typeface="+mj-ea"/>
                <a:cs typeface="+mj-cs"/>
              </a:rPr>
              <a:t> de </a:t>
            </a:r>
            <a:r>
              <a:rPr lang="en-GB" altLang="fr-FR" sz="2000" b="1" dirty="0" err="1">
                <a:solidFill>
                  <a:srgbClr val="2F6EBB"/>
                </a:solidFill>
                <a:latin typeface="+mj-lt"/>
                <a:ea typeface="+mj-ea"/>
                <a:cs typeface="+mj-cs"/>
              </a:rPr>
              <a:t>I+D+i</a:t>
            </a:r>
            <a:r>
              <a:rPr lang="en-GB" altLang="fr-FR" sz="2000" b="1" dirty="0">
                <a:solidFill>
                  <a:srgbClr val="2F6EBB"/>
                </a:solidFill>
                <a:latin typeface="+mj-lt"/>
                <a:ea typeface="+mj-ea"/>
                <a:cs typeface="+mj-cs"/>
              </a:rPr>
              <a:t> </a:t>
            </a:r>
            <a:r>
              <a:rPr lang="en-GB" altLang="fr-FR" sz="2000" b="1" dirty="0" err="1">
                <a:solidFill>
                  <a:srgbClr val="2F6EBB"/>
                </a:solidFill>
                <a:latin typeface="+mj-lt"/>
                <a:ea typeface="+mj-ea"/>
                <a:cs typeface="+mj-cs"/>
              </a:rPr>
              <a:t>Español</a:t>
            </a:r>
            <a:endParaRPr kumimoji="0" lang="en-GB" altLang="fr-FR" sz="2000" b="1" i="0" u="none" strike="noStrike" kern="1200" cap="none" spc="0" normalizeH="0" baseline="0" noProof="0" dirty="0">
              <a:ln>
                <a:noFill/>
              </a:ln>
              <a:solidFill>
                <a:srgbClr val="2F6EBB"/>
              </a:solidFill>
              <a:effectLst/>
              <a:uLnTx/>
              <a:uFillTx/>
              <a:latin typeface="+mj-lt"/>
              <a:ea typeface="+mj-ea"/>
              <a:cs typeface="+mj-cs"/>
            </a:endParaRPr>
          </a:p>
        </p:txBody>
      </p:sp>
      <p:sp>
        <p:nvSpPr>
          <p:cNvPr id="3" name="Rectangle 3"/>
          <p:cNvSpPr/>
          <p:nvPr/>
        </p:nvSpPr>
        <p:spPr>
          <a:xfrm>
            <a:off x="838026" y="692696"/>
            <a:ext cx="7931125" cy="5709255"/>
          </a:xfrm>
          <a:prstGeom prst="rect">
            <a:avLst/>
          </a:prstGeom>
        </p:spPr>
        <p:txBody>
          <a:bodyPr wrap="square">
            <a:spAutoFit/>
          </a:bodyPr>
          <a:lstStyle/>
          <a:p>
            <a:pPr algn="just">
              <a:defRPr/>
            </a:pPr>
            <a:r>
              <a:rPr lang="es-ES_tradnl" sz="1600" b="1" dirty="0"/>
              <a:t>Peer </a:t>
            </a:r>
            <a:r>
              <a:rPr lang="es-ES_tradnl" sz="1600" b="1" dirty="0" err="1"/>
              <a:t>Review</a:t>
            </a:r>
            <a:r>
              <a:rPr lang="es-ES_tradnl" sz="1600" b="1" dirty="0"/>
              <a:t> to </a:t>
            </a:r>
            <a:r>
              <a:rPr lang="es-ES_tradnl" sz="1600" b="1" dirty="0" err="1"/>
              <a:t>the</a:t>
            </a:r>
            <a:r>
              <a:rPr lang="es-ES_tradnl" sz="1600" b="1" dirty="0"/>
              <a:t> </a:t>
            </a:r>
            <a:r>
              <a:rPr lang="es-ES_tradnl" sz="1600" b="1" dirty="0" err="1"/>
              <a:t>Spanish</a:t>
            </a:r>
            <a:r>
              <a:rPr lang="es-ES_tradnl" sz="1600" b="1" dirty="0"/>
              <a:t> </a:t>
            </a:r>
            <a:r>
              <a:rPr lang="es-ES_tradnl" sz="1600" b="1" dirty="0" err="1"/>
              <a:t>R&amp;D&amp;Innovation</a:t>
            </a:r>
            <a:r>
              <a:rPr lang="es-ES_tradnl" sz="1600" b="1" dirty="0"/>
              <a:t> </a:t>
            </a:r>
            <a:r>
              <a:rPr lang="es-ES_tradnl" sz="1600" b="1" dirty="0" err="1"/>
              <a:t>System</a:t>
            </a:r>
            <a:r>
              <a:rPr lang="es-ES_tradnl" sz="1600" b="1" dirty="0"/>
              <a:t> (2014), </a:t>
            </a:r>
            <a:r>
              <a:rPr lang="es-ES_tradnl" sz="1600" dirty="0" err="1"/>
              <a:t>made</a:t>
            </a:r>
            <a:r>
              <a:rPr lang="es-ES_tradnl" sz="1600" dirty="0"/>
              <a:t> </a:t>
            </a:r>
            <a:r>
              <a:rPr lang="es-ES_tradnl" sz="1600" dirty="0" err="1"/>
              <a:t>by</a:t>
            </a:r>
            <a:r>
              <a:rPr lang="es-ES_tradnl" sz="1600" dirty="0"/>
              <a:t> ERAC and </a:t>
            </a:r>
            <a:r>
              <a:rPr lang="es-ES_tradnl" sz="1600" dirty="0" err="1"/>
              <a:t>with</a:t>
            </a:r>
            <a:r>
              <a:rPr lang="es-ES_tradnl" sz="1600" dirty="0"/>
              <a:t> </a:t>
            </a:r>
            <a:r>
              <a:rPr lang="es-ES_tradnl" sz="1600" dirty="0" err="1"/>
              <a:t>contribtion</a:t>
            </a:r>
            <a:r>
              <a:rPr lang="es-ES_tradnl" sz="1600" dirty="0"/>
              <a:t> </a:t>
            </a:r>
            <a:r>
              <a:rPr lang="es-ES_tradnl" sz="1600" dirty="0" err="1"/>
              <a:t>from</a:t>
            </a:r>
            <a:r>
              <a:rPr lang="es-ES_tradnl" sz="1600" dirty="0"/>
              <a:t> EC as </a:t>
            </a:r>
            <a:r>
              <a:rPr lang="es-ES_tradnl" sz="1600" dirty="0" err="1"/>
              <a:t>well</a:t>
            </a:r>
            <a:r>
              <a:rPr lang="es-ES_tradnl" sz="1600" dirty="0"/>
              <a:t>. </a:t>
            </a:r>
            <a:endParaRPr lang="es-ES_tradnl" sz="1600" dirty="0">
              <a:sym typeface="Wingdings" panose="05000000000000000000" pitchFamily="2" charset="2"/>
            </a:endParaRPr>
          </a:p>
          <a:p>
            <a:pPr algn="just">
              <a:defRPr/>
            </a:pPr>
            <a:endParaRPr lang="es-ES_tradnl" sz="1600" b="1" i="1" dirty="0">
              <a:solidFill>
                <a:srgbClr val="FF0000"/>
              </a:solidFill>
              <a:sym typeface="Wingdings" panose="05000000000000000000" pitchFamily="2" charset="2"/>
            </a:endParaRPr>
          </a:p>
          <a:p>
            <a:pPr algn="ctr">
              <a:defRPr/>
            </a:pPr>
            <a:r>
              <a:rPr lang="es-ES_tradnl" sz="1300" b="1" dirty="0">
                <a:solidFill>
                  <a:srgbClr val="FF0000"/>
                </a:solidFill>
                <a:sym typeface="Wingdings" panose="05000000000000000000" pitchFamily="2" charset="2"/>
              </a:rPr>
              <a:t>http://www.mineco.gob.es/stfls/MICINN/Prensa/FICHEROS/2014/140801_final_report_public_version.pdf</a:t>
            </a:r>
            <a:endParaRPr lang="es-ES_tradnl" sz="1300" b="1" dirty="0">
              <a:solidFill>
                <a:srgbClr val="FF0000"/>
              </a:solidFill>
            </a:endParaRPr>
          </a:p>
          <a:p>
            <a:pPr algn="just">
              <a:defRPr/>
            </a:pPr>
            <a:endParaRPr lang="en-GB" sz="1600" dirty="0"/>
          </a:p>
          <a:p>
            <a:pPr algn="just">
              <a:defRPr/>
            </a:pPr>
            <a:r>
              <a:rPr lang="en-GB" sz="1600" dirty="0" err="1"/>
              <a:t>Algunos</a:t>
            </a:r>
            <a:r>
              <a:rPr lang="en-GB" sz="1600" dirty="0"/>
              <a:t> </a:t>
            </a:r>
            <a:r>
              <a:rPr lang="en-GB" sz="1600" dirty="0" err="1"/>
              <a:t>aspectos</a:t>
            </a:r>
            <a:r>
              <a:rPr lang="en-GB" sz="1600" dirty="0"/>
              <a:t> </a:t>
            </a:r>
            <a:r>
              <a:rPr lang="en-GB" sz="1600" dirty="0" err="1"/>
              <a:t>interesantes</a:t>
            </a:r>
            <a:r>
              <a:rPr lang="en-GB" sz="1600" dirty="0"/>
              <a:t>:</a:t>
            </a:r>
          </a:p>
          <a:p>
            <a:pPr algn="just">
              <a:defRPr/>
            </a:pPr>
            <a:endParaRPr lang="en-GB" sz="1600" dirty="0"/>
          </a:p>
          <a:p>
            <a:pPr marL="285750" indent="-285750" algn="just">
              <a:buFont typeface="Wingdings" panose="05000000000000000000" pitchFamily="2" charset="2"/>
              <a:buChar char="q"/>
              <a:defRPr/>
            </a:pPr>
            <a:r>
              <a:rPr lang="es-ES" sz="1600" dirty="0"/>
              <a:t>No está demostrado que el incremento del gasto público en I+D lo solucione todo, sino </a:t>
            </a:r>
            <a:r>
              <a:rPr lang="es-ES" sz="1600" b="1" dirty="0"/>
              <a:t>es más importante gastar bien</a:t>
            </a:r>
            <a:r>
              <a:rPr lang="es-ES" sz="1600" dirty="0"/>
              <a:t>! </a:t>
            </a:r>
            <a:endParaRPr lang="es-ES" sz="1600" dirty="0">
              <a:sym typeface="Wingdings" panose="05000000000000000000" pitchFamily="2" charset="2"/>
            </a:endParaRPr>
          </a:p>
          <a:p>
            <a:pPr marL="285750" indent="-285750" algn="just">
              <a:buFont typeface="Wingdings" panose="05000000000000000000" pitchFamily="2" charset="2"/>
              <a:buChar char="q"/>
              <a:defRPr/>
            </a:pPr>
            <a:endParaRPr lang="es-ES" sz="1600" dirty="0">
              <a:sym typeface="Wingdings" panose="05000000000000000000" pitchFamily="2" charset="2"/>
            </a:endParaRPr>
          </a:p>
          <a:p>
            <a:pPr marL="285750" indent="-285750" algn="just">
              <a:buFont typeface="Wingdings" panose="05000000000000000000" pitchFamily="2" charset="2"/>
              <a:buChar char="q"/>
              <a:defRPr/>
            </a:pPr>
            <a:r>
              <a:rPr lang="es-ES" sz="1600" b="1" dirty="0"/>
              <a:t>Clave: </a:t>
            </a:r>
            <a:r>
              <a:rPr lang="es-ES" sz="1600" dirty="0"/>
              <a:t>Incremento del gasto privado en </a:t>
            </a:r>
            <a:r>
              <a:rPr lang="es-ES" sz="1600" dirty="0" err="1"/>
              <a:t>I+D+i</a:t>
            </a:r>
            <a:r>
              <a:rPr lang="es-ES" sz="1600" dirty="0"/>
              <a:t> </a:t>
            </a:r>
            <a:r>
              <a:rPr lang="es-ES" sz="1600" dirty="0">
                <a:sym typeface="Wingdings" panose="05000000000000000000" pitchFamily="2" charset="2"/>
              </a:rPr>
              <a:t> N</a:t>
            </a:r>
            <a:r>
              <a:rPr lang="es-ES" sz="1600" dirty="0"/>
              <a:t>o es tanto cuestión de incrementar el gasto público, sino  como de mejorar los incentivos fiscales a las empresas. Esto podría extenderse (si es que no existe ya) a la contratación de investigadores por parte de empresas!!!</a:t>
            </a:r>
          </a:p>
          <a:p>
            <a:pPr marL="285750" indent="-285750" algn="just">
              <a:buFont typeface="Wingdings" panose="05000000000000000000" pitchFamily="2" charset="2"/>
              <a:buChar char="q"/>
              <a:defRPr/>
            </a:pPr>
            <a:endParaRPr lang="es-ES" sz="1600" dirty="0"/>
          </a:p>
          <a:p>
            <a:pPr marL="285750" indent="-285750" algn="just">
              <a:buFont typeface="Wingdings" panose="05000000000000000000" pitchFamily="2" charset="2"/>
              <a:buChar char="q"/>
              <a:defRPr/>
            </a:pPr>
            <a:r>
              <a:rPr lang="es-ES" sz="1600" dirty="0"/>
              <a:t>“</a:t>
            </a:r>
            <a:r>
              <a:rPr lang="es-ES" sz="1600" dirty="0" err="1"/>
              <a:t>Desfuncionarializar</a:t>
            </a:r>
            <a:r>
              <a:rPr lang="es-ES" sz="1600" dirty="0"/>
              <a:t>” la carrera investigadora e introducir </a:t>
            </a:r>
            <a:r>
              <a:rPr lang="es-ES" sz="1600" b="1" dirty="0"/>
              <a:t>mérito y competencia en el sistema</a:t>
            </a:r>
            <a:r>
              <a:rPr lang="es-ES" sz="1600" dirty="0"/>
              <a:t>, obligar a rendir cuentas y evaluar resultados, racionalizar número de centros universitarios, carreras, etc…</a:t>
            </a:r>
          </a:p>
          <a:p>
            <a:pPr marL="285750" indent="-285750" algn="just">
              <a:buFont typeface="Wingdings" panose="05000000000000000000" pitchFamily="2" charset="2"/>
              <a:buChar char="q"/>
              <a:defRPr/>
            </a:pPr>
            <a:endParaRPr lang="es-ES" sz="1600" dirty="0"/>
          </a:p>
          <a:p>
            <a:pPr marL="285750" indent="-285750" algn="just">
              <a:buFont typeface="Wingdings" panose="05000000000000000000" pitchFamily="2" charset="2"/>
              <a:buChar char="q"/>
              <a:defRPr/>
            </a:pPr>
            <a:r>
              <a:rPr lang="es-ES" sz="1600" dirty="0"/>
              <a:t>En general, en el sistema español </a:t>
            </a:r>
            <a:r>
              <a:rPr lang="es-ES" sz="1600" b="1" dirty="0"/>
              <a:t>NO se miden los resultados</a:t>
            </a:r>
            <a:r>
              <a:rPr lang="es-ES" sz="1600" dirty="0"/>
              <a:t>…</a:t>
            </a:r>
          </a:p>
          <a:p>
            <a:pPr marL="285750" indent="-285750" algn="just">
              <a:buFont typeface="Wingdings" panose="05000000000000000000" pitchFamily="2" charset="2"/>
              <a:buChar char="q"/>
              <a:defRPr/>
            </a:pPr>
            <a:endParaRPr lang="es-ES" sz="1600" dirty="0"/>
          </a:p>
          <a:p>
            <a:pPr marL="285750" indent="-285750" algn="just">
              <a:buFont typeface="Wingdings" panose="05000000000000000000" pitchFamily="2" charset="2"/>
              <a:buChar char="q"/>
              <a:defRPr/>
            </a:pPr>
            <a:r>
              <a:rPr lang="es-ES" sz="1600" dirty="0"/>
              <a:t>España adolece de </a:t>
            </a:r>
            <a:r>
              <a:rPr lang="es-ES" sz="1600" b="1" dirty="0"/>
              <a:t>falta de </a:t>
            </a:r>
            <a:r>
              <a:rPr lang="es-ES" sz="1600" b="1" dirty="0" err="1"/>
              <a:t>clústers</a:t>
            </a:r>
            <a:r>
              <a:rPr lang="es-ES" sz="1600" b="1" dirty="0"/>
              <a:t> realmente innovadores </a:t>
            </a:r>
            <a:r>
              <a:rPr lang="es-ES" sz="1600" dirty="0"/>
              <a:t>o en sectores de alta tecnología….</a:t>
            </a:r>
            <a:endParaRPr lang="es-ES" sz="1600" b="1" dirty="0">
              <a:solidFill>
                <a:srgbClr val="FF0000"/>
              </a:solidFill>
            </a:endParaRPr>
          </a:p>
        </p:txBody>
      </p:sp>
    </p:spTree>
    <p:extLst>
      <p:ext uri="{BB962C8B-B14F-4D97-AF65-F5344CB8AC3E}">
        <p14:creationId xmlns:p14="http://schemas.microsoft.com/office/powerpoint/2010/main" val="1834669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24494" y="476672"/>
            <a:ext cx="8141717" cy="576064"/>
          </a:xfrm>
          <a:prstGeom prst="rect">
            <a:avLst/>
          </a:prstGeom>
          <a:noFill/>
        </p:spPr>
        <p:txBody>
          <a:bodyPr lIns="80147" tIns="40074" rIns="80147" bIns="40074"/>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S" sz="2600" b="0" i="0" u="none" strike="noStrike" kern="1200" cap="none" spc="0" normalizeH="0" baseline="0" noProof="0" dirty="0">
                <a:ln>
                  <a:noFill/>
                </a:ln>
                <a:solidFill>
                  <a:srgbClr val="2F6EBB"/>
                </a:solidFill>
                <a:effectLst/>
                <a:uLnTx/>
                <a:uFillTx/>
                <a:latin typeface="+mj-lt"/>
                <a:ea typeface="+mj-ea"/>
                <a:cs typeface="+mj-cs"/>
              </a:rPr>
              <a:t>Marco Financiero Multianual 2014-2020</a:t>
            </a:r>
            <a:endParaRPr kumimoji="0" lang="es-ES" sz="2200" b="0" i="0" u="none" strike="noStrike" kern="1200" cap="none" spc="0" normalizeH="0" baseline="0" noProof="0" dirty="0">
              <a:ln>
                <a:noFill/>
              </a:ln>
              <a:solidFill>
                <a:srgbClr val="2F6EBB"/>
              </a:solidFill>
              <a:effectLst/>
              <a:uLnTx/>
              <a:uFillTx/>
              <a:latin typeface="+mj-lt"/>
              <a:ea typeface="+mj-ea"/>
              <a:cs typeface="+mj-cs"/>
            </a:endParaRPr>
          </a:p>
        </p:txBody>
      </p:sp>
      <p:sp>
        <p:nvSpPr>
          <p:cNvPr id="3" name="Rectangle 3"/>
          <p:cNvSpPr txBox="1">
            <a:spLocks noChangeArrowheads="1"/>
          </p:cNvSpPr>
          <p:nvPr/>
        </p:nvSpPr>
        <p:spPr>
          <a:xfrm>
            <a:off x="858267" y="2132856"/>
            <a:ext cx="7674173" cy="3800747"/>
          </a:xfrm>
          <a:prstGeom prst="rect">
            <a:avLst/>
          </a:prstGeom>
          <a:noFill/>
        </p:spPr>
        <p:txBody>
          <a:bodyPr/>
          <a:lstStyle/>
          <a:p>
            <a:pPr marL="704850" marR="0" lvl="0" indent="-704850" algn="l" defTabSz="1042988" rtl="0" eaLnBrk="1" fontAlgn="auto" latinLnBrk="0" hangingPunct="1">
              <a:lnSpc>
                <a:spcPct val="100000"/>
              </a:lnSpc>
              <a:spcBef>
                <a:spcPct val="20000"/>
              </a:spcBef>
              <a:spcAft>
                <a:spcPts val="0"/>
              </a:spcAft>
              <a:buClrTx/>
              <a:buSzTx/>
              <a:buFont typeface="Arial" pitchFamily="34" charset="0"/>
              <a:buChar char="•"/>
              <a:tabLst/>
              <a:defRPr/>
            </a:pPr>
            <a:endParaRPr kumimoji="0" lang="es-ES" sz="1200" b="1" i="0" u="none" strike="noStrike" kern="1200" cap="none" spc="0" normalizeH="0" baseline="0" noProof="0" dirty="0">
              <a:ln>
                <a:noFill/>
              </a:ln>
              <a:solidFill>
                <a:schemeClr val="tx1"/>
              </a:solidFill>
              <a:effectLst/>
              <a:uLnTx/>
              <a:uFillTx/>
              <a:latin typeface="+mn-lt"/>
              <a:ea typeface="+mn-ea"/>
              <a:cs typeface="+mn-cs"/>
            </a:endParaRPr>
          </a:p>
          <a:p>
            <a:pPr marL="704850" marR="0" lvl="0" indent="-704850" algn="l" defTabSz="1042988" rtl="0" eaLnBrk="1" fontAlgn="auto" latinLnBrk="0" hangingPunct="1">
              <a:lnSpc>
                <a:spcPct val="100000"/>
              </a:lnSpc>
              <a:spcBef>
                <a:spcPct val="20000"/>
              </a:spcBef>
              <a:spcAft>
                <a:spcPts val="0"/>
              </a:spcAft>
              <a:buClrTx/>
              <a:buSzTx/>
              <a:tabLst/>
              <a:defRPr/>
            </a:pPr>
            <a:r>
              <a:rPr kumimoji="0" lang="es-ES" sz="1800" b="1" i="0" u="none" strike="noStrike" kern="1200" cap="none" spc="0" normalizeH="0" baseline="0" noProof="0" dirty="0">
                <a:ln>
                  <a:noFill/>
                </a:ln>
                <a:solidFill>
                  <a:schemeClr val="tx1"/>
                </a:solidFill>
                <a:effectLst/>
                <a:uLnTx/>
                <a:uFillTx/>
                <a:latin typeface="+mn-lt"/>
                <a:ea typeface="+mn-ea"/>
                <a:cs typeface="+mn-cs"/>
              </a:rPr>
              <a:t>1. Crecimiento Inteligente e Inclusivo(€491bn)</a:t>
            </a:r>
          </a:p>
          <a:p>
            <a:pPr marL="704850" marR="0" lvl="0" indent="-704850" algn="l" defTabSz="1042988" rtl="0" eaLnBrk="1" fontAlgn="auto" latinLnBrk="0" hangingPunct="1">
              <a:lnSpc>
                <a:spcPct val="100000"/>
              </a:lnSpc>
              <a:spcBef>
                <a:spcPct val="20000"/>
              </a:spcBef>
              <a:spcAft>
                <a:spcPts val="0"/>
              </a:spcAft>
              <a:buClrTx/>
              <a:buSzTx/>
              <a:tabLst/>
              <a:defRPr/>
            </a:pPr>
            <a:endParaRPr kumimoji="0" lang="es-ES" sz="1800" b="1" i="0" u="none" strike="noStrike" kern="1200" cap="none" spc="0" normalizeH="0" baseline="0" noProof="0" dirty="0">
              <a:ln>
                <a:noFill/>
              </a:ln>
              <a:solidFill>
                <a:schemeClr val="tx1"/>
              </a:solidFill>
              <a:effectLst/>
              <a:uLnTx/>
              <a:uFillTx/>
              <a:latin typeface="+mn-lt"/>
              <a:ea typeface="+mn-ea"/>
              <a:cs typeface="+mn-cs"/>
            </a:endParaRPr>
          </a:p>
          <a:p>
            <a:pPr marL="704850" marR="0" lvl="0" indent="-704850" algn="l" defTabSz="1042988" rtl="0" eaLnBrk="1" fontAlgn="auto" latinLnBrk="0" hangingPunct="1">
              <a:lnSpc>
                <a:spcPct val="100000"/>
              </a:lnSpc>
              <a:spcBef>
                <a:spcPct val="20000"/>
              </a:spcBef>
              <a:spcAft>
                <a:spcPts val="0"/>
              </a:spcAft>
              <a:buClrTx/>
              <a:buSzTx/>
              <a:tabLst/>
              <a:defRPr/>
            </a:pPr>
            <a:endParaRPr kumimoji="0" lang="es-ES" sz="1800" b="1" i="0" u="none" strike="noStrike" kern="1200" cap="none" spc="0" normalizeH="0" baseline="0" noProof="0" dirty="0">
              <a:ln>
                <a:noFill/>
              </a:ln>
              <a:solidFill>
                <a:schemeClr val="tx1"/>
              </a:solidFill>
              <a:effectLst/>
              <a:uLnTx/>
              <a:uFillTx/>
              <a:latin typeface="+mn-lt"/>
              <a:ea typeface="+mn-ea"/>
              <a:cs typeface="+mn-cs"/>
            </a:endParaRPr>
          </a:p>
          <a:p>
            <a:pPr marL="704850" marR="0" lvl="0" indent="-704850" algn="l" defTabSz="1042988" rtl="0" eaLnBrk="1" fontAlgn="auto" latinLnBrk="0" hangingPunct="1">
              <a:lnSpc>
                <a:spcPct val="100000"/>
              </a:lnSpc>
              <a:spcBef>
                <a:spcPct val="20000"/>
              </a:spcBef>
              <a:spcAft>
                <a:spcPts val="0"/>
              </a:spcAft>
              <a:buClrTx/>
              <a:buSzTx/>
              <a:tabLst/>
              <a:defRPr/>
            </a:pPr>
            <a:endParaRPr kumimoji="0" lang="es-ES" sz="1800" b="1" i="0" u="none" strike="noStrike" kern="1200" cap="none" spc="0" normalizeH="0" baseline="0" noProof="0" dirty="0">
              <a:ln>
                <a:noFill/>
              </a:ln>
              <a:solidFill>
                <a:schemeClr val="tx1"/>
              </a:solidFill>
              <a:effectLst/>
              <a:uLnTx/>
              <a:uFillTx/>
              <a:latin typeface="+mn-lt"/>
              <a:ea typeface="+mn-ea"/>
              <a:cs typeface="+mn-cs"/>
            </a:endParaRPr>
          </a:p>
          <a:p>
            <a:pPr marL="704850" marR="0" lvl="0" indent="-704850" algn="l" defTabSz="1042988" rtl="0" eaLnBrk="1" fontAlgn="auto" latinLnBrk="0" hangingPunct="1">
              <a:lnSpc>
                <a:spcPct val="100000"/>
              </a:lnSpc>
              <a:spcBef>
                <a:spcPct val="20000"/>
              </a:spcBef>
              <a:spcAft>
                <a:spcPts val="0"/>
              </a:spcAft>
              <a:buClrTx/>
              <a:buSzTx/>
              <a:tabLst/>
              <a:defRPr/>
            </a:pPr>
            <a:endParaRPr kumimoji="0" lang="es-ES" sz="1800" b="1" i="0" u="none" strike="noStrike" kern="1200" cap="none" spc="0" normalizeH="0" baseline="0" noProof="0" dirty="0">
              <a:ln>
                <a:noFill/>
              </a:ln>
              <a:solidFill>
                <a:schemeClr val="tx1"/>
              </a:solidFill>
              <a:effectLst/>
              <a:uLnTx/>
              <a:uFillTx/>
              <a:latin typeface="+mn-lt"/>
              <a:ea typeface="+mn-ea"/>
              <a:cs typeface="+mn-cs"/>
            </a:endParaRPr>
          </a:p>
          <a:p>
            <a:pPr marL="704850" marR="0" lvl="0" indent="-704850" algn="l" defTabSz="1042988" rtl="0" eaLnBrk="1" fontAlgn="auto" latinLnBrk="0" hangingPunct="1">
              <a:lnSpc>
                <a:spcPct val="100000"/>
              </a:lnSpc>
              <a:spcBef>
                <a:spcPct val="20000"/>
              </a:spcBef>
              <a:spcAft>
                <a:spcPts val="0"/>
              </a:spcAft>
              <a:buClrTx/>
              <a:buSzTx/>
              <a:tabLst/>
              <a:defRPr/>
            </a:pPr>
            <a:r>
              <a:rPr kumimoji="0" lang="es-ES" sz="1800" b="1" i="0" u="none" strike="noStrike" kern="1200" cap="none" spc="0" normalizeH="0" baseline="0" noProof="0" dirty="0">
                <a:ln>
                  <a:noFill/>
                </a:ln>
                <a:solidFill>
                  <a:schemeClr val="tx1"/>
                </a:solidFill>
                <a:effectLst/>
                <a:uLnTx/>
                <a:uFillTx/>
                <a:latin typeface="+mn-lt"/>
                <a:ea typeface="+mn-ea"/>
                <a:cs typeface="+mn-cs"/>
              </a:rPr>
              <a:t>2. Crecimiento sostenible, recursos naturales (€383bn)</a:t>
            </a:r>
          </a:p>
          <a:p>
            <a:pPr marL="704850" marR="0" lvl="0" indent="-704850" algn="l" defTabSz="1042988" rtl="0" eaLnBrk="1" fontAlgn="auto" latinLnBrk="0" hangingPunct="1">
              <a:lnSpc>
                <a:spcPct val="100000"/>
              </a:lnSpc>
              <a:spcBef>
                <a:spcPct val="20000"/>
              </a:spcBef>
              <a:spcAft>
                <a:spcPts val="0"/>
              </a:spcAft>
              <a:buClrTx/>
              <a:buSzTx/>
              <a:tabLst/>
              <a:defRPr/>
            </a:pPr>
            <a:r>
              <a:rPr kumimoji="0" lang="es-ES" sz="1800" b="1" i="0" u="none" strike="noStrike" kern="1200" cap="none" spc="0" normalizeH="0" baseline="0" noProof="0" dirty="0">
                <a:ln>
                  <a:noFill/>
                </a:ln>
                <a:solidFill>
                  <a:schemeClr val="tx1"/>
                </a:solidFill>
                <a:effectLst/>
                <a:uLnTx/>
                <a:uFillTx/>
                <a:latin typeface="+mn-lt"/>
                <a:ea typeface="+mn-ea"/>
                <a:cs typeface="+mn-cs"/>
              </a:rPr>
              <a:t>3. Seguridad y ciudadanía (€18.5bn)</a:t>
            </a:r>
          </a:p>
          <a:p>
            <a:pPr marL="704850" marR="0" lvl="0" indent="-704850" algn="l" defTabSz="1042988" rtl="0" eaLnBrk="1" fontAlgn="auto" latinLnBrk="0" hangingPunct="1">
              <a:lnSpc>
                <a:spcPct val="100000"/>
              </a:lnSpc>
              <a:spcBef>
                <a:spcPct val="20000"/>
              </a:spcBef>
              <a:spcAft>
                <a:spcPts val="0"/>
              </a:spcAft>
              <a:buClrTx/>
              <a:buSzTx/>
              <a:tabLst/>
              <a:defRPr/>
            </a:pPr>
            <a:r>
              <a:rPr kumimoji="0" lang="es-ES" sz="1800" b="1" i="0" u="none" strike="noStrike" kern="1200" cap="none" spc="0" normalizeH="0" baseline="0" noProof="0" dirty="0">
                <a:ln>
                  <a:noFill/>
                </a:ln>
                <a:solidFill>
                  <a:schemeClr val="tx1"/>
                </a:solidFill>
                <a:effectLst/>
                <a:uLnTx/>
                <a:uFillTx/>
                <a:latin typeface="+mn-lt"/>
                <a:ea typeface="+mn-ea"/>
                <a:cs typeface="+mn-cs"/>
              </a:rPr>
              <a:t>4. Europa Global (€70bn)</a:t>
            </a:r>
          </a:p>
          <a:p>
            <a:pPr marL="704850" marR="0" lvl="0" indent="-704850" algn="l" defTabSz="1042988" rtl="0" eaLnBrk="1" fontAlgn="auto" latinLnBrk="0" hangingPunct="1">
              <a:lnSpc>
                <a:spcPct val="100000"/>
              </a:lnSpc>
              <a:spcBef>
                <a:spcPct val="20000"/>
              </a:spcBef>
              <a:spcAft>
                <a:spcPts val="0"/>
              </a:spcAft>
              <a:buClrTx/>
              <a:buSzTx/>
              <a:tabLst/>
              <a:defRPr/>
            </a:pPr>
            <a:r>
              <a:rPr kumimoji="0" lang="es-ES" sz="1800" b="1" i="0" u="none" strike="noStrike" kern="1200" cap="none" spc="0" normalizeH="0" baseline="0" noProof="0" dirty="0">
                <a:ln>
                  <a:noFill/>
                </a:ln>
                <a:solidFill>
                  <a:schemeClr val="tx1"/>
                </a:solidFill>
                <a:effectLst/>
                <a:uLnTx/>
                <a:uFillTx/>
                <a:latin typeface="+mn-lt"/>
                <a:ea typeface="+mn-ea"/>
                <a:cs typeface="+mn-cs"/>
              </a:rPr>
              <a:t>5. Administración (€62.6bn)</a:t>
            </a:r>
          </a:p>
          <a:p>
            <a:pPr marL="704850" marR="0" lvl="0" indent="-704850" algn="l" defTabSz="1042988" rtl="0" eaLnBrk="1" fontAlgn="auto" latinLnBrk="0" hangingPunct="1">
              <a:lnSpc>
                <a:spcPct val="100000"/>
              </a:lnSpc>
              <a:spcBef>
                <a:spcPct val="20000"/>
              </a:spcBef>
              <a:spcAft>
                <a:spcPts val="0"/>
              </a:spcAft>
              <a:buClrTx/>
              <a:buSzTx/>
              <a:buFont typeface="Arial" pitchFamily="34" charset="0"/>
              <a:buChar char="•"/>
              <a:tabLst/>
              <a:defRPr/>
            </a:pPr>
            <a:endParaRPr kumimoji="0" lang="es-ES"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4" name="AutoShape 4"/>
          <p:cNvSpPr>
            <a:spLocks noChangeArrowheads="1"/>
          </p:cNvSpPr>
          <p:nvPr/>
        </p:nvSpPr>
        <p:spPr bwMode="auto">
          <a:xfrm>
            <a:off x="5732463" y="4869160"/>
            <a:ext cx="3276600" cy="1281113"/>
          </a:xfrm>
          <a:prstGeom prst="ribbon2">
            <a:avLst>
              <a:gd name="adj1" fmla="val 12500"/>
              <a:gd name="adj2" fmla="val 50000"/>
            </a:avLst>
          </a:prstGeom>
          <a:gradFill rotWithShape="1">
            <a:gsLst>
              <a:gs pos="0">
                <a:srgbClr val="0099FF"/>
              </a:gs>
              <a:gs pos="100000">
                <a:srgbClr val="004776"/>
              </a:gs>
            </a:gsLst>
            <a:path path="rect">
              <a:fillToRect l="50000" t="50000" r="50000" b="50000"/>
            </a:path>
          </a:gradFill>
          <a:ln w="9525">
            <a:solidFill>
              <a:srgbClr val="336699"/>
            </a:solidFill>
            <a:round/>
            <a:headEnd/>
            <a:tailEnd/>
          </a:ln>
        </p:spPr>
        <p:txBody>
          <a:bodyPr wrap="none" lIns="80147" tIns="40074" rIns="80147" bIns="40074" anchor="ctr"/>
          <a:lstStyle/>
          <a:p>
            <a:pPr algn="ctr" defTabSz="449263" eaLnBrk="0" hangingPunct="0">
              <a:buClr>
                <a:srgbClr val="000000"/>
              </a:buClr>
              <a:buSzPct val="100000"/>
              <a:buFont typeface="Times New Roman" pitchFamily="18" charset="0"/>
              <a:buNone/>
            </a:pPr>
            <a:r>
              <a:rPr lang="es-ES" sz="2400" dirty="0">
                <a:solidFill>
                  <a:srgbClr val="FFFF00"/>
                </a:solidFill>
                <a:latin typeface="Calibri" pitchFamily="34" charset="0"/>
              </a:rPr>
              <a:t>Total:</a:t>
            </a:r>
          </a:p>
          <a:p>
            <a:pPr algn="ctr" defTabSz="449263" eaLnBrk="0" hangingPunct="0">
              <a:buClr>
                <a:srgbClr val="000000"/>
              </a:buClr>
              <a:buSzPct val="100000"/>
              <a:buFont typeface="Times New Roman" pitchFamily="18" charset="0"/>
              <a:buNone/>
            </a:pPr>
            <a:r>
              <a:rPr lang="es-ES" sz="2400" dirty="0">
                <a:solidFill>
                  <a:srgbClr val="FFFF00"/>
                </a:solidFill>
                <a:latin typeface="Calibri" pitchFamily="34" charset="0"/>
              </a:rPr>
              <a:t>€ 1,025bn</a:t>
            </a:r>
          </a:p>
        </p:txBody>
      </p:sp>
      <p:sp>
        <p:nvSpPr>
          <p:cNvPr id="5" name="AutoShape 5"/>
          <p:cNvSpPr>
            <a:spLocks noChangeArrowheads="1"/>
          </p:cNvSpPr>
          <p:nvPr/>
        </p:nvSpPr>
        <p:spPr bwMode="auto">
          <a:xfrm>
            <a:off x="925513" y="2996952"/>
            <a:ext cx="1573212" cy="585787"/>
          </a:xfrm>
          <a:prstGeom prst="wedgeRoundRectCallout">
            <a:avLst>
              <a:gd name="adj1" fmla="val -31620"/>
              <a:gd name="adj2" fmla="val -77028"/>
              <a:gd name="adj3" fmla="val 16667"/>
            </a:avLst>
          </a:prstGeom>
          <a:gradFill rotWithShape="1">
            <a:gsLst>
              <a:gs pos="0">
                <a:srgbClr val="0099FF"/>
              </a:gs>
              <a:gs pos="100000">
                <a:srgbClr val="004776"/>
              </a:gs>
            </a:gsLst>
            <a:path path="rect">
              <a:fillToRect l="50000" t="50000" r="50000" b="50000"/>
            </a:path>
          </a:gradFill>
          <a:ln w="9525" algn="ctr">
            <a:solidFill>
              <a:srgbClr val="336699"/>
            </a:solidFill>
            <a:miter lim="800000"/>
            <a:headEnd/>
            <a:tailEnd/>
          </a:ln>
        </p:spPr>
        <p:txBody>
          <a:bodyPr wrap="none" lIns="80147" tIns="40074" rIns="80147" bIns="40074" anchor="ctr"/>
          <a:lstStyle/>
          <a:p>
            <a:pPr algn="ctr" defTabSz="449263" eaLnBrk="0" hangingPunct="0">
              <a:buClr>
                <a:srgbClr val="000000"/>
              </a:buClr>
              <a:buSzPct val="100000"/>
              <a:buFont typeface="Times New Roman" pitchFamily="18" charset="0"/>
              <a:buNone/>
            </a:pPr>
            <a:endParaRPr lang="es-ES" sz="1300">
              <a:solidFill>
                <a:srgbClr val="FFFF00"/>
              </a:solidFill>
              <a:latin typeface="Calibri" pitchFamily="34" charset="0"/>
            </a:endParaRPr>
          </a:p>
        </p:txBody>
      </p:sp>
      <p:sp>
        <p:nvSpPr>
          <p:cNvPr id="6" name="AutoShape 6"/>
          <p:cNvSpPr>
            <a:spLocks noChangeArrowheads="1"/>
          </p:cNvSpPr>
          <p:nvPr/>
        </p:nvSpPr>
        <p:spPr bwMode="auto">
          <a:xfrm>
            <a:off x="1246188" y="3193802"/>
            <a:ext cx="1562100" cy="644525"/>
          </a:xfrm>
          <a:prstGeom prst="wedgeRoundRectCallout">
            <a:avLst>
              <a:gd name="adj1" fmla="val -36708"/>
              <a:gd name="adj2" fmla="val -92731"/>
              <a:gd name="adj3" fmla="val 16667"/>
            </a:avLst>
          </a:prstGeom>
          <a:gradFill rotWithShape="1">
            <a:gsLst>
              <a:gs pos="0">
                <a:srgbClr val="0099FF"/>
              </a:gs>
              <a:gs pos="100000">
                <a:srgbClr val="004776"/>
              </a:gs>
            </a:gsLst>
            <a:path path="rect">
              <a:fillToRect l="50000" t="50000" r="50000" b="50000"/>
            </a:path>
          </a:gradFill>
          <a:ln w="9525" algn="ctr">
            <a:solidFill>
              <a:srgbClr val="336699"/>
            </a:solidFill>
            <a:miter lim="800000"/>
            <a:headEnd/>
            <a:tailEnd/>
          </a:ln>
        </p:spPr>
        <p:txBody>
          <a:bodyPr wrap="none" lIns="80147" tIns="40074" rIns="80147" bIns="40074" anchor="ctr"/>
          <a:lstStyle/>
          <a:p>
            <a:pPr algn="ctr" defTabSz="449263" eaLnBrk="0" hangingPunct="0">
              <a:buClr>
                <a:srgbClr val="000000"/>
              </a:buClr>
              <a:buSzPct val="100000"/>
              <a:buFont typeface="Times New Roman" pitchFamily="18" charset="0"/>
              <a:buNone/>
            </a:pPr>
            <a:r>
              <a:rPr lang="es-ES" sz="1500" dirty="0" err="1">
                <a:solidFill>
                  <a:srgbClr val="FFFF00"/>
                </a:solidFill>
                <a:latin typeface="Calibri" pitchFamily="34" charset="0"/>
              </a:rPr>
              <a:t>Education</a:t>
            </a:r>
            <a:r>
              <a:rPr lang="es-ES" sz="1500" dirty="0">
                <a:solidFill>
                  <a:srgbClr val="FFFF00"/>
                </a:solidFill>
                <a:latin typeface="Calibri" pitchFamily="34" charset="0"/>
              </a:rPr>
              <a:t>, </a:t>
            </a:r>
            <a:r>
              <a:rPr lang="es-ES" sz="1500" dirty="0" err="1">
                <a:solidFill>
                  <a:srgbClr val="FFFF00"/>
                </a:solidFill>
                <a:latin typeface="Calibri" pitchFamily="34" charset="0"/>
              </a:rPr>
              <a:t>Youth</a:t>
            </a:r>
            <a:r>
              <a:rPr lang="es-ES" sz="1500" dirty="0">
                <a:solidFill>
                  <a:srgbClr val="FFFF00"/>
                </a:solidFill>
                <a:latin typeface="Calibri" pitchFamily="34" charset="0"/>
              </a:rPr>
              <a:t>, </a:t>
            </a:r>
          </a:p>
          <a:p>
            <a:pPr algn="ctr" defTabSz="449263" eaLnBrk="0" hangingPunct="0">
              <a:buClr>
                <a:srgbClr val="000000"/>
              </a:buClr>
              <a:buSzPct val="100000"/>
              <a:buFont typeface="Times New Roman" pitchFamily="18" charset="0"/>
              <a:buNone/>
            </a:pPr>
            <a:r>
              <a:rPr lang="es-ES" sz="1500" dirty="0">
                <a:solidFill>
                  <a:srgbClr val="FFFF00"/>
                </a:solidFill>
                <a:latin typeface="Calibri" pitchFamily="34" charset="0"/>
              </a:rPr>
              <a:t>Sport</a:t>
            </a:r>
          </a:p>
        </p:txBody>
      </p:sp>
      <p:sp>
        <p:nvSpPr>
          <p:cNvPr id="7" name="AutoShape 7"/>
          <p:cNvSpPr>
            <a:spLocks noChangeArrowheads="1"/>
          </p:cNvSpPr>
          <p:nvPr/>
        </p:nvSpPr>
        <p:spPr bwMode="auto">
          <a:xfrm>
            <a:off x="2657475" y="3220789"/>
            <a:ext cx="1450975" cy="588963"/>
          </a:xfrm>
          <a:prstGeom prst="wedgeRoundRectCallout">
            <a:avLst>
              <a:gd name="adj1" fmla="val -54403"/>
              <a:gd name="adj2" fmla="val -115611"/>
              <a:gd name="adj3" fmla="val 16667"/>
            </a:avLst>
          </a:prstGeom>
          <a:gradFill rotWithShape="1">
            <a:gsLst>
              <a:gs pos="0">
                <a:srgbClr val="0099FF"/>
              </a:gs>
              <a:gs pos="100000">
                <a:srgbClr val="004776"/>
              </a:gs>
            </a:gsLst>
            <a:path path="rect">
              <a:fillToRect l="50000" t="50000" r="50000" b="50000"/>
            </a:path>
          </a:gradFill>
          <a:ln w="9525" algn="ctr">
            <a:solidFill>
              <a:srgbClr val="336699"/>
            </a:solidFill>
            <a:miter lim="800000"/>
            <a:headEnd/>
            <a:tailEnd/>
          </a:ln>
        </p:spPr>
        <p:txBody>
          <a:bodyPr wrap="none" lIns="80147" tIns="40074" rIns="80147" bIns="40074" anchor="ctr"/>
          <a:lstStyle/>
          <a:p>
            <a:pPr algn="ctr" defTabSz="449263" eaLnBrk="0" hangingPunct="0">
              <a:buClr>
                <a:srgbClr val="000000"/>
              </a:buClr>
              <a:buSzPct val="100000"/>
              <a:buFont typeface="Times New Roman" pitchFamily="18" charset="0"/>
              <a:buNone/>
            </a:pPr>
            <a:r>
              <a:rPr lang="es-ES" sz="1500" dirty="0" err="1">
                <a:solidFill>
                  <a:srgbClr val="FFFF00"/>
                </a:solidFill>
                <a:latin typeface="Calibri" pitchFamily="34" charset="0"/>
              </a:rPr>
              <a:t>Connecting</a:t>
            </a:r>
            <a:r>
              <a:rPr lang="es-ES" sz="1500" dirty="0">
                <a:solidFill>
                  <a:srgbClr val="FFFF00"/>
                </a:solidFill>
                <a:latin typeface="Calibri" pitchFamily="34" charset="0"/>
              </a:rPr>
              <a:t> </a:t>
            </a:r>
          </a:p>
          <a:p>
            <a:pPr algn="ctr" defTabSz="449263" eaLnBrk="0" hangingPunct="0">
              <a:buClr>
                <a:srgbClr val="000000"/>
              </a:buClr>
              <a:buSzPct val="100000"/>
              <a:buFont typeface="Times New Roman" pitchFamily="18" charset="0"/>
              <a:buNone/>
            </a:pPr>
            <a:r>
              <a:rPr lang="es-ES" sz="1500" dirty="0">
                <a:solidFill>
                  <a:srgbClr val="FFFF00"/>
                </a:solidFill>
                <a:latin typeface="Calibri" pitchFamily="34" charset="0"/>
              </a:rPr>
              <a:t>Europe</a:t>
            </a:r>
          </a:p>
        </p:txBody>
      </p:sp>
      <p:sp>
        <p:nvSpPr>
          <p:cNvPr id="8" name="AutoShape 8"/>
          <p:cNvSpPr>
            <a:spLocks noChangeArrowheads="1"/>
          </p:cNvSpPr>
          <p:nvPr/>
        </p:nvSpPr>
        <p:spPr bwMode="auto">
          <a:xfrm>
            <a:off x="3856038" y="3322389"/>
            <a:ext cx="1460500" cy="565150"/>
          </a:xfrm>
          <a:prstGeom prst="wedgeRoundRectCallout">
            <a:avLst>
              <a:gd name="adj1" fmla="val -72954"/>
              <a:gd name="adj2" fmla="val -129898"/>
              <a:gd name="adj3" fmla="val 16667"/>
            </a:avLst>
          </a:prstGeom>
          <a:gradFill rotWithShape="1">
            <a:gsLst>
              <a:gs pos="0">
                <a:srgbClr val="0099FF"/>
              </a:gs>
              <a:gs pos="100000">
                <a:srgbClr val="004776"/>
              </a:gs>
            </a:gsLst>
            <a:path path="rect">
              <a:fillToRect l="50000" t="50000" r="50000" b="50000"/>
            </a:path>
          </a:gradFill>
          <a:ln w="9525" algn="ctr">
            <a:solidFill>
              <a:srgbClr val="336699"/>
            </a:solidFill>
            <a:miter lim="800000"/>
            <a:headEnd/>
            <a:tailEnd/>
          </a:ln>
        </p:spPr>
        <p:txBody>
          <a:bodyPr wrap="none" lIns="80147" tIns="40074" rIns="80147" bIns="40074" anchor="ctr"/>
          <a:lstStyle/>
          <a:p>
            <a:pPr defTabSz="449263" eaLnBrk="0" hangingPunct="0">
              <a:buClr>
                <a:srgbClr val="000000"/>
              </a:buClr>
              <a:buSzPct val="100000"/>
              <a:buFont typeface="Times New Roman" pitchFamily="18" charset="0"/>
              <a:buNone/>
            </a:pPr>
            <a:r>
              <a:rPr lang="es-ES" sz="1700">
                <a:solidFill>
                  <a:srgbClr val="FFFF00"/>
                </a:solidFill>
                <a:latin typeface="Calibri" pitchFamily="34" charset="0"/>
              </a:rPr>
              <a:t>Cohesion</a:t>
            </a:r>
          </a:p>
        </p:txBody>
      </p:sp>
      <p:sp>
        <p:nvSpPr>
          <p:cNvPr id="9" name="AutoShape 9"/>
          <p:cNvSpPr>
            <a:spLocks noChangeArrowheads="1"/>
          </p:cNvSpPr>
          <p:nvPr/>
        </p:nvSpPr>
        <p:spPr bwMode="auto">
          <a:xfrm>
            <a:off x="4856163" y="3343027"/>
            <a:ext cx="1728787" cy="635000"/>
          </a:xfrm>
          <a:prstGeom prst="wedgeRoundRectCallout">
            <a:avLst>
              <a:gd name="adj1" fmla="val -82023"/>
              <a:gd name="adj2" fmla="val -117347"/>
              <a:gd name="adj3" fmla="val 16667"/>
            </a:avLst>
          </a:prstGeom>
          <a:gradFill rotWithShape="1">
            <a:gsLst>
              <a:gs pos="0">
                <a:srgbClr val="0099FF"/>
              </a:gs>
              <a:gs pos="100000">
                <a:srgbClr val="004776"/>
              </a:gs>
            </a:gsLst>
            <a:path path="rect">
              <a:fillToRect l="50000" t="50000" r="50000" b="50000"/>
            </a:path>
          </a:gradFill>
          <a:ln w="9525" algn="ctr">
            <a:solidFill>
              <a:srgbClr val="336699"/>
            </a:solidFill>
            <a:miter lim="800000"/>
            <a:headEnd/>
            <a:tailEnd/>
          </a:ln>
        </p:spPr>
        <p:txBody>
          <a:bodyPr wrap="none" lIns="80147" tIns="40074" rIns="80147" bIns="40074" anchor="ctr"/>
          <a:lstStyle/>
          <a:p>
            <a:pPr defTabSz="449263" eaLnBrk="0" hangingPunct="0">
              <a:buClr>
                <a:srgbClr val="000000"/>
              </a:buClr>
              <a:buSzPct val="100000"/>
              <a:buFont typeface="Times New Roman" pitchFamily="18" charset="0"/>
              <a:buNone/>
            </a:pPr>
            <a:r>
              <a:rPr lang="es-ES" sz="1700">
                <a:solidFill>
                  <a:srgbClr val="FFFF00"/>
                </a:solidFill>
                <a:latin typeface="Calibri" pitchFamily="34" charset="0"/>
              </a:rPr>
              <a:t>Competitive </a:t>
            </a:r>
          </a:p>
          <a:p>
            <a:pPr defTabSz="449263" eaLnBrk="0" hangingPunct="0">
              <a:buClr>
                <a:srgbClr val="000000"/>
              </a:buClr>
              <a:buSzPct val="100000"/>
              <a:buFont typeface="Times New Roman" pitchFamily="18" charset="0"/>
              <a:buNone/>
            </a:pPr>
            <a:r>
              <a:rPr lang="es-ES" sz="1700">
                <a:solidFill>
                  <a:srgbClr val="FFFF00"/>
                </a:solidFill>
                <a:latin typeface="Calibri" pitchFamily="34" charset="0"/>
              </a:rPr>
              <a:t>Business SMEs</a:t>
            </a:r>
          </a:p>
        </p:txBody>
      </p:sp>
      <p:sp>
        <p:nvSpPr>
          <p:cNvPr id="10" name="AutoShape 10"/>
          <p:cNvSpPr>
            <a:spLocks noChangeArrowheads="1"/>
          </p:cNvSpPr>
          <p:nvPr/>
        </p:nvSpPr>
        <p:spPr bwMode="auto">
          <a:xfrm>
            <a:off x="6499225" y="3100139"/>
            <a:ext cx="1874838" cy="896938"/>
          </a:xfrm>
          <a:prstGeom prst="wedgeRoundRectCallout">
            <a:avLst>
              <a:gd name="adj1" fmla="val -149421"/>
              <a:gd name="adj2" fmla="val -69745"/>
              <a:gd name="adj3" fmla="val 16667"/>
            </a:avLst>
          </a:prstGeom>
          <a:gradFill rotWithShape="1">
            <a:gsLst>
              <a:gs pos="0">
                <a:srgbClr val="FFF200"/>
              </a:gs>
              <a:gs pos="45000">
                <a:srgbClr val="FF7A00"/>
              </a:gs>
              <a:gs pos="70000">
                <a:srgbClr val="FF0300"/>
              </a:gs>
              <a:gs pos="100000">
                <a:srgbClr val="4D0808"/>
              </a:gs>
            </a:gsLst>
            <a:lin ang="5400000" scaled="0"/>
          </a:gradFill>
          <a:ln w="31750">
            <a:solidFill>
              <a:srgbClr val="336699"/>
            </a:solidFill>
            <a:miter lim="800000"/>
            <a:headEnd/>
            <a:tailEnd/>
          </a:ln>
          <a:effectLst/>
          <a:extLst/>
        </p:spPr>
        <p:txBody>
          <a:bodyPr lIns="80147" tIns="40074" rIns="80147" bIns="40074"/>
          <a:lstStyle/>
          <a:p>
            <a:pPr algn="ctr" defTabSz="449263" eaLnBrk="0" hangingPunct="0">
              <a:lnSpc>
                <a:spcPct val="75000"/>
              </a:lnSpc>
              <a:buClr>
                <a:srgbClr val="000000"/>
              </a:buClr>
              <a:buSzPct val="100000"/>
              <a:buFont typeface="Times New Roman" pitchFamily="16" charset="0"/>
              <a:buNone/>
              <a:defRPr/>
            </a:pPr>
            <a:r>
              <a:rPr lang="es-ES" sz="2800" dirty="0" err="1">
                <a:solidFill>
                  <a:srgbClr val="336699"/>
                </a:solidFill>
                <a:latin typeface="Calibri" pitchFamily="32" charset="0"/>
              </a:rPr>
              <a:t>Horizon</a:t>
            </a:r>
            <a:r>
              <a:rPr lang="es-ES" sz="2800" dirty="0">
                <a:solidFill>
                  <a:srgbClr val="336699"/>
                </a:solidFill>
                <a:latin typeface="Calibri" pitchFamily="32" charset="0"/>
              </a:rPr>
              <a:t> 2020</a:t>
            </a:r>
          </a:p>
        </p:txBody>
      </p:sp>
      <p:sp>
        <p:nvSpPr>
          <p:cNvPr id="11" name="Text Box 11"/>
          <p:cNvSpPr txBox="1">
            <a:spLocks noChangeArrowheads="1"/>
          </p:cNvSpPr>
          <p:nvPr/>
        </p:nvSpPr>
        <p:spPr bwMode="auto">
          <a:xfrm>
            <a:off x="508000" y="1268760"/>
            <a:ext cx="8636000" cy="803275"/>
          </a:xfrm>
          <a:prstGeom prst="rect">
            <a:avLst/>
          </a:prstGeom>
          <a:noFill/>
          <a:ln w="9525" algn="ctr">
            <a:noFill/>
            <a:miter lim="800000"/>
            <a:headEnd/>
            <a:tailEnd/>
          </a:ln>
        </p:spPr>
        <p:txBody>
          <a:bodyPr lIns="80147" tIns="40074" rIns="80147" bIns="40074" anchor="ctr"/>
          <a:lstStyle/>
          <a:p>
            <a:pPr marL="314325" defTabSz="801688"/>
            <a:r>
              <a:rPr lang="es-ES" sz="1900" dirty="0">
                <a:solidFill>
                  <a:srgbClr val="0F5494"/>
                </a:solidFill>
              </a:rPr>
              <a:t>Reto clave: establecer el marco económico y financiero y  adoptar medidas para crear oportunidades económicas</a:t>
            </a:r>
          </a:p>
        </p:txBody>
      </p:sp>
    </p:spTree>
    <p:extLst>
      <p:ext uri="{BB962C8B-B14F-4D97-AF65-F5344CB8AC3E}">
        <p14:creationId xmlns:p14="http://schemas.microsoft.com/office/powerpoint/2010/main" val="200656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7769225" y="5430838"/>
            <a:ext cx="1374775" cy="265112"/>
          </a:xfrm>
          <a:prstGeom prst="rect">
            <a:avLst/>
          </a:prstGeom>
          <a:noFill/>
          <a:ln w="9525">
            <a:noFill/>
            <a:miter lim="800000"/>
            <a:headEnd/>
            <a:tailEnd/>
          </a:ln>
        </p:spPr>
        <p:txBody>
          <a:bodyPr lIns="80147" tIns="40074" rIns="80147" bIns="40074">
            <a:spAutoFit/>
          </a:bodyPr>
          <a:lstStyle/>
          <a:p>
            <a:pPr algn="r">
              <a:lnSpc>
                <a:spcPct val="100000"/>
              </a:lnSpc>
              <a:spcBef>
                <a:spcPct val="50000"/>
              </a:spcBef>
              <a:buClr>
                <a:srgbClr val="FFFFFF"/>
              </a:buClr>
              <a:buFont typeface="Calibri" pitchFamily="34" charset="0"/>
              <a:buNone/>
            </a:pPr>
            <a:endParaRPr lang="en-US" sz="1200" b="0">
              <a:solidFill>
                <a:srgbClr val="FFFFFF"/>
              </a:solidFill>
              <a:cs typeface="Arial" pitchFamily="34" charset="0"/>
            </a:endParaRPr>
          </a:p>
        </p:txBody>
      </p:sp>
      <p:grpSp>
        <p:nvGrpSpPr>
          <p:cNvPr id="2" name="Group 32"/>
          <p:cNvGrpSpPr>
            <a:grpSpLocks/>
          </p:cNvGrpSpPr>
          <p:nvPr/>
        </p:nvGrpSpPr>
        <p:grpSpPr bwMode="auto">
          <a:xfrm>
            <a:off x="1619250" y="1196975"/>
            <a:ext cx="6218238" cy="4752975"/>
            <a:chOff x="1020" y="754"/>
            <a:chExt cx="3917" cy="2994"/>
          </a:xfrm>
        </p:grpSpPr>
        <p:pic>
          <p:nvPicPr>
            <p:cNvPr id="13319" name="Picture 28"/>
            <p:cNvPicPr>
              <a:picLocks noChangeAspect="1" noChangeArrowheads="1"/>
            </p:cNvPicPr>
            <p:nvPr/>
          </p:nvPicPr>
          <p:blipFill>
            <a:blip r:embed="rId2" cstate="print"/>
            <a:srcRect/>
            <a:stretch>
              <a:fillRect/>
            </a:stretch>
          </p:blipFill>
          <p:spPr bwMode="auto">
            <a:xfrm>
              <a:off x="1020" y="754"/>
              <a:ext cx="3917" cy="2994"/>
            </a:xfrm>
            <a:prstGeom prst="rect">
              <a:avLst/>
            </a:prstGeom>
            <a:noFill/>
            <a:ln w="9525">
              <a:noFill/>
              <a:miter lim="800000"/>
              <a:headEnd/>
              <a:tailEnd/>
            </a:ln>
          </p:spPr>
        </p:pic>
        <p:sp>
          <p:nvSpPr>
            <p:cNvPr id="13320" name="Rectangle 31"/>
            <p:cNvSpPr>
              <a:spLocks noChangeArrowheads="1"/>
            </p:cNvSpPr>
            <p:nvPr/>
          </p:nvSpPr>
          <p:spPr bwMode="auto">
            <a:xfrm>
              <a:off x="1111" y="1026"/>
              <a:ext cx="340" cy="884"/>
            </a:xfrm>
            <a:prstGeom prst="rect">
              <a:avLst/>
            </a:prstGeom>
            <a:noFill/>
            <a:ln w="63500" algn="ctr">
              <a:solidFill>
                <a:srgbClr val="000000"/>
              </a:solidFill>
              <a:miter lim="800000"/>
              <a:headEnd/>
              <a:tailEnd/>
            </a:ln>
          </p:spPr>
          <p:txBody>
            <a:bodyPr wrap="none" anchor="ctr"/>
            <a:lstStyle/>
            <a:p>
              <a:endParaRPr lang="en-US"/>
            </a:p>
          </p:txBody>
        </p:sp>
      </p:grpSp>
      <p:sp>
        <p:nvSpPr>
          <p:cNvPr id="13317" name="1 Rectángulo"/>
          <p:cNvSpPr>
            <a:spLocks noChangeArrowheads="1"/>
          </p:cNvSpPr>
          <p:nvPr/>
        </p:nvSpPr>
        <p:spPr bwMode="auto">
          <a:xfrm>
            <a:off x="2627313" y="4076700"/>
            <a:ext cx="720725" cy="1152525"/>
          </a:xfrm>
          <a:prstGeom prst="rect">
            <a:avLst/>
          </a:prstGeom>
          <a:noFill/>
          <a:ln w="63500" algn="ctr">
            <a:solidFill>
              <a:srgbClr val="FFFF00"/>
            </a:solidFill>
            <a:round/>
            <a:headEnd/>
            <a:tailEnd type="triangle" w="med" len="med"/>
          </a:ln>
        </p:spPr>
        <p:txBody>
          <a:bodyPr/>
          <a:lstStyle/>
          <a:p>
            <a:pPr algn="ctr" eaLnBrk="0" hangingPunct="0">
              <a:lnSpc>
                <a:spcPct val="58000"/>
              </a:lnSpc>
              <a:spcBef>
                <a:spcPct val="0"/>
              </a:spcBef>
              <a:buFont typeface="Arial" pitchFamily="34" charset="0"/>
              <a:buNone/>
            </a:pPr>
            <a:endParaRPr lang="es-ES" b="0">
              <a:solidFill>
                <a:schemeClr val="bg1"/>
              </a:solidFill>
              <a:latin typeface="Arial" pitchFamily="34" charset="0"/>
            </a:endParaRPr>
          </a:p>
        </p:txBody>
      </p:sp>
      <p:sp>
        <p:nvSpPr>
          <p:cNvPr id="9" name="Title 1"/>
          <p:cNvSpPr txBox="1">
            <a:spLocks/>
          </p:cNvSpPr>
          <p:nvPr/>
        </p:nvSpPr>
        <p:spPr>
          <a:xfrm>
            <a:off x="1043608" y="404664"/>
            <a:ext cx="7776864" cy="576263"/>
          </a:xfrm>
          <a:prstGeom prst="rect">
            <a:avLst/>
          </a:prstGeom>
        </p:spPr>
        <p:txBody>
          <a:bodyPr/>
          <a:lstStyle>
            <a:lvl1pPr algn="l" defTabSz="914400" rtl="0" eaLnBrk="1" latinLnBrk="0" hangingPunct="1">
              <a:spcBef>
                <a:spcPct val="0"/>
              </a:spcBef>
              <a:buNone/>
              <a:defRPr kumimoji="0" lang="es-ES" sz="3400" b="1" kern="1200">
                <a:solidFill>
                  <a:srgbClr val="2F6EBB"/>
                </a:solidFill>
                <a:latin typeface="+mj-lt"/>
                <a:ea typeface="+mj-ea"/>
                <a:cs typeface="+mj-cs"/>
              </a:defRPr>
            </a:lvl1pPr>
          </a:lstStyle>
          <a:p>
            <a:pPr algn="r">
              <a:spcBef>
                <a:spcPct val="20000"/>
              </a:spcBef>
              <a:buClr>
                <a:schemeClr val="tx1"/>
              </a:buClr>
              <a:buSzPct val="70000"/>
              <a:defRPr/>
            </a:pPr>
            <a:r>
              <a:rPr lang="es-ES" sz="2400" dirty="0"/>
              <a:t>Partimos del FP7…</a:t>
            </a:r>
            <a:endParaRPr lang="es-ES" sz="2400" dirty="0">
              <a:solidFill>
                <a:schemeClr val="tx1"/>
              </a:solidFill>
            </a:endParaRPr>
          </a:p>
        </p:txBody>
      </p:sp>
      <p:sp>
        <p:nvSpPr>
          <p:cNvPr id="10" name="1 Rectángulo"/>
          <p:cNvSpPr>
            <a:spLocks noChangeArrowheads="1"/>
          </p:cNvSpPr>
          <p:nvPr/>
        </p:nvSpPr>
        <p:spPr bwMode="auto">
          <a:xfrm>
            <a:off x="1691680" y="1268760"/>
            <a:ext cx="5832648" cy="1800200"/>
          </a:xfrm>
          <a:prstGeom prst="rect">
            <a:avLst/>
          </a:prstGeom>
          <a:noFill/>
          <a:ln w="63500" algn="ctr">
            <a:solidFill>
              <a:srgbClr val="FFFF00"/>
            </a:solidFill>
            <a:round/>
            <a:headEnd/>
            <a:tailEnd type="triangle" w="med" len="med"/>
          </a:ln>
        </p:spPr>
        <p:txBody>
          <a:bodyPr/>
          <a:lstStyle/>
          <a:p>
            <a:pPr algn="ctr" eaLnBrk="0" hangingPunct="0">
              <a:lnSpc>
                <a:spcPct val="58000"/>
              </a:lnSpc>
              <a:spcBef>
                <a:spcPct val="0"/>
              </a:spcBef>
              <a:buFont typeface="Arial" pitchFamily="34" charset="0"/>
              <a:buNone/>
            </a:pPr>
            <a:endParaRPr lang="es-ES" b="0">
              <a:solidFill>
                <a:schemeClr val="bg1"/>
              </a:solidFill>
              <a:latin typeface="Arial" pitchFamily="34" charset="0"/>
            </a:endParaRPr>
          </a:p>
        </p:txBody>
      </p:sp>
    </p:spTree>
    <p:extLst>
      <p:ext uri="{BB962C8B-B14F-4D97-AF65-F5344CB8AC3E}">
        <p14:creationId xmlns:p14="http://schemas.microsoft.com/office/powerpoint/2010/main" val="4185496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txBox="1">
            <a:spLocks/>
          </p:cNvSpPr>
          <p:nvPr/>
        </p:nvSpPr>
        <p:spPr>
          <a:xfrm>
            <a:off x="1223888" y="332656"/>
            <a:ext cx="7776864" cy="576263"/>
          </a:xfrm>
          <a:prstGeom prst="rect">
            <a:avLst/>
          </a:prstGeom>
        </p:spPr>
        <p:txBody>
          <a:bodyPr/>
          <a:lstStyle>
            <a:lvl1pPr algn="l" defTabSz="914400" rtl="0" eaLnBrk="1" latinLnBrk="0" hangingPunct="1">
              <a:spcBef>
                <a:spcPct val="0"/>
              </a:spcBef>
              <a:buNone/>
              <a:defRPr kumimoji="0" lang="es-ES" sz="3400" b="1" kern="1200">
                <a:solidFill>
                  <a:srgbClr val="2F6EBB"/>
                </a:solidFill>
                <a:latin typeface="+mj-lt"/>
                <a:ea typeface="+mj-ea"/>
                <a:cs typeface="+mj-cs"/>
              </a:defRPr>
            </a:lvl1pPr>
          </a:lstStyle>
          <a:p>
            <a:pPr algn="r">
              <a:spcBef>
                <a:spcPct val="20000"/>
              </a:spcBef>
              <a:buClr>
                <a:schemeClr val="tx1"/>
              </a:buClr>
              <a:buSzPct val="70000"/>
              <a:defRPr/>
            </a:pPr>
            <a:r>
              <a:rPr lang="es-ES" sz="2400" dirty="0"/>
              <a:t>… Al H2020</a:t>
            </a:r>
            <a:endParaRPr lang="es-ES" sz="2400" dirty="0">
              <a:solidFill>
                <a:schemeClr val="tx1"/>
              </a:solidFill>
            </a:endParaRPr>
          </a:p>
        </p:txBody>
      </p:sp>
      <p:pic>
        <p:nvPicPr>
          <p:cNvPr id="26" name="Picture 2" descr="http://www.seai.ie/images_upload/Renewables/Energy_Research_Portal/EU_Research/Horizon_2020/H2020_Themes.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20406" y="1027954"/>
            <a:ext cx="8934078" cy="4617546"/>
          </a:xfrm>
          <a:prstGeom prst="rect">
            <a:avLst/>
          </a:prstGeom>
          <a:noFill/>
          <a:extLst>
            <a:ext uri="{909E8E84-426E-40DD-AFC4-6F175D3DCCD1}">
              <a14:hiddenFill xmlns:a14="http://schemas.microsoft.com/office/drawing/2010/main">
                <a:solidFill>
                  <a:srgbClr val="FFFFFF"/>
                </a:solidFill>
              </a14:hiddenFill>
            </a:ext>
          </a:extLst>
        </p:spPr>
      </p:pic>
      <p:sp>
        <p:nvSpPr>
          <p:cNvPr id="31" name="AutoShape 4"/>
          <p:cNvSpPr>
            <a:spLocks noChangeAspect="1" noChangeArrowheads="1"/>
          </p:cNvSpPr>
          <p:nvPr/>
        </p:nvSpPr>
        <p:spPr bwMode="auto">
          <a:xfrm>
            <a:off x="1415851" y="764704"/>
            <a:ext cx="7278688" cy="4954588"/>
          </a:xfrm>
          <a:prstGeom prst="rect">
            <a:avLst/>
          </a:prstGeom>
          <a:noFill/>
          <a:ln w="9525">
            <a:noFill/>
            <a:miter lim="800000"/>
            <a:headEnd/>
            <a:tailEnd/>
          </a:ln>
        </p:spPr>
        <p:txBody>
          <a:bodyPr lIns="80147" tIns="40074" rIns="80147" bIns="40074"/>
          <a:lstStyle/>
          <a:p>
            <a:pPr algn="r" defTabSz="914400">
              <a:lnSpc>
                <a:spcPct val="100000"/>
              </a:lnSpc>
              <a:spcBef>
                <a:spcPct val="0"/>
              </a:spcBef>
              <a:buClr>
                <a:srgbClr val="FFFFFF"/>
              </a:buClr>
              <a:buFont typeface="Calibri" pitchFamily="34" charset="0"/>
              <a:buNone/>
            </a:pPr>
            <a:endParaRPr lang="en-US" sz="1200" b="0">
              <a:solidFill>
                <a:srgbClr val="FFFFFF"/>
              </a:solidFill>
              <a:cs typeface="Arial" pitchFamily="34" charset="0"/>
            </a:endParaRPr>
          </a:p>
        </p:txBody>
      </p:sp>
      <p:sp>
        <p:nvSpPr>
          <p:cNvPr id="32" name="1 Rectángulo redondeado"/>
          <p:cNvSpPr>
            <a:spLocks noChangeArrowheads="1"/>
          </p:cNvSpPr>
          <p:nvPr/>
        </p:nvSpPr>
        <p:spPr bwMode="auto">
          <a:xfrm>
            <a:off x="2843808" y="2134716"/>
            <a:ext cx="1800201" cy="2849118"/>
          </a:xfrm>
          <a:prstGeom prst="roundRect">
            <a:avLst>
              <a:gd name="adj" fmla="val 16667"/>
            </a:avLst>
          </a:prstGeom>
          <a:noFill/>
          <a:ln w="50800" algn="ctr">
            <a:solidFill>
              <a:srgbClr val="FFFF00"/>
            </a:solidFill>
            <a:round/>
            <a:headEnd/>
            <a:tailEnd type="triangle" w="med" len="med"/>
          </a:ln>
        </p:spPr>
        <p:txBody>
          <a:bodyPr/>
          <a:lstStyle/>
          <a:p>
            <a:pPr algn="ctr" eaLnBrk="0" hangingPunct="0">
              <a:lnSpc>
                <a:spcPct val="58000"/>
              </a:lnSpc>
              <a:spcBef>
                <a:spcPct val="0"/>
              </a:spcBef>
              <a:buFont typeface="Arial" pitchFamily="34" charset="0"/>
              <a:buNone/>
            </a:pPr>
            <a:endParaRPr lang="es-ES" b="0">
              <a:solidFill>
                <a:schemeClr val="bg1"/>
              </a:solidFill>
              <a:latin typeface="Arial" pitchFamily="34" charset="0"/>
            </a:endParaRPr>
          </a:p>
        </p:txBody>
      </p:sp>
      <p:sp>
        <p:nvSpPr>
          <p:cNvPr id="33" name="1 Rectángulo redondeado"/>
          <p:cNvSpPr>
            <a:spLocks noChangeArrowheads="1"/>
          </p:cNvSpPr>
          <p:nvPr/>
        </p:nvSpPr>
        <p:spPr bwMode="auto">
          <a:xfrm>
            <a:off x="4887445" y="2148789"/>
            <a:ext cx="1844796" cy="1943908"/>
          </a:xfrm>
          <a:prstGeom prst="roundRect">
            <a:avLst>
              <a:gd name="adj" fmla="val 16667"/>
            </a:avLst>
          </a:prstGeom>
          <a:noFill/>
          <a:ln w="50800" algn="ctr">
            <a:solidFill>
              <a:srgbClr val="FFFF00"/>
            </a:solidFill>
            <a:round/>
            <a:headEnd/>
            <a:tailEnd type="triangle" w="med" len="med"/>
          </a:ln>
        </p:spPr>
        <p:txBody>
          <a:bodyPr/>
          <a:lstStyle/>
          <a:p>
            <a:pPr algn="ctr" eaLnBrk="0" hangingPunct="0">
              <a:lnSpc>
                <a:spcPct val="58000"/>
              </a:lnSpc>
              <a:spcBef>
                <a:spcPct val="0"/>
              </a:spcBef>
              <a:buFont typeface="Arial" pitchFamily="34" charset="0"/>
              <a:buNone/>
            </a:pPr>
            <a:endParaRPr lang="es-ES" b="0">
              <a:solidFill>
                <a:schemeClr val="bg1"/>
              </a:solidFill>
              <a:latin typeface="Arial" pitchFamily="34" charset="0"/>
            </a:endParaRPr>
          </a:p>
        </p:txBody>
      </p:sp>
      <p:sp>
        <p:nvSpPr>
          <p:cNvPr id="34" name="1 Rectángulo redondeado"/>
          <p:cNvSpPr>
            <a:spLocks noChangeArrowheads="1"/>
          </p:cNvSpPr>
          <p:nvPr/>
        </p:nvSpPr>
        <p:spPr bwMode="auto">
          <a:xfrm>
            <a:off x="755576" y="4379796"/>
            <a:ext cx="1748161" cy="604038"/>
          </a:xfrm>
          <a:prstGeom prst="roundRect">
            <a:avLst>
              <a:gd name="adj" fmla="val 16667"/>
            </a:avLst>
          </a:prstGeom>
          <a:noFill/>
          <a:ln w="50800" algn="ctr">
            <a:solidFill>
              <a:srgbClr val="FFFF00"/>
            </a:solidFill>
            <a:prstDash val="sysDash"/>
            <a:round/>
            <a:headEnd/>
            <a:tailEnd type="triangle" w="med" len="med"/>
          </a:ln>
        </p:spPr>
        <p:txBody>
          <a:bodyPr/>
          <a:lstStyle/>
          <a:p>
            <a:pPr algn="ctr" eaLnBrk="0" hangingPunct="0">
              <a:lnSpc>
                <a:spcPct val="58000"/>
              </a:lnSpc>
              <a:spcBef>
                <a:spcPct val="0"/>
              </a:spcBef>
              <a:buFont typeface="Arial" pitchFamily="34" charset="0"/>
              <a:buNone/>
            </a:pPr>
            <a:endParaRPr lang="es-ES" b="0">
              <a:solidFill>
                <a:schemeClr val="bg1"/>
              </a:solidFill>
              <a:latin typeface="Arial" pitchFamily="34" charset="0"/>
            </a:endParaRPr>
          </a:p>
        </p:txBody>
      </p:sp>
      <p:sp>
        <p:nvSpPr>
          <p:cNvPr id="35" name="1 Rectángulo redondeado"/>
          <p:cNvSpPr>
            <a:spLocks noChangeArrowheads="1"/>
          </p:cNvSpPr>
          <p:nvPr/>
        </p:nvSpPr>
        <p:spPr bwMode="auto">
          <a:xfrm>
            <a:off x="4897422" y="4524745"/>
            <a:ext cx="1834819" cy="504056"/>
          </a:xfrm>
          <a:prstGeom prst="roundRect">
            <a:avLst>
              <a:gd name="adj" fmla="val 16667"/>
            </a:avLst>
          </a:prstGeom>
          <a:noFill/>
          <a:ln w="50800" algn="ctr">
            <a:solidFill>
              <a:srgbClr val="FFFF00"/>
            </a:solidFill>
            <a:round/>
            <a:headEnd/>
            <a:tailEnd type="triangle" w="med" len="med"/>
          </a:ln>
        </p:spPr>
        <p:txBody>
          <a:bodyPr/>
          <a:lstStyle/>
          <a:p>
            <a:pPr algn="ctr" eaLnBrk="0" hangingPunct="0">
              <a:lnSpc>
                <a:spcPct val="58000"/>
              </a:lnSpc>
              <a:spcBef>
                <a:spcPct val="0"/>
              </a:spcBef>
              <a:buFont typeface="Arial" pitchFamily="34" charset="0"/>
              <a:buNone/>
            </a:pPr>
            <a:endParaRPr lang="es-ES" b="0">
              <a:solidFill>
                <a:schemeClr val="bg1"/>
              </a:solidFill>
              <a:latin typeface="Arial" pitchFamily="34" charset="0"/>
            </a:endParaRPr>
          </a:p>
        </p:txBody>
      </p:sp>
      <p:sp>
        <p:nvSpPr>
          <p:cNvPr id="36" name="Text Box 17"/>
          <p:cNvSpPr txBox="1">
            <a:spLocks noChangeArrowheads="1"/>
          </p:cNvSpPr>
          <p:nvPr/>
        </p:nvSpPr>
        <p:spPr bwMode="auto">
          <a:xfrm>
            <a:off x="815900" y="5532857"/>
            <a:ext cx="2819996" cy="270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0091" tIns="40046" rIns="80091" bIns="40046"/>
          <a:lstStyle>
            <a:lvl1pPr marL="157163" indent="-157163" defTabSz="838200" eaLnBrk="0" hangingPunct="0">
              <a:defRPr sz="1600">
                <a:solidFill>
                  <a:schemeClr val="tx1"/>
                </a:solidFill>
                <a:latin typeface="Arial" charset="0"/>
              </a:defRPr>
            </a:lvl1pPr>
            <a:lvl2pPr marL="742950" indent="-285750" defTabSz="838200" eaLnBrk="0" hangingPunct="0">
              <a:defRPr sz="1600">
                <a:solidFill>
                  <a:schemeClr val="tx1"/>
                </a:solidFill>
                <a:latin typeface="Arial" charset="0"/>
              </a:defRPr>
            </a:lvl2pPr>
            <a:lvl3pPr marL="1143000" indent="-228600" defTabSz="838200" eaLnBrk="0" hangingPunct="0">
              <a:defRPr sz="1600">
                <a:solidFill>
                  <a:schemeClr val="tx1"/>
                </a:solidFill>
                <a:latin typeface="Arial" charset="0"/>
              </a:defRPr>
            </a:lvl3pPr>
            <a:lvl4pPr marL="1600200" indent="-228600" defTabSz="838200" eaLnBrk="0" hangingPunct="0">
              <a:defRPr sz="1600">
                <a:solidFill>
                  <a:schemeClr val="tx1"/>
                </a:solidFill>
                <a:latin typeface="Arial" charset="0"/>
              </a:defRPr>
            </a:lvl4pPr>
            <a:lvl5pPr marL="2057400" indent="-228600" defTabSz="838200" eaLnBrk="0" hangingPunct="0">
              <a:defRPr sz="1600">
                <a:solidFill>
                  <a:schemeClr val="tx1"/>
                </a:solidFill>
                <a:latin typeface="Arial" charset="0"/>
              </a:defRPr>
            </a:lvl5pPr>
            <a:lvl6pPr marL="2514600" indent="-228600" defTabSz="838200" eaLnBrk="0" fontAlgn="base" hangingPunct="0">
              <a:spcBef>
                <a:spcPct val="0"/>
              </a:spcBef>
              <a:spcAft>
                <a:spcPct val="0"/>
              </a:spcAft>
              <a:defRPr sz="1600">
                <a:solidFill>
                  <a:schemeClr val="tx1"/>
                </a:solidFill>
                <a:latin typeface="Arial" charset="0"/>
              </a:defRPr>
            </a:lvl6pPr>
            <a:lvl7pPr marL="2971800" indent="-228600" defTabSz="838200" eaLnBrk="0" fontAlgn="base" hangingPunct="0">
              <a:spcBef>
                <a:spcPct val="0"/>
              </a:spcBef>
              <a:spcAft>
                <a:spcPct val="0"/>
              </a:spcAft>
              <a:defRPr sz="1600">
                <a:solidFill>
                  <a:schemeClr val="tx1"/>
                </a:solidFill>
                <a:latin typeface="Arial" charset="0"/>
              </a:defRPr>
            </a:lvl7pPr>
            <a:lvl8pPr marL="3429000" indent="-228600" defTabSz="838200" eaLnBrk="0" fontAlgn="base" hangingPunct="0">
              <a:spcBef>
                <a:spcPct val="0"/>
              </a:spcBef>
              <a:spcAft>
                <a:spcPct val="0"/>
              </a:spcAft>
              <a:defRPr sz="1600">
                <a:solidFill>
                  <a:schemeClr val="tx1"/>
                </a:solidFill>
                <a:latin typeface="Arial" charset="0"/>
              </a:defRPr>
            </a:lvl8pPr>
            <a:lvl9pPr marL="3886200" indent="-228600" defTabSz="838200" eaLnBrk="0" fontAlgn="base" hangingPunct="0">
              <a:spcBef>
                <a:spcPct val="0"/>
              </a:spcBef>
              <a:spcAft>
                <a:spcPct val="0"/>
              </a:spcAft>
              <a:defRPr sz="1600">
                <a:solidFill>
                  <a:schemeClr val="tx1"/>
                </a:solidFill>
                <a:latin typeface="Arial" charset="0"/>
              </a:defRPr>
            </a:lvl9pPr>
          </a:lstStyle>
          <a:p>
            <a:pPr>
              <a:lnSpc>
                <a:spcPct val="80000"/>
              </a:lnSpc>
              <a:spcBef>
                <a:spcPts val="800"/>
              </a:spcBef>
              <a:buClr>
                <a:srgbClr val="000000"/>
              </a:buClr>
              <a:buSzPct val="100000"/>
              <a:buFont typeface="Wingdings" pitchFamily="2" charset="2"/>
              <a:buChar char="q"/>
            </a:pPr>
            <a:r>
              <a:rPr lang="en-GB" b="1" dirty="0">
                <a:solidFill>
                  <a:srgbClr val="0000FF"/>
                </a:solidFill>
                <a:effectLst/>
                <a:latin typeface="+mn-lt"/>
              </a:rPr>
              <a:t> Spreading excellence</a:t>
            </a:r>
            <a:endParaRPr lang="en-GB" b="1" dirty="0">
              <a:solidFill>
                <a:srgbClr val="000000"/>
              </a:solidFill>
              <a:effectLst/>
              <a:latin typeface="+mn-lt"/>
            </a:endParaRPr>
          </a:p>
        </p:txBody>
      </p:sp>
      <p:sp>
        <p:nvSpPr>
          <p:cNvPr id="37" name="Text Box 17"/>
          <p:cNvSpPr txBox="1">
            <a:spLocks noChangeArrowheads="1"/>
          </p:cNvSpPr>
          <p:nvPr/>
        </p:nvSpPr>
        <p:spPr bwMode="auto">
          <a:xfrm>
            <a:off x="6246842" y="5549378"/>
            <a:ext cx="2664296" cy="270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0091" tIns="40046" rIns="80091" bIns="40046"/>
          <a:lstStyle>
            <a:lvl1pPr marL="157163" indent="-157163" defTabSz="838200" eaLnBrk="0" hangingPunct="0">
              <a:defRPr sz="1600">
                <a:solidFill>
                  <a:schemeClr val="tx1"/>
                </a:solidFill>
                <a:latin typeface="Arial" charset="0"/>
              </a:defRPr>
            </a:lvl1pPr>
            <a:lvl2pPr marL="742950" indent="-285750" defTabSz="838200" eaLnBrk="0" hangingPunct="0">
              <a:defRPr sz="1600">
                <a:solidFill>
                  <a:schemeClr val="tx1"/>
                </a:solidFill>
                <a:latin typeface="Arial" charset="0"/>
              </a:defRPr>
            </a:lvl2pPr>
            <a:lvl3pPr marL="1143000" indent="-228600" defTabSz="838200" eaLnBrk="0" hangingPunct="0">
              <a:defRPr sz="1600">
                <a:solidFill>
                  <a:schemeClr val="tx1"/>
                </a:solidFill>
                <a:latin typeface="Arial" charset="0"/>
              </a:defRPr>
            </a:lvl3pPr>
            <a:lvl4pPr marL="1600200" indent="-228600" defTabSz="838200" eaLnBrk="0" hangingPunct="0">
              <a:defRPr sz="1600">
                <a:solidFill>
                  <a:schemeClr val="tx1"/>
                </a:solidFill>
                <a:latin typeface="Arial" charset="0"/>
              </a:defRPr>
            </a:lvl4pPr>
            <a:lvl5pPr marL="2057400" indent="-228600" defTabSz="838200" eaLnBrk="0" hangingPunct="0">
              <a:defRPr sz="1600">
                <a:solidFill>
                  <a:schemeClr val="tx1"/>
                </a:solidFill>
                <a:latin typeface="Arial" charset="0"/>
              </a:defRPr>
            </a:lvl5pPr>
            <a:lvl6pPr marL="2514600" indent="-228600" defTabSz="838200" eaLnBrk="0" fontAlgn="base" hangingPunct="0">
              <a:spcBef>
                <a:spcPct val="0"/>
              </a:spcBef>
              <a:spcAft>
                <a:spcPct val="0"/>
              </a:spcAft>
              <a:defRPr sz="1600">
                <a:solidFill>
                  <a:schemeClr val="tx1"/>
                </a:solidFill>
                <a:latin typeface="Arial" charset="0"/>
              </a:defRPr>
            </a:lvl6pPr>
            <a:lvl7pPr marL="2971800" indent="-228600" defTabSz="838200" eaLnBrk="0" fontAlgn="base" hangingPunct="0">
              <a:spcBef>
                <a:spcPct val="0"/>
              </a:spcBef>
              <a:spcAft>
                <a:spcPct val="0"/>
              </a:spcAft>
              <a:defRPr sz="1600">
                <a:solidFill>
                  <a:schemeClr val="tx1"/>
                </a:solidFill>
                <a:latin typeface="Arial" charset="0"/>
              </a:defRPr>
            </a:lvl7pPr>
            <a:lvl8pPr marL="3429000" indent="-228600" defTabSz="838200" eaLnBrk="0" fontAlgn="base" hangingPunct="0">
              <a:spcBef>
                <a:spcPct val="0"/>
              </a:spcBef>
              <a:spcAft>
                <a:spcPct val="0"/>
              </a:spcAft>
              <a:defRPr sz="1600">
                <a:solidFill>
                  <a:schemeClr val="tx1"/>
                </a:solidFill>
                <a:latin typeface="Arial" charset="0"/>
              </a:defRPr>
            </a:lvl8pPr>
            <a:lvl9pPr marL="3886200" indent="-228600" defTabSz="838200" eaLnBrk="0" fontAlgn="base" hangingPunct="0">
              <a:spcBef>
                <a:spcPct val="0"/>
              </a:spcBef>
              <a:spcAft>
                <a:spcPct val="0"/>
              </a:spcAft>
              <a:defRPr sz="1600">
                <a:solidFill>
                  <a:schemeClr val="tx1"/>
                </a:solidFill>
                <a:latin typeface="Arial" charset="0"/>
              </a:defRPr>
            </a:lvl9pPr>
          </a:lstStyle>
          <a:p>
            <a:pPr>
              <a:lnSpc>
                <a:spcPct val="80000"/>
              </a:lnSpc>
              <a:spcBef>
                <a:spcPts val="800"/>
              </a:spcBef>
              <a:buClr>
                <a:srgbClr val="000000"/>
              </a:buClr>
              <a:buSzPct val="100000"/>
              <a:buFont typeface="Wingdings" pitchFamily="2" charset="2"/>
              <a:buChar char="q"/>
            </a:pPr>
            <a:r>
              <a:rPr lang="en-GB" b="1" dirty="0">
                <a:solidFill>
                  <a:srgbClr val="0000FF"/>
                </a:solidFill>
                <a:effectLst/>
                <a:latin typeface="+mn-lt"/>
              </a:rPr>
              <a:t>Science for &amp; with Society</a:t>
            </a:r>
            <a:endParaRPr lang="en-GB" b="1" dirty="0">
              <a:solidFill>
                <a:srgbClr val="000000"/>
              </a:solidFill>
              <a:effectLst/>
              <a:latin typeface="+mn-lt"/>
            </a:endParaRPr>
          </a:p>
        </p:txBody>
      </p:sp>
      <p:sp>
        <p:nvSpPr>
          <p:cNvPr id="38" name="1 Rectángulo redondeado"/>
          <p:cNvSpPr>
            <a:spLocks noChangeArrowheads="1"/>
          </p:cNvSpPr>
          <p:nvPr/>
        </p:nvSpPr>
        <p:spPr bwMode="auto">
          <a:xfrm>
            <a:off x="807615" y="2868561"/>
            <a:ext cx="1748161" cy="720080"/>
          </a:xfrm>
          <a:prstGeom prst="roundRect">
            <a:avLst>
              <a:gd name="adj" fmla="val 16667"/>
            </a:avLst>
          </a:prstGeom>
          <a:noFill/>
          <a:ln w="50800" algn="ctr">
            <a:solidFill>
              <a:srgbClr val="FFFF00"/>
            </a:solidFill>
            <a:prstDash val="sysDash"/>
            <a:round/>
            <a:headEnd/>
            <a:tailEnd type="triangle" w="med" len="med"/>
          </a:ln>
        </p:spPr>
        <p:txBody>
          <a:bodyPr/>
          <a:lstStyle/>
          <a:p>
            <a:pPr algn="ctr" eaLnBrk="0" hangingPunct="0">
              <a:lnSpc>
                <a:spcPct val="58000"/>
              </a:lnSpc>
              <a:spcBef>
                <a:spcPct val="0"/>
              </a:spcBef>
              <a:buFont typeface="Arial" pitchFamily="34" charset="0"/>
              <a:buNone/>
            </a:pPr>
            <a:endParaRPr lang="es-ES" b="0">
              <a:solidFill>
                <a:schemeClr val="bg1"/>
              </a:solidFill>
              <a:latin typeface="Arial" pitchFamily="34" charset="0"/>
            </a:endParaRPr>
          </a:p>
        </p:txBody>
      </p:sp>
      <p:sp>
        <p:nvSpPr>
          <p:cNvPr id="39" name="1 Rectángulo redondeado"/>
          <p:cNvSpPr>
            <a:spLocks noChangeArrowheads="1"/>
          </p:cNvSpPr>
          <p:nvPr/>
        </p:nvSpPr>
        <p:spPr bwMode="auto">
          <a:xfrm>
            <a:off x="6948264" y="4452737"/>
            <a:ext cx="1962874" cy="604038"/>
          </a:xfrm>
          <a:prstGeom prst="roundRect">
            <a:avLst>
              <a:gd name="adj" fmla="val 16667"/>
            </a:avLst>
          </a:prstGeom>
          <a:noFill/>
          <a:ln w="50800" algn="ctr">
            <a:solidFill>
              <a:srgbClr val="FFFF00"/>
            </a:solidFill>
            <a:prstDash val="sysDash"/>
            <a:round/>
            <a:headEnd/>
            <a:tailEnd type="triangle" w="med" len="med"/>
          </a:ln>
        </p:spPr>
        <p:txBody>
          <a:bodyPr/>
          <a:lstStyle/>
          <a:p>
            <a:pPr algn="ctr" eaLnBrk="0" hangingPunct="0">
              <a:lnSpc>
                <a:spcPct val="58000"/>
              </a:lnSpc>
              <a:spcBef>
                <a:spcPct val="0"/>
              </a:spcBef>
              <a:buFont typeface="Arial" pitchFamily="34" charset="0"/>
              <a:buNone/>
            </a:pPr>
            <a:endParaRPr lang="es-ES" b="0">
              <a:solidFill>
                <a:schemeClr val="bg1"/>
              </a:solidFill>
              <a:latin typeface="Arial" pitchFamily="34" charset="0"/>
            </a:endParaRPr>
          </a:p>
        </p:txBody>
      </p:sp>
    </p:spTree>
    <p:extLst>
      <p:ext uri="{BB962C8B-B14F-4D97-AF65-F5344CB8AC3E}">
        <p14:creationId xmlns:p14="http://schemas.microsoft.com/office/powerpoint/2010/main" val="1895662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6512" y="-27384"/>
            <a:ext cx="9180512" cy="6894195"/>
          </a:xfrm>
          <a:prstGeom prst="rect">
            <a:avLst/>
          </a:prstGeom>
          <a:solidFill>
            <a:srgbClr val="3A7DCE"/>
          </a:solidFill>
        </p:spPr>
        <p:txBody>
          <a:bodyPr wrap="square" rtlCol="0">
            <a:spAutoFit/>
          </a:bodyPr>
          <a:lstStyle/>
          <a:p>
            <a:endParaRPr lang="es-ES_tradnl" sz="9600" b="1" dirty="0">
              <a:solidFill>
                <a:schemeClr val="bg1"/>
              </a:solidFill>
              <a:latin typeface="Arial Black" panose="020B0A04020102020204" pitchFamily="34" charset="0"/>
            </a:endParaRPr>
          </a:p>
          <a:p>
            <a:endParaRPr lang="es-ES_tradnl" sz="3200" b="1" dirty="0">
              <a:solidFill>
                <a:schemeClr val="bg1"/>
              </a:solidFill>
              <a:latin typeface="Arial Black" panose="020B0A04020102020204" pitchFamily="34" charset="0"/>
            </a:endParaRPr>
          </a:p>
          <a:p>
            <a:endParaRPr lang="es-ES_tradnl" sz="6600" b="1" dirty="0">
              <a:solidFill>
                <a:schemeClr val="bg1"/>
              </a:solidFill>
              <a:latin typeface="Arial Black" panose="020B0A04020102020204" pitchFamily="34" charset="0"/>
            </a:endParaRPr>
          </a:p>
          <a:p>
            <a:pPr algn="ctr"/>
            <a:r>
              <a:rPr lang="fr-BE" sz="4000" b="1" dirty="0" err="1">
                <a:solidFill>
                  <a:schemeClr val="bg1"/>
                </a:solidFill>
                <a:latin typeface="Arial Black" panose="020B0A04020102020204" pitchFamily="34" charset="0"/>
              </a:rPr>
              <a:t>Motivación</a:t>
            </a:r>
            <a:r>
              <a:rPr lang="fr-BE" sz="4000" b="1" dirty="0">
                <a:solidFill>
                  <a:schemeClr val="bg1"/>
                </a:solidFill>
                <a:latin typeface="Arial Black" panose="020B0A04020102020204" pitchFamily="34" charset="0"/>
              </a:rPr>
              <a:t> </a:t>
            </a:r>
            <a:r>
              <a:rPr lang="fr-BE" sz="4000" b="1" dirty="0" err="1">
                <a:solidFill>
                  <a:schemeClr val="bg1"/>
                </a:solidFill>
                <a:latin typeface="Arial Black" panose="020B0A04020102020204" pitchFamily="34" charset="0"/>
              </a:rPr>
              <a:t>por</a:t>
            </a:r>
            <a:r>
              <a:rPr lang="fr-BE" sz="4000" b="1" dirty="0">
                <a:solidFill>
                  <a:schemeClr val="bg1"/>
                </a:solidFill>
                <a:latin typeface="Arial Black" panose="020B0A04020102020204" pitchFamily="34" charset="0"/>
              </a:rPr>
              <a:t> </a:t>
            </a:r>
            <a:r>
              <a:rPr lang="fr-BE" sz="4000" b="1" dirty="0" err="1">
                <a:solidFill>
                  <a:schemeClr val="bg1"/>
                </a:solidFill>
                <a:latin typeface="Arial Black" panose="020B0A04020102020204" pitchFamily="34" charset="0"/>
              </a:rPr>
              <a:t>participar</a:t>
            </a:r>
            <a:r>
              <a:rPr lang="fr-BE" sz="4000" b="1" dirty="0">
                <a:solidFill>
                  <a:schemeClr val="bg1"/>
                </a:solidFill>
                <a:latin typeface="Arial Black" panose="020B0A04020102020204" pitchFamily="34" charset="0"/>
              </a:rPr>
              <a:t> en </a:t>
            </a:r>
            <a:r>
              <a:rPr lang="fr-BE" sz="4000" b="1" dirty="0" err="1">
                <a:solidFill>
                  <a:schemeClr val="bg1"/>
                </a:solidFill>
                <a:latin typeface="Arial Black" panose="020B0A04020102020204" pitchFamily="34" charset="0"/>
              </a:rPr>
              <a:t>programas</a:t>
            </a:r>
            <a:r>
              <a:rPr lang="fr-BE" sz="4000" b="1" dirty="0">
                <a:solidFill>
                  <a:schemeClr val="bg1"/>
                </a:solidFill>
                <a:latin typeface="Arial Black" panose="020B0A04020102020204" pitchFamily="34" charset="0"/>
              </a:rPr>
              <a:t> </a:t>
            </a:r>
            <a:r>
              <a:rPr lang="fr-BE" sz="4000" b="1" dirty="0" err="1">
                <a:solidFill>
                  <a:schemeClr val="bg1"/>
                </a:solidFill>
                <a:latin typeface="Arial Black" panose="020B0A04020102020204" pitchFamily="34" charset="0"/>
              </a:rPr>
              <a:t>europeos</a:t>
            </a:r>
            <a:r>
              <a:rPr lang="fr-BE" sz="4000" b="1" dirty="0">
                <a:solidFill>
                  <a:schemeClr val="bg1"/>
                </a:solidFill>
                <a:latin typeface="Arial Black" panose="020B0A04020102020204" pitchFamily="34" charset="0"/>
              </a:rPr>
              <a:t> de </a:t>
            </a:r>
            <a:r>
              <a:rPr lang="fr-BE" sz="4000" b="1" dirty="0" err="1">
                <a:solidFill>
                  <a:schemeClr val="bg1"/>
                </a:solidFill>
                <a:latin typeface="Arial Black" panose="020B0A04020102020204" pitchFamily="34" charset="0"/>
              </a:rPr>
              <a:t>I+D+i</a:t>
            </a:r>
            <a:r>
              <a:rPr lang="fr-BE" sz="4000" b="1" dirty="0">
                <a:solidFill>
                  <a:schemeClr val="bg1"/>
                </a:solidFill>
                <a:latin typeface="Arial Black" panose="020B0A04020102020204" pitchFamily="34" charset="0"/>
              </a:rPr>
              <a:t>…</a:t>
            </a:r>
          </a:p>
          <a:p>
            <a:pPr algn="ctr"/>
            <a:endParaRPr lang="fr-BE" sz="4000" b="1" dirty="0">
              <a:solidFill>
                <a:schemeClr val="bg1"/>
              </a:solidFill>
              <a:latin typeface="Arial Black" panose="020B0A04020102020204" pitchFamily="34" charset="0"/>
            </a:endParaRPr>
          </a:p>
          <a:p>
            <a:pPr algn="ctr"/>
            <a:endParaRPr lang="fr-BE" sz="4000" b="1" dirty="0">
              <a:solidFill>
                <a:schemeClr val="bg1"/>
              </a:solidFill>
              <a:latin typeface="Arial Black" panose="020B0A04020102020204" pitchFamily="34" charset="0"/>
            </a:endParaRPr>
          </a:p>
          <a:p>
            <a:pPr algn="ctr"/>
            <a:endParaRPr lang="es-ES_tradnl" sz="88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472154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827584" y="1196752"/>
            <a:ext cx="7560840" cy="496855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lnSpcReduction="10000"/>
          </a:bodyPr>
          <a:lstStyle/>
          <a:p>
            <a:pPr marL="0" marR="0" lvl="0" indent="0" algn="l" defTabSz="914400" rtl="0" eaLnBrk="1" fontAlgn="auto" latinLnBrk="0" hangingPunct="1">
              <a:lnSpc>
                <a:spcPct val="100000"/>
              </a:lnSpc>
              <a:spcBef>
                <a:spcPct val="20000"/>
              </a:spcBef>
              <a:spcAft>
                <a:spcPts val="0"/>
              </a:spcAft>
              <a:buClrTx/>
              <a:buSzTx/>
              <a:buFont typeface="Arial Narrow" pitchFamily="34" charset="0"/>
              <a:buNone/>
              <a:tabLst/>
              <a:defRPr/>
            </a:pPr>
            <a:r>
              <a:rPr kumimoji="0" lang="fr-BE" sz="2400" b="0" i="0" u="none" strike="noStrike" kern="1200" cap="none" spc="0" normalizeH="0" baseline="0" noProof="0" dirty="0" err="1">
                <a:ln>
                  <a:noFill/>
                </a:ln>
                <a:solidFill>
                  <a:schemeClr val="tx1"/>
                </a:solidFill>
                <a:effectLst/>
                <a:uLnTx/>
                <a:uFillTx/>
                <a:latin typeface="Arial" charset="0"/>
                <a:ea typeface="+mn-ea"/>
                <a:cs typeface="Arial" charset="0"/>
              </a:rPr>
              <a:t>Entidades</a:t>
            </a:r>
            <a:r>
              <a:rPr kumimoji="0" lang="fr-BE" sz="2400" b="0" i="0" u="none" strike="noStrike" kern="1200" cap="none" spc="0" normalizeH="0" baseline="0" noProof="0" dirty="0">
                <a:ln>
                  <a:noFill/>
                </a:ln>
                <a:solidFill>
                  <a:schemeClr val="tx1"/>
                </a:solidFill>
                <a:effectLst/>
                <a:uLnTx/>
                <a:uFillTx/>
                <a:latin typeface="Arial" charset="0"/>
                <a:ea typeface="+mn-ea"/>
                <a:cs typeface="Arial" charset="0"/>
              </a:rPr>
              <a:t> con</a:t>
            </a:r>
            <a:r>
              <a:rPr kumimoji="0" lang="fr-BE" sz="2400" b="0" i="0" u="none" strike="noStrike" kern="1200" cap="none" spc="0" normalizeH="0" noProof="0" dirty="0">
                <a:ln>
                  <a:noFill/>
                </a:ln>
                <a:solidFill>
                  <a:schemeClr val="tx1"/>
                </a:solidFill>
                <a:effectLst/>
                <a:uLnTx/>
                <a:uFillTx/>
                <a:latin typeface="Arial" charset="0"/>
                <a:ea typeface="+mn-ea"/>
                <a:cs typeface="Arial" charset="0"/>
              </a:rPr>
              <a:t> </a:t>
            </a:r>
            <a:r>
              <a:rPr kumimoji="0" lang="fr-BE" sz="2400" b="0" i="0" u="none" strike="noStrike" kern="1200" cap="none" spc="0" normalizeH="0" noProof="0" dirty="0" err="1">
                <a:ln>
                  <a:noFill/>
                </a:ln>
                <a:solidFill>
                  <a:schemeClr val="tx1"/>
                </a:solidFill>
                <a:effectLst/>
                <a:uLnTx/>
                <a:uFillTx/>
                <a:latin typeface="Arial" charset="0"/>
                <a:ea typeface="+mn-ea"/>
                <a:cs typeface="Arial" charset="0"/>
              </a:rPr>
              <a:t>competencias</a:t>
            </a:r>
            <a:r>
              <a:rPr kumimoji="0" lang="fr-BE" sz="2400" b="0" i="0" u="none" strike="noStrike" kern="1200" cap="none" spc="0" normalizeH="0" noProof="0" dirty="0">
                <a:ln>
                  <a:noFill/>
                </a:ln>
                <a:solidFill>
                  <a:schemeClr val="tx1"/>
                </a:solidFill>
                <a:effectLst/>
                <a:uLnTx/>
                <a:uFillTx/>
                <a:latin typeface="Arial" charset="0"/>
                <a:ea typeface="+mn-ea"/>
                <a:cs typeface="Arial" charset="0"/>
              </a:rPr>
              <a:t> en I+D+i en Europa:</a:t>
            </a:r>
          </a:p>
          <a:p>
            <a:pPr marL="0" marR="0" lvl="0" indent="0" algn="l" defTabSz="914400" rtl="0" eaLnBrk="1" fontAlgn="auto" latinLnBrk="0" hangingPunct="1">
              <a:lnSpc>
                <a:spcPct val="100000"/>
              </a:lnSpc>
              <a:spcBef>
                <a:spcPct val="20000"/>
              </a:spcBef>
              <a:spcAft>
                <a:spcPts val="0"/>
              </a:spcAft>
              <a:buClrTx/>
              <a:buSzTx/>
              <a:buFont typeface="Arial Narrow" pitchFamily="34" charset="0"/>
              <a:buNone/>
              <a:tabLst/>
              <a:defRPr/>
            </a:pPr>
            <a:endParaRPr kumimoji="0" lang="fr-BE" sz="2400" b="0" i="0" u="none" strike="noStrike" kern="1200" cap="none" spc="0" normalizeH="0" baseline="0" noProof="0" dirty="0">
              <a:ln>
                <a:noFill/>
              </a:ln>
              <a:solidFill>
                <a:schemeClr val="tx1"/>
              </a:solidFill>
              <a:effectLst/>
              <a:uLnTx/>
              <a:uFillTx/>
              <a:latin typeface="Arial" charset="0"/>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fr-BE" sz="2400" b="0" i="0" u="none" strike="noStrike" kern="1200" cap="none" spc="0" normalizeH="0" baseline="0" noProof="0" dirty="0" err="1">
                <a:ln>
                  <a:noFill/>
                </a:ln>
                <a:solidFill>
                  <a:schemeClr val="tx1"/>
                </a:solidFill>
                <a:effectLst/>
                <a:uLnTx/>
                <a:uFillTx/>
                <a:latin typeface="Arial" charset="0"/>
                <a:ea typeface="+mn-ea"/>
                <a:cs typeface="Arial" charset="0"/>
              </a:rPr>
              <a:t>Comisión</a:t>
            </a:r>
            <a:r>
              <a:rPr kumimoji="0" lang="fr-BE" sz="2400" b="0" i="0" u="none" strike="noStrike" kern="1200" cap="none" spc="0" normalizeH="0" noProof="0" dirty="0">
                <a:ln>
                  <a:noFill/>
                </a:ln>
                <a:solidFill>
                  <a:schemeClr val="tx1"/>
                </a:solidFill>
                <a:effectLst/>
                <a:uLnTx/>
                <a:uFillTx/>
                <a:latin typeface="Arial" charset="0"/>
                <a:ea typeface="+mn-ea"/>
                <a:cs typeface="Arial" charset="0"/>
              </a:rPr>
              <a:t> </a:t>
            </a:r>
            <a:r>
              <a:rPr lang="fr-BE" sz="2400" dirty="0">
                <a:latin typeface="Arial" charset="0"/>
                <a:cs typeface="Arial" charset="0"/>
              </a:rPr>
              <a:t>E</a:t>
            </a:r>
            <a:r>
              <a:rPr kumimoji="0" lang="fr-BE" sz="2400" b="0" i="0" u="none" strike="noStrike" kern="1200" cap="none" spc="0" normalizeH="0" noProof="0" dirty="0" err="1">
                <a:ln>
                  <a:noFill/>
                </a:ln>
                <a:solidFill>
                  <a:schemeClr val="tx1"/>
                </a:solidFill>
                <a:effectLst/>
                <a:uLnTx/>
                <a:uFillTx/>
                <a:latin typeface="Arial" charset="0"/>
                <a:ea typeface="+mn-ea"/>
                <a:cs typeface="Arial" charset="0"/>
              </a:rPr>
              <a:t>uropea</a:t>
            </a:r>
            <a:r>
              <a:rPr kumimoji="0" lang="fr-BE" sz="2400" b="0" i="0" u="none" strike="noStrike" kern="1200" cap="none" spc="0" normalizeH="0" noProof="0" dirty="0">
                <a:ln>
                  <a:noFill/>
                </a:ln>
                <a:solidFill>
                  <a:schemeClr val="tx1"/>
                </a:solidFill>
                <a:effectLst/>
                <a:uLnTx/>
                <a:uFillTx/>
                <a:latin typeface="Arial" charset="0"/>
                <a:ea typeface="+mn-ea"/>
                <a:cs typeface="Arial" charset="0"/>
              </a:rPr>
              <a:t> </a:t>
            </a:r>
            <a:endParaRPr lang="fr-BE" sz="2400" dirty="0">
              <a:latin typeface="Arial" charset="0"/>
              <a:cs typeface="Arial" charset="0"/>
              <a:sym typeface="Wingdings" pitchFamily="2" charset="2"/>
            </a:endParaRPr>
          </a:p>
          <a:p>
            <a:pPr marL="800100" lvl="1" indent="-342900">
              <a:spcBef>
                <a:spcPct val="20000"/>
              </a:spcBef>
              <a:buFont typeface="Wingdings" pitchFamily="2" charset="2"/>
              <a:buChar char="q"/>
              <a:defRPr/>
            </a:pPr>
            <a:r>
              <a:rPr kumimoji="0" lang="fr-BE" sz="2400" b="0" i="0" u="none" strike="noStrike" kern="1200" cap="none" spc="0" normalizeH="0" noProof="0" dirty="0" err="1">
                <a:ln>
                  <a:noFill/>
                </a:ln>
                <a:solidFill>
                  <a:schemeClr val="tx1"/>
                </a:solidFill>
                <a:effectLst/>
                <a:uLnTx/>
                <a:uFillTx/>
                <a:latin typeface="Arial" charset="0"/>
                <a:ea typeface="+mn-ea"/>
                <a:cs typeface="Arial" charset="0"/>
                <a:sym typeface="Wingdings" pitchFamily="2" charset="2"/>
              </a:rPr>
              <a:t>Lidera</a:t>
            </a:r>
            <a:r>
              <a:rPr kumimoji="0" lang="fr-BE" sz="2400" b="0" i="0" u="none" strike="noStrike" kern="1200" cap="none" spc="0" normalizeH="0" noProof="0" dirty="0">
                <a:ln>
                  <a:noFill/>
                </a:ln>
                <a:solidFill>
                  <a:schemeClr val="tx1"/>
                </a:solidFill>
                <a:effectLst/>
                <a:uLnTx/>
                <a:uFillTx/>
                <a:latin typeface="Arial" charset="0"/>
                <a:ea typeface="+mn-ea"/>
                <a:cs typeface="Arial" charset="0"/>
                <a:sym typeface="Wingdings" pitchFamily="2" charset="2"/>
              </a:rPr>
              <a:t> DG-RTD &amp; </a:t>
            </a:r>
            <a:r>
              <a:rPr kumimoji="0" lang="fr-BE" sz="2400" b="0" i="0" u="none" strike="noStrike" kern="1200" cap="none" spc="0" normalizeH="0" noProof="0" dirty="0" err="1">
                <a:ln>
                  <a:noFill/>
                </a:ln>
                <a:solidFill>
                  <a:schemeClr val="tx1"/>
                </a:solidFill>
                <a:effectLst/>
                <a:uLnTx/>
                <a:uFillTx/>
                <a:latin typeface="Arial" charset="0"/>
                <a:ea typeface="+mn-ea"/>
                <a:cs typeface="Arial" charset="0"/>
                <a:sym typeface="Wingdings" pitchFamily="2" charset="2"/>
              </a:rPr>
              <a:t>recibe</a:t>
            </a:r>
            <a:r>
              <a:rPr kumimoji="0" lang="fr-BE" sz="2400" b="0" i="0" u="none" strike="noStrike" kern="1200" cap="none" spc="0" normalizeH="0" noProof="0" dirty="0">
                <a:ln>
                  <a:noFill/>
                </a:ln>
                <a:solidFill>
                  <a:schemeClr val="tx1"/>
                </a:solidFill>
                <a:effectLst/>
                <a:uLnTx/>
                <a:uFillTx/>
                <a:latin typeface="Arial" charset="0"/>
                <a:ea typeface="+mn-ea"/>
                <a:cs typeface="Arial" charset="0"/>
                <a:sym typeface="Wingdings" pitchFamily="2" charset="2"/>
              </a:rPr>
              <a:t> el </a:t>
            </a:r>
            <a:r>
              <a:rPr kumimoji="0" lang="fr-BE" sz="2400" b="0" i="0" u="none" strike="noStrike" kern="1200" cap="none" spc="0" normalizeH="0" noProof="0" dirty="0" err="1">
                <a:ln>
                  <a:noFill/>
                </a:ln>
                <a:solidFill>
                  <a:schemeClr val="tx1"/>
                </a:solidFill>
                <a:effectLst/>
                <a:uLnTx/>
                <a:uFillTx/>
                <a:latin typeface="Arial" charset="0"/>
                <a:ea typeface="+mn-ea"/>
                <a:cs typeface="Arial" charset="0"/>
                <a:sym typeface="Wingdings" pitchFamily="2" charset="2"/>
              </a:rPr>
              <a:t>apoyo</a:t>
            </a:r>
            <a:r>
              <a:rPr kumimoji="0" lang="fr-BE" sz="2400" b="0" i="0" u="none" strike="noStrike" kern="1200" cap="none" spc="0" normalizeH="0" noProof="0" dirty="0">
                <a:ln>
                  <a:noFill/>
                </a:ln>
                <a:solidFill>
                  <a:schemeClr val="tx1"/>
                </a:solidFill>
                <a:effectLst/>
                <a:uLnTx/>
                <a:uFillTx/>
                <a:latin typeface="Arial" charset="0"/>
                <a:ea typeface="+mn-ea"/>
                <a:cs typeface="Arial" charset="0"/>
                <a:sym typeface="Wingdings" pitchFamily="2" charset="2"/>
              </a:rPr>
              <a:t> de </a:t>
            </a:r>
            <a:r>
              <a:rPr kumimoji="0" lang="fr-BE" sz="2400" b="0" i="0" u="none" strike="noStrike" kern="1200" cap="none" spc="0" normalizeH="0" noProof="0" dirty="0" err="1">
                <a:ln>
                  <a:noFill/>
                </a:ln>
                <a:solidFill>
                  <a:schemeClr val="tx1"/>
                </a:solidFill>
                <a:effectLst/>
                <a:uLnTx/>
                <a:uFillTx/>
                <a:latin typeface="Arial" charset="0"/>
                <a:ea typeface="+mn-ea"/>
                <a:cs typeface="Arial" charset="0"/>
                <a:sym typeface="Wingdings" pitchFamily="2" charset="2"/>
              </a:rPr>
              <a:t>otras</a:t>
            </a:r>
            <a:r>
              <a:rPr kumimoji="0" lang="fr-BE" sz="2400" b="0" i="0" u="none" strike="noStrike" kern="1200" cap="none" spc="0" normalizeH="0" noProof="0" dirty="0">
                <a:ln>
                  <a:noFill/>
                </a:ln>
                <a:solidFill>
                  <a:schemeClr val="tx1"/>
                </a:solidFill>
                <a:effectLst/>
                <a:uLnTx/>
                <a:uFillTx/>
                <a:latin typeface="Arial" charset="0"/>
                <a:ea typeface="+mn-ea"/>
                <a:cs typeface="Arial" charset="0"/>
                <a:sym typeface="Wingdings" pitchFamily="2" charset="2"/>
              </a:rPr>
              <a:t> </a:t>
            </a:r>
            <a:r>
              <a:rPr kumimoji="0" lang="fr-BE" sz="2400" b="0" i="0" u="none" strike="noStrike" kern="1200" cap="none" spc="0" normalizeH="0" noProof="0" dirty="0" err="1">
                <a:ln>
                  <a:noFill/>
                </a:ln>
                <a:solidFill>
                  <a:schemeClr val="tx1"/>
                </a:solidFill>
                <a:effectLst/>
                <a:uLnTx/>
                <a:uFillTx/>
                <a:latin typeface="Arial" charset="0"/>
                <a:ea typeface="+mn-ea"/>
                <a:cs typeface="Arial" charset="0"/>
                <a:sym typeface="Wingdings" pitchFamily="2" charset="2"/>
              </a:rPr>
              <a:t>DGs</a:t>
            </a:r>
            <a:r>
              <a:rPr kumimoji="0" lang="fr-BE" sz="2400" b="0" i="0" u="none" strike="noStrike" kern="1200" cap="none" spc="0" normalizeH="0" noProof="0" dirty="0">
                <a:ln>
                  <a:noFill/>
                </a:ln>
                <a:solidFill>
                  <a:schemeClr val="tx1"/>
                </a:solidFill>
                <a:effectLst/>
                <a:uLnTx/>
                <a:uFillTx/>
                <a:latin typeface="Arial" charset="0"/>
                <a:ea typeface="+mn-ea"/>
                <a:cs typeface="Arial" charset="0"/>
                <a:sym typeface="Wingdings" pitchFamily="2" charset="2"/>
              </a:rPr>
              <a:t> </a:t>
            </a:r>
            <a:r>
              <a:rPr kumimoji="0" lang="fr-BE" sz="2400" b="0" i="0" u="none" strike="noStrike" kern="1200" cap="none" spc="0" normalizeH="0" noProof="0" dirty="0" err="1">
                <a:ln>
                  <a:noFill/>
                </a:ln>
                <a:solidFill>
                  <a:schemeClr val="tx1"/>
                </a:solidFill>
                <a:effectLst/>
                <a:uLnTx/>
                <a:uFillTx/>
                <a:latin typeface="Arial" charset="0"/>
                <a:ea typeface="+mn-ea"/>
                <a:cs typeface="Arial" charset="0"/>
                <a:sym typeface="Wingdings" pitchFamily="2" charset="2"/>
              </a:rPr>
              <a:t>sectoriales</a:t>
            </a:r>
            <a:r>
              <a:rPr kumimoji="0" lang="fr-BE" sz="2400" b="0" i="0" u="none" strike="noStrike" kern="1200" cap="none" spc="0" normalizeH="0" noProof="0" dirty="0">
                <a:ln>
                  <a:noFill/>
                </a:ln>
                <a:solidFill>
                  <a:schemeClr val="tx1"/>
                </a:solidFill>
                <a:effectLst/>
                <a:uLnTx/>
                <a:uFillTx/>
                <a:latin typeface="Arial" charset="0"/>
                <a:ea typeface="+mn-ea"/>
                <a:cs typeface="Arial" charset="0"/>
                <a:sym typeface="Wingdings" pitchFamily="2" charset="2"/>
              </a:rPr>
              <a:t> para </a:t>
            </a:r>
            <a:r>
              <a:rPr kumimoji="0" lang="fr-BE" sz="2400" b="0" i="0" u="none" strike="noStrike" kern="1200" cap="none" spc="0" normalizeH="0" noProof="0" dirty="0" err="1">
                <a:ln>
                  <a:noFill/>
                </a:ln>
                <a:solidFill>
                  <a:schemeClr val="tx1"/>
                </a:solidFill>
                <a:effectLst/>
                <a:uLnTx/>
                <a:uFillTx/>
                <a:latin typeface="Arial" charset="0"/>
                <a:ea typeface="+mn-ea"/>
                <a:cs typeface="Arial" charset="0"/>
                <a:sym typeface="Wingdings" pitchFamily="2" charset="2"/>
              </a:rPr>
              <a:t>aspectos</a:t>
            </a:r>
            <a:r>
              <a:rPr kumimoji="0" lang="fr-BE" sz="2400" b="0" i="0" u="none" strike="noStrike" kern="1200" cap="none" spc="0" normalizeH="0" noProof="0" dirty="0">
                <a:ln>
                  <a:noFill/>
                </a:ln>
                <a:solidFill>
                  <a:schemeClr val="tx1"/>
                </a:solidFill>
                <a:effectLst/>
                <a:uLnTx/>
                <a:uFillTx/>
                <a:latin typeface="Arial" charset="0"/>
                <a:ea typeface="+mn-ea"/>
                <a:cs typeface="Arial" charset="0"/>
                <a:sym typeface="Wingdings" pitchFamily="2" charset="2"/>
              </a:rPr>
              <a:t> </a:t>
            </a:r>
            <a:r>
              <a:rPr kumimoji="0" lang="fr-BE" sz="2400" b="0" i="0" u="none" strike="noStrike" kern="1200" cap="none" spc="0" normalizeH="0" noProof="0" dirty="0" err="1">
                <a:ln>
                  <a:noFill/>
                </a:ln>
                <a:solidFill>
                  <a:schemeClr val="tx1"/>
                </a:solidFill>
                <a:effectLst/>
                <a:uLnTx/>
                <a:uFillTx/>
                <a:latin typeface="Arial" charset="0"/>
                <a:ea typeface="+mn-ea"/>
                <a:cs typeface="Arial" charset="0"/>
                <a:sym typeface="Wingdings" pitchFamily="2" charset="2"/>
              </a:rPr>
              <a:t>técnicos</a:t>
            </a:r>
            <a:r>
              <a:rPr kumimoji="0" lang="fr-BE" sz="2400" b="0" i="0" u="none" strike="noStrike" kern="1200" cap="none" spc="0" normalizeH="0" noProof="0" dirty="0">
                <a:ln>
                  <a:noFill/>
                </a:ln>
                <a:solidFill>
                  <a:schemeClr val="tx1"/>
                </a:solidFill>
                <a:effectLst/>
                <a:uLnTx/>
                <a:uFillTx/>
                <a:latin typeface="Arial" charset="0"/>
                <a:ea typeface="+mn-ea"/>
                <a:cs typeface="Arial" charset="0"/>
                <a:sym typeface="Wingdings" pitchFamily="2" charset="2"/>
              </a:rPr>
              <a:t> o </a:t>
            </a:r>
            <a:r>
              <a:rPr kumimoji="0" lang="fr-BE" sz="2400" b="0" i="0" u="none" strike="noStrike" kern="1200" cap="none" spc="0" normalizeH="0" noProof="0" dirty="0" err="1">
                <a:ln>
                  <a:noFill/>
                </a:ln>
                <a:solidFill>
                  <a:schemeClr val="tx1"/>
                </a:solidFill>
                <a:effectLst/>
                <a:uLnTx/>
                <a:uFillTx/>
                <a:latin typeface="Arial" charset="0"/>
                <a:ea typeface="+mn-ea"/>
                <a:cs typeface="Arial" charset="0"/>
                <a:sym typeface="Wingdings" pitchFamily="2" charset="2"/>
              </a:rPr>
              <a:t>temáticas</a:t>
            </a:r>
            <a:r>
              <a:rPr kumimoji="0" lang="fr-BE" sz="2400" b="0" i="0" u="none" strike="noStrike" kern="1200" cap="none" spc="0" normalizeH="0" noProof="0" dirty="0">
                <a:ln>
                  <a:noFill/>
                </a:ln>
                <a:solidFill>
                  <a:schemeClr val="tx1"/>
                </a:solidFill>
                <a:effectLst/>
                <a:uLnTx/>
                <a:uFillTx/>
                <a:latin typeface="Arial" charset="0"/>
                <a:ea typeface="+mn-ea"/>
                <a:cs typeface="Arial" charset="0"/>
                <a:sym typeface="Wingdings" pitchFamily="2" charset="2"/>
              </a:rPr>
              <a:t> </a:t>
            </a:r>
            <a:r>
              <a:rPr kumimoji="0" lang="fr-BE" sz="2400" b="0" i="0" u="none" strike="noStrike" kern="1200" cap="none" spc="0" normalizeH="0" noProof="0" dirty="0" err="1">
                <a:ln>
                  <a:noFill/>
                </a:ln>
                <a:solidFill>
                  <a:schemeClr val="tx1"/>
                </a:solidFill>
                <a:effectLst/>
                <a:uLnTx/>
                <a:uFillTx/>
                <a:latin typeface="Arial" charset="0"/>
                <a:ea typeface="+mn-ea"/>
                <a:cs typeface="Arial" charset="0"/>
                <a:sym typeface="Wingdings" pitchFamily="2" charset="2"/>
              </a:rPr>
              <a:t>muy</a:t>
            </a:r>
            <a:r>
              <a:rPr kumimoji="0" lang="fr-BE" sz="2400" b="0" i="0" u="none" strike="noStrike" kern="1200" cap="none" spc="0" normalizeH="0" noProof="0" dirty="0">
                <a:ln>
                  <a:noFill/>
                </a:ln>
                <a:solidFill>
                  <a:schemeClr val="tx1"/>
                </a:solidFill>
                <a:effectLst/>
                <a:uLnTx/>
                <a:uFillTx/>
                <a:latin typeface="Arial" charset="0"/>
                <a:ea typeface="+mn-ea"/>
                <a:cs typeface="Arial" charset="0"/>
                <a:sym typeface="Wingdings" pitchFamily="2" charset="2"/>
              </a:rPr>
              <a:t> </a:t>
            </a:r>
            <a:r>
              <a:rPr kumimoji="0" lang="fr-BE" sz="2400" b="0" i="0" u="none" strike="noStrike" kern="1200" cap="none" spc="0" normalizeH="0" noProof="0" dirty="0" err="1">
                <a:ln>
                  <a:noFill/>
                </a:ln>
                <a:solidFill>
                  <a:schemeClr val="tx1"/>
                </a:solidFill>
                <a:effectLst/>
                <a:uLnTx/>
                <a:uFillTx/>
                <a:latin typeface="Arial" charset="0"/>
                <a:ea typeface="+mn-ea"/>
                <a:cs typeface="Arial" charset="0"/>
                <a:sym typeface="Wingdings" pitchFamily="2" charset="2"/>
              </a:rPr>
              <a:t>específicas</a:t>
            </a:r>
            <a:r>
              <a:rPr kumimoji="0" lang="fr-BE" sz="2400" b="0" i="0" u="none" strike="noStrike" kern="1200" cap="none" spc="0" normalizeH="0" noProof="0" dirty="0">
                <a:ln>
                  <a:noFill/>
                </a:ln>
                <a:solidFill>
                  <a:schemeClr val="tx1"/>
                </a:solidFill>
                <a:effectLst/>
                <a:uLnTx/>
                <a:uFillTx/>
                <a:latin typeface="Arial" charset="0"/>
                <a:ea typeface="+mn-ea"/>
                <a:cs typeface="Arial" charset="0"/>
                <a:sym typeface="Wingdings" pitchFamily="2" charset="2"/>
              </a:rPr>
              <a:t>  </a:t>
            </a:r>
            <a:r>
              <a:rPr kumimoji="0" lang="fr-BE" sz="2400" b="0" i="0" u="none" strike="noStrike" kern="1200" cap="none" spc="0" normalizeH="0" noProof="0" dirty="0" err="1">
                <a:ln>
                  <a:noFill/>
                </a:ln>
                <a:solidFill>
                  <a:schemeClr val="tx1"/>
                </a:solidFill>
                <a:effectLst/>
                <a:uLnTx/>
                <a:uFillTx/>
                <a:latin typeface="Arial" charset="0"/>
                <a:ea typeface="+mn-ea"/>
                <a:cs typeface="Arial" charset="0"/>
                <a:sym typeface="Wingdings" pitchFamily="2" charset="2"/>
              </a:rPr>
              <a:t>Propuesta</a:t>
            </a:r>
            <a:r>
              <a:rPr kumimoji="0" lang="fr-BE" sz="2400" b="0" i="0" u="none" strike="noStrike" kern="1200" cap="none" spc="0" normalizeH="0" noProof="0" dirty="0">
                <a:ln>
                  <a:noFill/>
                </a:ln>
                <a:solidFill>
                  <a:schemeClr val="tx1"/>
                </a:solidFill>
                <a:effectLst/>
                <a:uLnTx/>
                <a:uFillTx/>
                <a:latin typeface="Arial" charset="0"/>
                <a:ea typeface="+mn-ea"/>
                <a:cs typeface="Arial" charset="0"/>
                <a:sym typeface="Wingdings" pitchFamily="2" charset="2"/>
              </a:rPr>
              <a:t> de </a:t>
            </a:r>
            <a:r>
              <a:rPr kumimoji="0" lang="fr-BE" sz="2400" b="0" i="0" u="none" strike="noStrike" kern="1200" cap="none" spc="0" normalizeH="0" noProof="0" dirty="0" err="1">
                <a:ln>
                  <a:noFill/>
                </a:ln>
                <a:solidFill>
                  <a:schemeClr val="tx1"/>
                </a:solidFill>
                <a:effectLst/>
                <a:uLnTx/>
                <a:uFillTx/>
                <a:latin typeface="Arial" charset="0"/>
                <a:ea typeface="+mn-ea"/>
                <a:cs typeface="Arial" charset="0"/>
                <a:sym typeface="Wingdings" pitchFamily="2" charset="2"/>
              </a:rPr>
              <a:t>programa</a:t>
            </a:r>
            <a:r>
              <a:rPr lang="fr-BE" sz="2400" dirty="0">
                <a:latin typeface="Arial" charset="0"/>
                <a:cs typeface="Arial" charset="0"/>
                <a:sym typeface="Wingdings" pitchFamily="2" charset="2"/>
              </a:rPr>
              <a:t>s e </a:t>
            </a:r>
            <a:r>
              <a:rPr lang="fr-BE" sz="2400" dirty="0" err="1">
                <a:latin typeface="Arial" charset="0"/>
                <a:cs typeface="Arial" charset="0"/>
                <a:sym typeface="Wingdings" pitchFamily="2" charset="2"/>
              </a:rPr>
              <a:t>iniciativas</a:t>
            </a:r>
            <a:r>
              <a:rPr kumimoji="0" lang="fr-BE" sz="2400" b="0" i="0" u="none" strike="noStrike" kern="1200" cap="none" spc="0" normalizeH="0" baseline="0" noProof="0" dirty="0">
                <a:ln>
                  <a:noFill/>
                </a:ln>
                <a:solidFill>
                  <a:schemeClr val="tx1"/>
                </a:solidFill>
                <a:effectLst/>
                <a:uLnTx/>
                <a:uFillTx/>
                <a:latin typeface="Arial" charset="0"/>
                <a:ea typeface="+mn-ea"/>
                <a:cs typeface="Arial" charset="0"/>
              </a:rPr>
              <a:t> </a:t>
            </a:r>
          </a:p>
          <a:p>
            <a:pPr marL="800100" lvl="1" indent="-342900">
              <a:spcBef>
                <a:spcPct val="20000"/>
              </a:spcBef>
              <a:buFont typeface="Wingdings" pitchFamily="2" charset="2"/>
              <a:buChar char="q"/>
              <a:defRPr/>
            </a:pPr>
            <a:r>
              <a:rPr lang="fr-BE" sz="2400" dirty="0" err="1">
                <a:latin typeface="Arial" charset="0"/>
                <a:cs typeface="Arial" charset="0"/>
              </a:rPr>
              <a:t>Negocia</a:t>
            </a:r>
            <a:r>
              <a:rPr lang="fr-BE" sz="2400" dirty="0">
                <a:latin typeface="Arial" charset="0"/>
                <a:cs typeface="Arial" charset="0"/>
              </a:rPr>
              <a:t> el </a:t>
            </a:r>
            <a:r>
              <a:rPr lang="fr-BE" sz="2400" dirty="0" err="1">
                <a:latin typeface="Arial" charset="0"/>
                <a:cs typeface="Arial" charset="0"/>
              </a:rPr>
              <a:t>detalle</a:t>
            </a:r>
            <a:r>
              <a:rPr lang="fr-BE" sz="2400" dirty="0">
                <a:latin typeface="Arial" charset="0"/>
                <a:cs typeface="Arial" charset="0"/>
              </a:rPr>
              <a:t> en los comités de </a:t>
            </a:r>
            <a:r>
              <a:rPr lang="fr-BE" sz="2400" dirty="0" err="1">
                <a:latin typeface="Arial" charset="0"/>
                <a:cs typeface="Arial" charset="0"/>
              </a:rPr>
              <a:t>programa</a:t>
            </a:r>
            <a:r>
              <a:rPr lang="fr-BE" sz="2400" dirty="0">
                <a:latin typeface="Arial" charset="0"/>
                <a:cs typeface="Arial" charset="0"/>
              </a:rPr>
              <a:t> con los </a:t>
            </a:r>
            <a:r>
              <a:rPr lang="fr-BE" sz="2400" dirty="0" err="1">
                <a:latin typeface="Arial" charset="0"/>
                <a:cs typeface="Arial" charset="0"/>
              </a:rPr>
              <a:t>Estados</a:t>
            </a:r>
            <a:r>
              <a:rPr lang="fr-BE" sz="2400" dirty="0">
                <a:latin typeface="Arial" charset="0"/>
                <a:cs typeface="Arial" charset="0"/>
              </a:rPr>
              <a:t> </a:t>
            </a:r>
            <a:r>
              <a:rPr lang="fr-BE" sz="2400" dirty="0" err="1">
                <a:latin typeface="Arial" charset="0"/>
                <a:cs typeface="Arial" charset="0"/>
              </a:rPr>
              <a:t>Miembros</a:t>
            </a:r>
            <a:r>
              <a:rPr lang="fr-BE" sz="2400" dirty="0">
                <a:latin typeface="Arial" charset="0"/>
                <a:cs typeface="Arial" charset="0"/>
              </a:rPr>
              <a:t> (MS)</a:t>
            </a:r>
            <a:endParaRPr kumimoji="0" lang="fr-BE" sz="2400" b="0" i="0" u="none" strike="noStrike" kern="1200" cap="none" spc="0" normalizeH="0" baseline="0" noProof="0" dirty="0">
              <a:ln>
                <a:noFill/>
              </a:ln>
              <a:solidFill>
                <a:schemeClr val="tx1"/>
              </a:solidFill>
              <a:effectLst/>
              <a:uLnTx/>
              <a:uFillTx/>
              <a:latin typeface="Arial" charset="0"/>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endParaRPr lang="fr-BE" sz="2400" dirty="0">
              <a:latin typeface="Arial" charset="0"/>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lang="fr-BE" sz="2400" dirty="0" err="1">
                <a:latin typeface="Arial" charset="0"/>
                <a:cs typeface="Arial" charset="0"/>
              </a:rPr>
              <a:t>Parlamento</a:t>
            </a:r>
            <a:r>
              <a:rPr lang="fr-BE" sz="2400" dirty="0">
                <a:latin typeface="Arial" charset="0"/>
                <a:cs typeface="Arial" charset="0"/>
              </a:rPr>
              <a:t> </a:t>
            </a:r>
            <a:r>
              <a:rPr lang="fr-BE" sz="2400" dirty="0" err="1">
                <a:latin typeface="Arial" charset="0"/>
                <a:cs typeface="Arial" charset="0"/>
              </a:rPr>
              <a:t>Europeo</a:t>
            </a:r>
            <a:endParaRPr lang="fr-BE" sz="2400" dirty="0">
              <a:latin typeface="Arial" charset="0"/>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endParaRPr kumimoji="0" lang="fr-BE" sz="2400" b="0" i="0" u="none" strike="noStrike" kern="1200" cap="none" spc="0" normalizeH="0" baseline="0" noProof="0" dirty="0">
              <a:ln>
                <a:noFill/>
              </a:ln>
              <a:solidFill>
                <a:schemeClr val="tx1"/>
              </a:solidFill>
              <a:effectLst/>
              <a:uLnTx/>
              <a:uFillTx/>
              <a:latin typeface="Arial" charset="0"/>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fr-BE" sz="2400" b="0" i="0" u="none" strike="noStrike" kern="1200" cap="none" spc="0" normalizeH="0" baseline="0" noProof="0" dirty="0">
                <a:ln>
                  <a:noFill/>
                </a:ln>
                <a:solidFill>
                  <a:schemeClr val="tx1"/>
                </a:solidFill>
                <a:effectLst/>
                <a:uLnTx/>
                <a:uFillTx/>
                <a:latin typeface="Arial" charset="0"/>
                <a:ea typeface="+mn-ea"/>
                <a:cs typeface="Arial" charset="0"/>
              </a:rPr>
              <a:t>Consejo</a:t>
            </a:r>
            <a:r>
              <a:rPr kumimoji="0" lang="fr-BE" sz="2400" b="0" i="0" u="none" strike="noStrike" kern="1200" cap="none" spc="0" normalizeH="0" noProof="0" dirty="0">
                <a:ln>
                  <a:noFill/>
                </a:ln>
                <a:solidFill>
                  <a:schemeClr val="tx1"/>
                </a:solidFill>
                <a:effectLst/>
                <a:uLnTx/>
                <a:uFillTx/>
                <a:latin typeface="Arial" charset="0"/>
                <a:ea typeface="+mn-ea"/>
                <a:cs typeface="Arial" charset="0"/>
              </a:rPr>
              <a:t> </a:t>
            </a:r>
            <a:r>
              <a:rPr lang="fr-BE" sz="2400" dirty="0" err="1">
                <a:latin typeface="Arial" charset="0"/>
                <a:cs typeface="Arial" charset="0"/>
              </a:rPr>
              <a:t>Europeo</a:t>
            </a:r>
            <a:r>
              <a:rPr lang="fr-BE" sz="2400" dirty="0">
                <a:latin typeface="Arial" charset="0"/>
                <a:cs typeface="Arial" charset="0"/>
              </a:rPr>
              <a:t> (</a:t>
            </a:r>
            <a:r>
              <a:rPr lang="fr-BE" sz="2400" dirty="0" err="1">
                <a:latin typeface="Arial" charset="0"/>
                <a:cs typeface="Arial" charset="0"/>
              </a:rPr>
              <a:t>apoyo</a:t>
            </a:r>
            <a:r>
              <a:rPr lang="fr-BE" sz="2400" dirty="0">
                <a:latin typeface="Arial" charset="0"/>
                <a:cs typeface="Arial" charset="0"/>
              </a:rPr>
              <a:t> de la </a:t>
            </a:r>
            <a:r>
              <a:rPr lang="fr-BE" sz="2400" dirty="0">
                <a:latin typeface="Arial" charset="0"/>
                <a:cs typeface="Arial" charset="0"/>
                <a:sym typeface="Wingdings" pitchFamily="2" charset="2"/>
              </a:rPr>
              <a:t>REPER)</a:t>
            </a:r>
            <a:r>
              <a:rPr kumimoji="0" lang="fr-BE" sz="2400" b="0" i="0" u="none" strike="noStrike" kern="1200" cap="none" spc="0" normalizeH="0" baseline="0" noProof="0" dirty="0">
                <a:ln>
                  <a:noFill/>
                </a:ln>
                <a:solidFill>
                  <a:schemeClr val="tx1"/>
                </a:solidFill>
                <a:effectLst/>
                <a:uLnTx/>
                <a:uFillTx/>
                <a:latin typeface="Arial" charset="0"/>
                <a:ea typeface="+mn-ea"/>
                <a:cs typeface="Arial" charset="0"/>
              </a:rPr>
              <a:t> </a:t>
            </a:r>
          </a:p>
        </p:txBody>
      </p:sp>
      <p:sp>
        <p:nvSpPr>
          <p:cNvPr id="5" name="Title 1"/>
          <p:cNvSpPr txBox="1">
            <a:spLocks/>
          </p:cNvSpPr>
          <p:nvPr/>
        </p:nvSpPr>
        <p:spPr>
          <a:xfrm>
            <a:off x="2051720" y="548680"/>
            <a:ext cx="6768752" cy="576263"/>
          </a:xfrm>
          <a:prstGeom prst="rect">
            <a:avLst/>
          </a:prstGeom>
        </p:spPr>
        <p:txBody>
          <a:bodyPr/>
          <a:lstStyle>
            <a:lvl1pPr algn="l" defTabSz="914400" rtl="0" eaLnBrk="1" latinLnBrk="0" hangingPunct="1">
              <a:spcBef>
                <a:spcPct val="0"/>
              </a:spcBef>
              <a:buNone/>
              <a:defRPr kumimoji="0" lang="es-ES" sz="3400" b="1" kern="1200">
                <a:solidFill>
                  <a:srgbClr val="2F6EBB"/>
                </a:solidFill>
                <a:latin typeface="+mj-lt"/>
                <a:ea typeface="+mj-ea"/>
                <a:cs typeface="+mj-cs"/>
              </a:defRPr>
            </a:lvl1pPr>
          </a:lstStyle>
          <a:p>
            <a:pPr algn="r"/>
            <a:r>
              <a:rPr lang="fr-BE" sz="2400" dirty="0" err="1"/>
              <a:t>Cómo</a:t>
            </a:r>
            <a:r>
              <a:rPr lang="fr-BE" sz="2400" dirty="0"/>
              <a:t> se </a:t>
            </a:r>
            <a:r>
              <a:rPr lang="fr-BE" sz="2400" dirty="0" err="1"/>
              <a:t>genera</a:t>
            </a:r>
            <a:r>
              <a:rPr lang="fr-BE" sz="2400" dirty="0"/>
              <a:t> la </a:t>
            </a:r>
            <a:r>
              <a:rPr lang="fr-BE" sz="2400" dirty="0" err="1"/>
              <a:t>propuesta</a:t>
            </a:r>
            <a:r>
              <a:rPr lang="fr-BE" sz="2400" dirty="0"/>
              <a:t> de H2020…</a:t>
            </a:r>
            <a:endParaRPr lang="en-GB" sz="2400" dirty="0"/>
          </a:p>
        </p:txBody>
      </p:sp>
      <p:sp>
        <p:nvSpPr>
          <p:cNvPr id="6" name="Right Brace 5"/>
          <p:cNvSpPr/>
          <p:nvPr/>
        </p:nvSpPr>
        <p:spPr>
          <a:xfrm>
            <a:off x="6732240" y="4797152"/>
            <a:ext cx="180000" cy="144016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7020272" y="4941168"/>
            <a:ext cx="1944216" cy="800219"/>
          </a:xfrm>
          <a:prstGeom prst="rect">
            <a:avLst/>
          </a:prstGeom>
          <a:noFill/>
          <a:ln w="19050">
            <a:solidFill>
              <a:srgbClr val="FF0000"/>
            </a:solidFill>
            <a:prstDash val="dash"/>
          </a:ln>
        </p:spPr>
        <p:txBody>
          <a:bodyPr wrap="square" rtlCol="0">
            <a:spAutoFit/>
          </a:bodyPr>
          <a:lstStyle/>
          <a:p>
            <a:r>
              <a:rPr lang="es-ES_tradnl" sz="1400" dirty="0"/>
              <a:t>Aprueban la propuesta de nuevo programa mediante </a:t>
            </a:r>
            <a:r>
              <a:rPr lang="es-ES_tradnl" sz="1400" dirty="0" err="1"/>
              <a:t>co</a:t>
            </a:r>
            <a:r>
              <a:rPr lang="es-ES_tradnl" sz="1400" dirty="0"/>
              <a:t>-decisión</a:t>
            </a:r>
            <a:r>
              <a:rPr lang="es-ES_tradnl" dirty="0"/>
              <a:t>!</a:t>
            </a:r>
            <a:endParaRPr lang="en-US" dirty="0"/>
          </a:p>
        </p:txBody>
      </p:sp>
    </p:spTree>
    <p:extLst>
      <p:ext uri="{BB962C8B-B14F-4D97-AF65-F5344CB8AC3E}">
        <p14:creationId xmlns:p14="http://schemas.microsoft.com/office/powerpoint/2010/main" val="7728403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1187624" y="1124744"/>
            <a:ext cx="7594922" cy="4824536"/>
          </a:xfrm>
          <a:prstGeom prst="rect">
            <a:avLst/>
          </a:prstGeom>
          <a:noFill/>
          <a:ln w="9525">
            <a:noFill/>
            <a:miter lim="800000"/>
            <a:headEnd/>
            <a:tailEnd/>
          </a:ln>
          <a:effectLst/>
        </p:spPr>
        <p:txBody>
          <a:bodyPr vert="horz" wrap="square" lIns="90440" tIns="44426" rIns="90440" bIns="44426" numCol="1" anchor="t" anchorCtr="0" compatLnSpc="1">
            <a:prstTxWarp prst="textNoShape">
              <a:avLst/>
            </a:prstTxWarp>
            <a:noAutofit/>
          </a:bodyPr>
          <a:lstStyle>
            <a:lvl1pPr marL="0" indent="0" algn="r" rtl="0" eaLnBrk="1" fontAlgn="base" latinLnBrk="0" hangingPunct="1">
              <a:spcBef>
                <a:spcPct val="20000"/>
              </a:spcBef>
              <a:spcAft>
                <a:spcPct val="0"/>
              </a:spcAft>
              <a:buNone/>
              <a:defRPr kumimoji="0" lang="es-ES" sz="2000" b="0">
                <a:solidFill>
                  <a:schemeClr val="tx1"/>
                </a:solidFill>
                <a:effectLst>
                  <a:outerShdw blurRad="38100" dist="38100" dir="2700000" algn="tl">
                    <a:srgbClr val="FFFFFF"/>
                  </a:outerShdw>
                </a:effectLst>
                <a:latin typeface="+mn-lt"/>
                <a:ea typeface="+mn-ea"/>
                <a:cs typeface="+mn-cs"/>
              </a:defRPr>
            </a:lvl1pPr>
            <a:lvl2pPr marL="457200" indent="0" algn="ctr" rtl="0" eaLnBrk="1" fontAlgn="base" latinLnBrk="0" hangingPunct="1">
              <a:spcBef>
                <a:spcPct val="20000"/>
              </a:spcBef>
              <a:spcAft>
                <a:spcPct val="0"/>
              </a:spcAft>
              <a:buNone/>
              <a:defRPr kumimoji="0" lang="es-ES" sz="2400">
                <a:solidFill>
                  <a:schemeClr val="tx1">
                    <a:tint val="75000"/>
                  </a:schemeClr>
                </a:solidFill>
                <a:effectLst>
                  <a:outerShdw blurRad="38100" dist="38100" dir="2700000" algn="tl">
                    <a:srgbClr val="FFFFFF"/>
                  </a:outerShdw>
                </a:effectLst>
                <a:latin typeface="+mn-lt"/>
              </a:defRPr>
            </a:lvl2pPr>
            <a:lvl3pPr marL="914400" indent="0" algn="ctr" rtl="0" eaLnBrk="1" fontAlgn="base" latinLnBrk="0" hangingPunct="1">
              <a:spcBef>
                <a:spcPct val="20000"/>
              </a:spcBef>
              <a:spcAft>
                <a:spcPct val="0"/>
              </a:spcAft>
              <a:buNone/>
              <a:defRPr kumimoji="0" lang="es-ES" sz="2000">
                <a:solidFill>
                  <a:schemeClr val="tx1">
                    <a:tint val="75000"/>
                  </a:schemeClr>
                </a:solidFill>
                <a:effectLst>
                  <a:outerShdw blurRad="38100" dist="38100" dir="2700000" algn="tl">
                    <a:srgbClr val="FFFFFF"/>
                  </a:outerShdw>
                </a:effectLst>
                <a:latin typeface="+mn-lt"/>
              </a:defRPr>
            </a:lvl3pPr>
            <a:lvl4pPr marL="1371600" indent="0" algn="ctr" rtl="0" eaLnBrk="1" fontAlgn="base" latinLnBrk="0" hangingPunct="1">
              <a:spcBef>
                <a:spcPct val="20000"/>
              </a:spcBef>
              <a:spcAft>
                <a:spcPct val="0"/>
              </a:spcAft>
              <a:buNone/>
              <a:defRPr kumimoji="0" lang="es-ES" sz="2000">
                <a:solidFill>
                  <a:schemeClr val="tx1">
                    <a:tint val="75000"/>
                  </a:schemeClr>
                </a:solidFill>
                <a:effectLst>
                  <a:outerShdw blurRad="38100" dist="38100" dir="2700000" algn="tl">
                    <a:srgbClr val="FFFFFF"/>
                  </a:outerShdw>
                </a:effectLst>
                <a:latin typeface="+mn-lt"/>
              </a:defRPr>
            </a:lvl4pPr>
            <a:lvl5pPr marL="1828800" indent="0" algn="ctr" rtl="0" eaLnBrk="1" fontAlgn="base" latinLnBrk="0" hangingPunct="1">
              <a:spcBef>
                <a:spcPct val="20000"/>
              </a:spcBef>
              <a:spcAft>
                <a:spcPct val="0"/>
              </a:spcAft>
              <a:buNone/>
              <a:defRPr kumimoji="0" lang="es-ES" sz="2000">
                <a:solidFill>
                  <a:schemeClr val="tx1">
                    <a:tint val="75000"/>
                  </a:schemeClr>
                </a:solidFill>
                <a:effectLst>
                  <a:outerShdw blurRad="38100" dist="38100" dir="2700000" algn="tl">
                    <a:srgbClr val="FFFFFF"/>
                  </a:outerShdw>
                </a:effectLst>
                <a:latin typeface="+mn-lt"/>
              </a:defRPr>
            </a:lvl5pPr>
            <a:lvl6pPr marL="2286000" indent="0" algn="ctr" rtl="0" eaLnBrk="1" fontAlgn="base" latinLnBrk="0" hangingPunct="1">
              <a:spcBef>
                <a:spcPct val="20000"/>
              </a:spcBef>
              <a:spcAft>
                <a:spcPct val="0"/>
              </a:spcAft>
              <a:buNone/>
              <a:defRPr kumimoji="0" lang="es-ES">
                <a:solidFill>
                  <a:schemeClr val="tx1">
                    <a:tint val="75000"/>
                  </a:schemeClr>
                </a:solidFill>
                <a:effectLst>
                  <a:outerShdw blurRad="38100" dist="38100" dir="2700000" algn="tl">
                    <a:srgbClr val="FFFFFF"/>
                  </a:outerShdw>
                </a:effectLst>
                <a:latin typeface="+mn-lt"/>
              </a:defRPr>
            </a:lvl6pPr>
            <a:lvl7pPr marL="2743200" indent="0" algn="ctr" rtl="0" eaLnBrk="1" fontAlgn="base" latinLnBrk="0" hangingPunct="1">
              <a:spcBef>
                <a:spcPct val="20000"/>
              </a:spcBef>
              <a:spcAft>
                <a:spcPct val="0"/>
              </a:spcAft>
              <a:buNone/>
              <a:defRPr kumimoji="0" lang="es-ES">
                <a:solidFill>
                  <a:schemeClr val="tx1">
                    <a:tint val="75000"/>
                  </a:schemeClr>
                </a:solidFill>
                <a:effectLst>
                  <a:outerShdw blurRad="38100" dist="38100" dir="2700000" algn="tl">
                    <a:srgbClr val="FFFFFF"/>
                  </a:outerShdw>
                </a:effectLst>
                <a:latin typeface="+mn-lt"/>
              </a:defRPr>
            </a:lvl7pPr>
            <a:lvl8pPr marL="3200400" indent="0" algn="ctr" rtl="0" eaLnBrk="1" fontAlgn="base" latinLnBrk="0" hangingPunct="1">
              <a:spcBef>
                <a:spcPct val="20000"/>
              </a:spcBef>
              <a:spcAft>
                <a:spcPct val="0"/>
              </a:spcAft>
              <a:buNone/>
              <a:defRPr kumimoji="0" lang="es-ES">
                <a:solidFill>
                  <a:schemeClr val="tx1">
                    <a:tint val="75000"/>
                  </a:schemeClr>
                </a:solidFill>
                <a:effectLst>
                  <a:outerShdw blurRad="38100" dist="38100" dir="2700000" algn="tl">
                    <a:srgbClr val="FFFFFF"/>
                  </a:outerShdw>
                </a:effectLst>
                <a:latin typeface="+mn-lt"/>
              </a:defRPr>
            </a:lvl8pPr>
            <a:lvl9pPr marL="3657600" indent="0" algn="ctr" rtl="0" eaLnBrk="1" fontAlgn="base" latinLnBrk="0" hangingPunct="1">
              <a:spcBef>
                <a:spcPct val="20000"/>
              </a:spcBef>
              <a:spcAft>
                <a:spcPct val="0"/>
              </a:spcAft>
              <a:buNone/>
              <a:defRPr kumimoji="0" lang="es-ES">
                <a:solidFill>
                  <a:schemeClr val="tx1">
                    <a:tint val="75000"/>
                  </a:schemeClr>
                </a:solidFill>
                <a:effectLst>
                  <a:outerShdw blurRad="38100" dist="38100" dir="2700000" algn="tl">
                    <a:srgbClr val="FFFFFF"/>
                  </a:outerShdw>
                </a:effectLst>
                <a:latin typeface="+mn-lt"/>
              </a:defRPr>
            </a:lvl9pPr>
          </a:lstStyle>
          <a:p>
            <a:pPr algn="just">
              <a:buSzPct val="100000"/>
              <a:buFont typeface="Wingdings" pitchFamily="2" charset="2"/>
              <a:buChar char="q"/>
            </a:pPr>
            <a:r>
              <a:rPr lang="es-ES_tradnl" b="1" dirty="0">
                <a:latin typeface="Calibri" pitchFamily="34" charset="0"/>
                <a:cs typeface="Calibri" pitchFamily="34" charset="0"/>
              </a:rPr>
              <a:t>Convocatorias competitivas </a:t>
            </a:r>
            <a:r>
              <a:rPr lang="es-ES_tradnl" dirty="0">
                <a:latin typeface="Calibri" pitchFamily="34" charset="0"/>
                <a:cs typeface="Calibri" pitchFamily="34" charset="0"/>
              </a:rPr>
              <a:t>(a través de los </a:t>
            </a:r>
            <a:r>
              <a:rPr lang="es-ES_tradnl" b="1" dirty="0">
                <a:solidFill>
                  <a:srgbClr val="FF0000"/>
                </a:solidFill>
                <a:latin typeface="Calibri" pitchFamily="34" charset="0"/>
                <a:cs typeface="Calibri" pitchFamily="34" charset="0"/>
              </a:rPr>
              <a:t>programas de trabajo</a:t>
            </a:r>
            <a:r>
              <a:rPr lang="es-ES_tradnl" dirty="0">
                <a:latin typeface="Calibri" pitchFamily="34" charset="0"/>
                <a:cs typeface="Calibri" pitchFamily="34" charset="0"/>
              </a:rPr>
              <a:t>)</a:t>
            </a:r>
            <a:r>
              <a:rPr lang="es-ES_tradnl" b="1" dirty="0">
                <a:latin typeface="Calibri" pitchFamily="34" charset="0"/>
                <a:cs typeface="Calibri" pitchFamily="34" charset="0"/>
                <a:sym typeface="Wingdings" pitchFamily="2" charset="2"/>
              </a:rPr>
              <a:t> </a:t>
            </a:r>
            <a:r>
              <a:rPr lang="es-ES_tradnl" dirty="0">
                <a:latin typeface="Calibri" pitchFamily="34" charset="0"/>
                <a:cs typeface="Calibri" pitchFamily="34" charset="0"/>
                <a:sym typeface="Wingdings" pitchFamily="2" charset="2"/>
              </a:rPr>
              <a:t>P</a:t>
            </a:r>
            <a:r>
              <a:rPr lang="es-ES_tradnl" dirty="0">
                <a:latin typeface="Calibri" pitchFamily="34" charset="0"/>
                <a:cs typeface="Calibri" pitchFamily="34" charset="0"/>
              </a:rPr>
              <a:t>royectos, </a:t>
            </a:r>
            <a:r>
              <a:rPr lang="es-ES_tradnl" dirty="0" err="1">
                <a:latin typeface="Calibri" pitchFamily="34" charset="0"/>
                <a:cs typeface="Calibri" pitchFamily="34" charset="0"/>
              </a:rPr>
              <a:t>CSAs</a:t>
            </a:r>
            <a:r>
              <a:rPr lang="es-ES_tradnl" dirty="0">
                <a:latin typeface="Calibri" pitchFamily="34" charset="0"/>
                <a:cs typeface="Calibri" pitchFamily="34" charset="0"/>
              </a:rPr>
              <a:t>, </a:t>
            </a:r>
            <a:r>
              <a:rPr lang="es-ES_tradnl" dirty="0" err="1">
                <a:latin typeface="Calibri" pitchFamily="34" charset="0"/>
                <a:cs typeface="Calibri" pitchFamily="34" charset="0"/>
              </a:rPr>
              <a:t>ERANets</a:t>
            </a:r>
            <a:r>
              <a:rPr lang="es-ES_tradnl" dirty="0">
                <a:latin typeface="Calibri" pitchFamily="34" charset="0"/>
                <a:cs typeface="Calibri" pitchFamily="34" charset="0"/>
              </a:rPr>
              <a:t>, Demos, RSFF, </a:t>
            </a:r>
            <a:r>
              <a:rPr lang="es-ES_tradnl" i="1" dirty="0" err="1">
                <a:latin typeface="Calibri" pitchFamily="34" charset="0"/>
                <a:cs typeface="Calibri" pitchFamily="34" charset="0"/>
              </a:rPr>
              <a:t>proof</a:t>
            </a:r>
            <a:r>
              <a:rPr lang="es-ES_tradnl" i="1" dirty="0">
                <a:latin typeface="Calibri" pitchFamily="34" charset="0"/>
                <a:cs typeface="Calibri" pitchFamily="34" charset="0"/>
              </a:rPr>
              <a:t> of concept</a:t>
            </a:r>
            <a:r>
              <a:rPr lang="es-ES_tradnl" dirty="0">
                <a:latin typeface="Calibri" pitchFamily="34" charset="0"/>
                <a:cs typeface="Calibri" pitchFamily="34" charset="0"/>
              </a:rPr>
              <a:t>, </a:t>
            </a:r>
            <a:r>
              <a:rPr lang="es-ES_tradnl" i="1" dirty="0" err="1">
                <a:latin typeface="Calibri" pitchFamily="34" charset="0"/>
                <a:cs typeface="Calibri" pitchFamily="34" charset="0"/>
              </a:rPr>
              <a:t>co-fund</a:t>
            </a:r>
            <a:r>
              <a:rPr lang="es-ES_tradnl" dirty="0">
                <a:latin typeface="Calibri" pitchFamily="34" charset="0"/>
                <a:cs typeface="Calibri" pitchFamily="34" charset="0"/>
              </a:rPr>
              <a:t>, compras pre-comerciales, premios…  </a:t>
            </a:r>
          </a:p>
          <a:p>
            <a:pPr algn="just">
              <a:buSzPct val="100000"/>
              <a:buFont typeface="Wingdings" pitchFamily="2" charset="2"/>
              <a:buChar char="q"/>
            </a:pPr>
            <a:endParaRPr lang="es-ES_tradnl" b="1" dirty="0">
              <a:latin typeface="Calibri" pitchFamily="34" charset="0"/>
              <a:cs typeface="Calibri" pitchFamily="34" charset="0"/>
            </a:endParaRPr>
          </a:p>
          <a:p>
            <a:pPr algn="just">
              <a:buSzPct val="100000"/>
              <a:buFont typeface="Wingdings" pitchFamily="2" charset="2"/>
              <a:buChar char="q"/>
            </a:pPr>
            <a:r>
              <a:rPr lang="es-ES_tradnl" b="1" dirty="0">
                <a:solidFill>
                  <a:srgbClr val="FF0000"/>
                </a:solidFill>
                <a:latin typeface="Calibri" pitchFamily="34" charset="0"/>
                <a:cs typeface="Calibri" pitchFamily="34" charset="0"/>
              </a:rPr>
              <a:t>Grandes Iniciativas-estrategias </a:t>
            </a:r>
            <a:r>
              <a:rPr lang="es-ES_tradnl" dirty="0">
                <a:latin typeface="Calibri" pitchFamily="34" charset="0"/>
                <a:cs typeface="Calibri" pitchFamily="34" charset="0"/>
              </a:rPr>
              <a:t>(no </a:t>
            </a:r>
            <a:r>
              <a:rPr lang="es-ES_tradnl" dirty="0" err="1">
                <a:latin typeface="Calibri" pitchFamily="34" charset="0"/>
                <a:cs typeface="Calibri" pitchFamily="34" charset="0"/>
              </a:rPr>
              <a:t>nesariamente</a:t>
            </a:r>
            <a:r>
              <a:rPr lang="es-ES_tradnl" dirty="0">
                <a:latin typeface="Calibri" pitchFamily="34" charset="0"/>
                <a:cs typeface="Calibri" pitchFamily="34" charset="0"/>
              </a:rPr>
              <a:t> a través de los programas de trabajo):</a:t>
            </a:r>
          </a:p>
          <a:p>
            <a:pPr lvl="1" algn="just">
              <a:buSzPct val="100000"/>
              <a:buFont typeface="Wingdings" pitchFamily="2" charset="2"/>
              <a:buChar char="q"/>
            </a:pPr>
            <a:r>
              <a:rPr lang="es-ES_tradnl" sz="2000" b="1" dirty="0" err="1">
                <a:solidFill>
                  <a:schemeClr val="tx1"/>
                </a:solidFill>
                <a:latin typeface="Calibri" pitchFamily="34" charset="0"/>
                <a:cs typeface="Calibri" pitchFamily="34" charset="0"/>
              </a:rPr>
              <a:t>European</a:t>
            </a:r>
            <a:r>
              <a:rPr lang="es-ES_tradnl" sz="2000" b="1" dirty="0">
                <a:solidFill>
                  <a:schemeClr val="tx1"/>
                </a:solidFill>
                <a:latin typeface="Calibri" pitchFamily="34" charset="0"/>
                <a:cs typeface="Calibri" pitchFamily="34" charset="0"/>
              </a:rPr>
              <a:t> </a:t>
            </a:r>
            <a:r>
              <a:rPr lang="es-ES_tradnl" sz="2000" b="1" dirty="0" err="1">
                <a:solidFill>
                  <a:schemeClr val="tx1"/>
                </a:solidFill>
                <a:latin typeface="Calibri" pitchFamily="34" charset="0"/>
                <a:cs typeface="Calibri" pitchFamily="34" charset="0"/>
              </a:rPr>
              <a:t>Institute</a:t>
            </a:r>
            <a:r>
              <a:rPr lang="es-ES_tradnl" sz="2000" b="1" dirty="0">
                <a:solidFill>
                  <a:schemeClr val="tx1"/>
                </a:solidFill>
                <a:latin typeface="Calibri" pitchFamily="34" charset="0"/>
                <a:cs typeface="Calibri" pitchFamily="34" charset="0"/>
              </a:rPr>
              <a:t> of </a:t>
            </a:r>
            <a:r>
              <a:rPr lang="es-ES_tradnl" sz="2000" b="1" dirty="0" err="1">
                <a:solidFill>
                  <a:schemeClr val="tx1"/>
                </a:solidFill>
                <a:latin typeface="Calibri" pitchFamily="34" charset="0"/>
                <a:cs typeface="Calibri" pitchFamily="34" charset="0"/>
              </a:rPr>
              <a:t>Technology</a:t>
            </a:r>
            <a:r>
              <a:rPr lang="es-ES_tradnl" sz="2000" b="1" dirty="0">
                <a:solidFill>
                  <a:schemeClr val="tx1"/>
                </a:solidFill>
                <a:latin typeface="Calibri" pitchFamily="34" charset="0"/>
                <a:cs typeface="Calibri" pitchFamily="34" charset="0"/>
              </a:rPr>
              <a:t> (EIT) </a:t>
            </a:r>
            <a:r>
              <a:rPr lang="es-ES_tradnl" sz="2000" b="1" dirty="0">
                <a:solidFill>
                  <a:schemeClr val="tx1"/>
                </a:solidFill>
                <a:latin typeface="Calibri" pitchFamily="34" charset="0"/>
                <a:cs typeface="Calibri" pitchFamily="34" charset="0"/>
                <a:sym typeface="Wingdings" pitchFamily="2" charset="2"/>
              </a:rPr>
              <a:t> </a:t>
            </a:r>
            <a:r>
              <a:rPr lang="es-ES_tradnl" sz="2000" dirty="0" err="1">
                <a:solidFill>
                  <a:schemeClr val="tx1"/>
                </a:solidFill>
                <a:latin typeface="Calibri" pitchFamily="34" charset="0"/>
                <a:cs typeface="Calibri" pitchFamily="34" charset="0"/>
                <a:sym typeface="Wingdings" pitchFamily="2" charset="2"/>
              </a:rPr>
              <a:t>Knowledge</a:t>
            </a:r>
            <a:r>
              <a:rPr lang="es-ES_tradnl" sz="2000" dirty="0">
                <a:solidFill>
                  <a:schemeClr val="tx1"/>
                </a:solidFill>
                <a:latin typeface="Calibri" pitchFamily="34" charset="0"/>
                <a:cs typeface="Calibri" pitchFamily="34" charset="0"/>
                <a:sym typeface="Wingdings" pitchFamily="2" charset="2"/>
              </a:rPr>
              <a:t> </a:t>
            </a:r>
            <a:r>
              <a:rPr lang="es-ES_tradnl" sz="2000" dirty="0" err="1">
                <a:solidFill>
                  <a:schemeClr val="tx1"/>
                </a:solidFill>
                <a:latin typeface="Calibri" pitchFamily="34" charset="0"/>
                <a:cs typeface="Calibri" pitchFamily="34" charset="0"/>
                <a:sym typeface="Wingdings" pitchFamily="2" charset="2"/>
              </a:rPr>
              <a:t>Innovation</a:t>
            </a:r>
            <a:r>
              <a:rPr lang="es-ES_tradnl" sz="2000" dirty="0">
                <a:solidFill>
                  <a:schemeClr val="tx1"/>
                </a:solidFill>
                <a:latin typeface="Calibri" pitchFamily="34" charset="0"/>
                <a:cs typeface="Calibri" pitchFamily="34" charset="0"/>
                <a:sym typeface="Wingdings" pitchFamily="2" charset="2"/>
              </a:rPr>
              <a:t> </a:t>
            </a:r>
            <a:r>
              <a:rPr lang="es-ES_tradnl" sz="2000" dirty="0" err="1">
                <a:solidFill>
                  <a:schemeClr val="tx1"/>
                </a:solidFill>
                <a:latin typeface="Calibri" pitchFamily="34" charset="0"/>
                <a:cs typeface="Calibri" pitchFamily="34" charset="0"/>
                <a:sym typeface="Wingdings" pitchFamily="2" charset="2"/>
              </a:rPr>
              <a:t>Communities</a:t>
            </a:r>
            <a:r>
              <a:rPr lang="es-ES_tradnl" sz="2000" dirty="0">
                <a:solidFill>
                  <a:schemeClr val="tx1"/>
                </a:solidFill>
                <a:latin typeface="Calibri" pitchFamily="34" charset="0"/>
                <a:cs typeface="Calibri" pitchFamily="34" charset="0"/>
                <a:sym typeface="Wingdings" pitchFamily="2" charset="2"/>
              </a:rPr>
              <a:t> (</a:t>
            </a:r>
            <a:r>
              <a:rPr lang="es-ES_tradnl" sz="2000" dirty="0" err="1">
                <a:solidFill>
                  <a:schemeClr val="tx1"/>
                </a:solidFill>
                <a:latin typeface="Calibri" pitchFamily="34" charset="0"/>
                <a:cs typeface="Calibri" pitchFamily="34" charset="0"/>
                <a:sym typeface="Wingdings" pitchFamily="2" charset="2"/>
              </a:rPr>
              <a:t>KICs</a:t>
            </a:r>
            <a:r>
              <a:rPr lang="es-ES_tradnl" sz="2000" dirty="0">
                <a:solidFill>
                  <a:schemeClr val="tx1"/>
                </a:solidFill>
                <a:latin typeface="Calibri" pitchFamily="34" charset="0"/>
                <a:cs typeface="Calibri" pitchFamily="34" charset="0"/>
                <a:sym typeface="Wingdings" pitchFamily="2" charset="2"/>
              </a:rPr>
              <a:t>)</a:t>
            </a:r>
            <a:endParaRPr lang="es-ES_tradnl" sz="2000" dirty="0">
              <a:solidFill>
                <a:schemeClr val="tx1"/>
              </a:solidFill>
              <a:latin typeface="Calibri" pitchFamily="34" charset="0"/>
              <a:cs typeface="Calibri" pitchFamily="34" charset="0"/>
            </a:endParaRPr>
          </a:p>
          <a:p>
            <a:pPr lvl="1" algn="just">
              <a:buSzPct val="100000"/>
              <a:buFont typeface="Wingdings" pitchFamily="2" charset="2"/>
              <a:buChar char="q"/>
            </a:pPr>
            <a:r>
              <a:rPr lang="es-ES_tradnl" sz="2000" b="1" dirty="0" err="1">
                <a:solidFill>
                  <a:schemeClr val="tx1"/>
                </a:solidFill>
                <a:latin typeface="Calibri" pitchFamily="34" charset="0"/>
                <a:cs typeface="Calibri" pitchFamily="34" charset="0"/>
              </a:rPr>
              <a:t>European</a:t>
            </a:r>
            <a:r>
              <a:rPr lang="es-ES_tradnl" sz="2000" b="1" dirty="0">
                <a:solidFill>
                  <a:schemeClr val="tx1"/>
                </a:solidFill>
                <a:latin typeface="Calibri" pitchFamily="34" charset="0"/>
                <a:cs typeface="Calibri" pitchFamily="34" charset="0"/>
              </a:rPr>
              <a:t> Research </a:t>
            </a:r>
            <a:r>
              <a:rPr lang="es-ES_tradnl" sz="2000" b="1" dirty="0" err="1">
                <a:solidFill>
                  <a:schemeClr val="tx1"/>
                </a:solidFill>
                <a:latin typeface="Calibri" pitchFamily="34" charset="0"/>
                <a:cs typeface="Calibri" pitchFamily="34" charset="0"/>
              </a:rPr>
              <a:t>Aliances</a:t>
            </a:r>
            <a:r>
              <a:rPr lang="es-ES_tradnl" sz="2000" b="1" dirty="0">
                <a:solidFill>
                  <a:schemeClr val="tx1"/>
                </a:solidFill>
                <a:latin typeface="Calibri" pitchFamily="34" charset="0"/>
                <a:cs typeface="Calibri" pitchFamily="34" charset="0"/>
              </a:rPr>
              <a:t> </a:t>
            </a:r>
            <a:r>
              <a:rPr lang="es-ES_tradnl" sz="2000" b="1" dirty="0">
                <a:solidFill>
                  <a:schemeClr val="tx1"/>
                </a:solidFill>
                <a:latin typeface="Calibri" pitchFamily="34" charset="0"/>
                <a:cs typeface="Calibri" pitchFamily="34" charset="0"/>
                <a:sym typeface="Wingdings" pitchFamily="2" charset="2"/>
              </a:rPr>
              <a:t> </a:t>
            </a:r>
            <a:r>
              <a:rPr lang="es-ES_tradnl" sz="2000" b="1" dirty="0">
                <a:solidFill>
                  <a:schemeClr val="tx1"/>
                </a:solidFill>
                <a:latin typeface="Calibri" pitchFamily="34" charset="0"/>
                <a:cs typeface="Calibri" pitchFamily="34" charset="0"/>
              </a:rPr>
              <a:t> </a:t>
            </a:r>
            <a:r>
              <a:rPr lang="es-ES_tradnl" sz="2000" dirty="0" err="1">
                <a:solidFill>
                  <a:schemeClr val="tx1"/>
                </a:solidFill>
                <a:latin typeface="Calibri" pitchFamily="34" charset="0"/>
                <a:cs typeface="Calibri" pitchFamily="34" charset="0"/>
              </a:rPr>
              <a:t>miniprogramas</a:t>
            </a:r>
            <a:r>
              <a:rPr lang="es-ES_tradnl" sz="2000" dirty="0">
                <a:solidFill>
                  <a:schemeClr val="tx1"/>
                </a:solidFill>
                <a:latin typeface="Calibri" pitchFamily="34" charset="0"/>
                <a:cs typeface="Calibri" pitchFamily="34" charset="0"/>
              </a:rPr>
              <a:t> (</a:t>
            </a:r>
            <a:r>
              <a:rPr lang="es-ES_tradnl" sz="2000" dirty="0" err="1">
                <a:solidFill>
                  <a:schemeClr val="tx1"/>
                </a:solidFill>
                <a:latin typeface="Calibri" pitchFamily="34" charset="0"/>
                <a:cs typeface="Calibri" pitchFamily="34" charset="0"/>
              </a:rPr>
              <a:t>p.e.</a:t>
            </a:r>
            <a:r>
              <a:rPr lang="es-ES_tradnl" sz="2000" dirty="0">
                <a:solidFill>
                  <a:schemeClr val="tx1"/>
                </a:solidFill>
                <a:latin typeface="Calibri" pitchFamily="34" charset="0"/>
                <a:cs typeface="Calibri" pitchFamily="34" charset="0"/>
              </a:rPr>
              <a:t>: SETPLAN)</a:t>
            </a:r>
            <a:endParaRPr lang="es-ES_tradnl" sz="2000" b="1" dirty="0">
              <a:solidFill>
                <a:schemeClr val="tx1"/>
              </a:solidFill>
              <a:latin typeface="Calibri" pitchFamily="34" charset="0"/>
              <a:cs typeface="Calibri" pitchFamily="34" charset="0"/>
            </a:endParaRPr>
          </a:p>
          <a:p>
            <a:pPr lvl="1" algn="just">
              <a:buSzPct val="100000"/>
              <a:buFont typeface="Wingdings" pitchFamily="2" charset="2"/>
              <a:buChar char="q"/>
            </a:pPr>
            <a:r>
              <a:rPr lang="es-ES_tradnl" sz="2000" b="1" dirty="0">
                <a:solidFill>
                  <a:schemeClr val="tx1"/>
                </a:solidFill>
                <a:latin typeface="Calibri" pitchFamily="34" charset="0"/>
                <a:cs typeface="Calibri" pitchFamily="34" charset="0"/>
              </a:rPr>
              <a:t>Inter-nacionalización de Programas Nacionales  </a:t>
            </a:r>
            <a:r>
              <a:rPr lang="es-ES_tradnl" sz="2000" b="1" dirty="0">
                <a:solidFill>
                  <a:schemeClr val="tx1"/>
                </a:solidFill>
                <a:latin typeface="Calibri" pitchFamily="34" charset="0"/>
                <a:cs typeface="Calibri" pitchFamily="34" charset="0"/>
                <a:sym typeface="Wingdings" pitchFamily="2" charset="2"/>
              </a:rPr>
              <a:t> </a:t>
            </a:r>
            <a:r>
              <a:rPr lang="es-ES_tradnl" sz="2000" dirty="0" err="1">
                <a:solidFill>
                  <a:schemeClr val="tx1"/>
                </a:solidFill>
                <a:latin typeface="Calibri" pitchFamily="34" charset="0"/>
                <a:cs typeface="Calibri" pitchFamily="34" charset="0"/>
              </a:rPr>
              <a:t>Join</a:t>
            </a:r>
            <a:r>
              <a:rPr lang="es-ES_tradnl" sz="2000" dirty="0">
                <a:solidFill>
                  <a:schemeClr val="tx1"/>
                </a:solidFill>
                <a:latin typeface="Calibri" pitchFamily="34" charset="0"/>
                <a:cs typeface="Calibri" pitchFamily="34" charset="0"/>
              </a:rPr>
              <a:t> </a:t>
            </a:r>
            <a:r>
              <a:rPr lang="es-ES_tradnl" sz="2000" dirty="0" err="1">
                <a:solidFill>
                  <a:schemeClr val="tx1"/>
                </a:solidFill>
                <a:latin typeface="Calibri" pitchFamily="34" charset="0"/>
                <a:cs typeface="Calibri" pitchFamily="34" charset="0"/>
              </a:rPr>
              <a:t>Programming</a:t>
            </a:r>
            <a:r>
              <a:rPr lang="es-ES_tradnl" sz="2000" dirty="0">
                <a:solidFill>
                  <a:schemeClr val="tx1"/>
                </a:solidFill>
                <a:latin typeface="Calibri" pitchFamily="34" charset="0"/>
                <a:cs typeface="Calibri" pitchFamily="34" charset="0"/>
              </a:rPr>
              <a:t> (JPI)</a:t>
            </a:r>
            <a:r>
              <a:rPr lang="es-ES_tradnl" sz="2000" b="1" dirty="0">
                <a:solidFill>
                  <a:schemeClr val="tx1"/>
                </a:solidFill>
                <a:latin typeface="Calibri" pitchFamily="34" charset="0"/>
                <a:cs typeface="Calibri" pitchFamily="34" charset="0"/>
              </a:rPr>
              <a:t>	</a:t>
            </a:r>
            <a:endParaRPr lang="es-ES_tradnl" sz="2000" dirty="0">
              <a:solidFill>
                <a:schemeClr val="tx1"/>
              </a:solidFill>
              <a:latin typeface="Calibri" pitchFamily="34" charset="0"/>
              <a:cs typeface="Calibri" pitchFamily="34" charset="0"/>
            </a:endParaRPr>
          </a:p>
          <a:p>
            <a:pPr lvl="1" algn="just">
              <a:buSzPct val="100000"/>
              <a:buFont typeface="Wingdings" pitchFamily="2" charset="2"/>
              <a:buChar char="q"/>
            </a:pPr>
            <a:r>
              <a:rPr lang="es-ES_tradnl" sz="2000" b="1" dirty="0">
                <a:solidFill>
                  <a:schemeClr val="tx1"/>
                </a:solidFill>
                <a:latin typeface="Calibri" pitchFamily="34" charset="0"/>
                <a:cs typeface="Calibri" pitchFamily="34" charset="0"/>
              </a:rPr>
              <a:t>Asociaciones Público-Privados  </a:t>
            </a:r>
            <a:r>
              <a:rPr lang="es-ES_tradnl" sz="2000" b="1" dirty="0">
                <a:solidFill>
                  <a:schemeClr val="tx1"/>
                </a:solidFill>
                <a:latin typeface="Calibri" pitchFamily="34" charset="0"/>
                <a:cs typeface="Calibri" pitchFamily="34" charset="0"/>
                <a:sym typeface="Wingdings" pitchFamily="2" charset="2"/>
              </a:rPr>
              <a:t> </a:t>
            </a:r>
            <a:r>
              <a:rPr lang="es-ES_tradnl" sz="2000" dirty="0">
                <a:solidFill>
                  <a:schemeClr val="tx1"/>
                </a:solidFill>
                <a:latin typeface="Calibri" pitchFamily="34" charset="0"/>
                <a:cs typeface="Calibri" pitchFamily="34" charset="0"/>
                <a:sym typeface="Wingdings" pitchFamily="2" charset="2"/>
              </a:rPr>
              <a:t>“Antiguas” </a:t>
            </a:r>
            <a:r>
              <a:rPr lang="es-ES_tradnl" sz="2000" dirty="0">
                <a:solidFill>
                  <a:schemeClr val="tx1"/>
                </a:solidFill>
                <a:latin typeface="Calibri" pitchFamily="34" charset="0"/>
                <a:cs typeface="Calibri" pitchFamily="34" charset="0"/>
              </a:rPr>
              <a:t>PPP (contractual PPPs) y </a:t>
            </a:r>
            <a:r>
              <a:rPr lang="es-ES_tradnl" sz="2000" dirty="0" err="1">
                <a:solidFill>
                  <a:schemeClr val="tx1"/>
                </a:solidFill>
                <a:latin typeface="Calibri" pitchFamily="34" charset="0"/>
                <a:cs typeface="Calibri" pitchFamily="34" charset="0"/>
              </a:rPr>
              <a:t>JTIs</a:t>
            </a:r>
            <a:r>
              <a:rPr lang="es-ES_tradnl" sz="2000" dirty="0">
                <a:solidFill>
                  <a:schemeClr val="tx1"/>
                </a:solidFill>
                <a:latin typeface="Calibri" pitchFamily="34" charset="0"/>
                <a:cs typeface="Calibri" pitchFamily="34" charset="0"/>
              </a:rPr>
              <a:t> (</a:t>
            </a:r>
            <a:r>
              <a:rPr lang="es-ES_tradnl" sz="2000" dirty="0" err="1">
                <a:solidFill>
                  <a:schemeClr val="tx1"/>
                </a:solidFill>
                <a:latin typeface="Calibri" pitchFamily="34" charset="0"/>
                <a:cs typeface="Calibri" pitchFamily="34" charset="0"/>
              </a:rPr>
              <a:t>institutional</a:t>
            </a:r>
            <a:r>
              <a:rPr lang="es-ES_tradnl" sz="2000" dirty="0">
                <a:solidFill>
                  <a:schemeClr val="tx1"/>
                </a:solidFill>
                <a:latin typeface="Calibri" pitchFamily="34" charset="0"/>
                <a:cs typeface="Calibri" pitchFamily="34" charset="0"/>
              </a:rPr>
              <a:t> PPPs) </a:t>
            </a:r>
          </a:p>
        </p:txBody>
      </p:sp>
      <p:sp>
        <p:nvSpPr>
          <p:cNvPr id="5" name="Title 1"/>
          <p:cNvSpPr txBox="1">
            <a:spLocks/>
          </p:cNvSpPr>
          <p:nvPr/>
        </p:nvSpPr>
        <p:spPr>
          <a:xfrm>
            <a:off x="1223888" y="332656"/>
            <a:ext cx="7776864" cy="576263"/>
          </a:xfrm>
          <a:prstGeom prst="rect">
            <a:avLst/>
          </a:prstGeom>
        </p:spPr>
        <p:txBody>
          <a:bodyPr/>
          <a:lstStyle>
            <a:lvl1pPr algn="l" defTabSz="914400" rtl="0" eaLnBrk="1" latinLnBrk="0" hangingPunct="1">
              <a:spcBef>
                <a:spcPct val="0"/>
              </a:spcBef>
              <a:buNone/>
              <a:defRPr kumimoji="0" lang="es-ES" sz="3400" b="1" kern="1200">
                <a:solidFill>
                  <a:srgbClr val="2F6EBB"/>
                </a:solidFill>
                <a:latin typeface="+mj-lt"/>
                <a:ea typeface="+mj-ea"/>
                <a:cs typeface="+mj-cs"/>
              </a:defRPr>
            </a:lvl1pPr>
          </a:lstStyle>
          <a:p>
            <a:pPr algn="r">
              <a:spcBef>
                <a:spcPct val="20000"/>
              </a:spcBef>
              <a:buClr>
                <a:schemeClr val="tx1"/>
              </a:buClr>
              <a:buSzPct val="70000"/>
              <a:defRPr/>
            </a:pPr>
            <a:r>
              <a:rPr lang="es-ES" sz="2400" dirty="0"/>
              <a:t>H2020 se implementa a través de…</a:t>
            </a:r>
            <a:endParaRPr lang="es-ES" sz="2400"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755576" y="1196752"/>
            <a:ext cx="8064500" cy="4268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42913" indent="-442913" algn="just" defTabSz="914400">
              <a:spcBef>
                <a:spcPct val="20000"/>
              </a:spcBef>
              <a:buClr>
                <a:schemeClr val="tx1"/>
              </a:buClr>
              <a:buSzPct val="70000"/>
              <a:buFont typeface="Wingdings" pitchFamily="2" charset="2"/>
              <a:buChar char="q"/>
              <a:defRPr/>
            </a:pPr>
            <a:r>
              <a:rPr lang="es-ES" sz="2300" dirty="0">
                <a:solidFill>
                  <a:schemeClr val="tx1"/>
                </a:solidFill>
              </a:rPr>
              <a:t>Conjunto </a:t>
            </a:r>
            <a:r>
              <a:rPr lang="es-ES" sz="2300" b="1" dirty="0">
                <a:solidFill>
                  <a:schemeClr val="tx1"/>
                </a:solidFill>
              </a:rPr>
              <a:t>único de normas de participación </a:t>
            </a:r>
            <a:r>
              <a:rPr lang="es-ES" sz="2300" dirty="0">
                <a:solidFill>
                  <a:schemeClr val="tx1"/>
                </a:solidFill>
              </a:rPr>
              <a:t>más simples y más coherentes y nuevos instrumentos de financiación</a:t>
            </a:r>
          </a:p>
          <a:p>
            <a:pPr marL="442913" indent="-442913" algn="just" defTabSz="914400">
              <a:spcBef>
                <a:spcPct val="20000"/>
              </a:spcBef>
              <a:buClr>
                <a:schemeClr val="tx1"/>
              </a:buClr>
              <a:buSzPct val="70000"/>
              <a:buFont typeface="Wingdings" pitchFamily="2" charset="2"/>
              <a:buChar char="q"/>
              <a:defRPr/>
            </a:pPr>
            <a:r>
              <a:rPr lang="es-ES" sz="2300" dirty="0">
                <a:solidFill>
                  <a:schemeClr val="tx1"/>
                </a:solidFill>
              </a:rPr>
              <a:t>Pasar de varios </a:t>
            </a:r>
            <a:r>
              <a:rPr lang="es-ES" sz="2300" b="1" dirty="0">
                <a:solidFill>
                  <a:schemeClr val="tx1"/>
                </a:solidFill>
              </a:rPr>
              <a:t>porcentajes de financiación </a:t>
            </a:r>
            <a:r>
              <a:rPr lang="es-ES" sz="2300" dirty="0">
                <a:solidFill>
                  <a:schemeClr val="tx1"/>
                </a:solidFill>
              </a:rPr>
              <a:t>para diferentes beneficiarios y actividades </a:t>
            </a:r>
            <a:r>
              <a:rPr lang="es-ES" sz="2300" b="1" dirty="0">
                <a:solidFill>
                  <a:schemeClr val="tx1"/>
                </a:solidFill>
              </a:rPr>
              <a:t>a sólo dos </a:t>
            </a:r>
          </a:p>
          <a:p>
            <a:pPr marL="442913" indent="-442913" algn="just" defTabSz="914400">
              <a:spcBef>
                <a:spcPct val="20000"/>
              </a:spcBef>
              <a:buClr>
                <a:schemeClr val="tx1"/>
              </a:buClr>
              <a:buSzPct val="70000"/>
              <a:buFont typeface="Wingdings" pitchFamily="2" charset="2"/>
              <a:buChar char="q"/>
              <a:defRPr/>
            </a:pPr>
            <a:r>
              <a:rPr lang="es-ES" sz="2300" dirty="0">
                <a:solidFill>
                  <a:schemeClr val="tx1"/>
                </a:solidFill>
              </a:rPr>
              <a:t>Substitución de los cuatro métodos para calcular los costes indirectos por una única “flat </a:t>
            </a:r>
            <a:r>
              <a:rPr lang="es-ES" sz="2300" dirty="0" err="1">
                <a:solidFill>
                  <a:schemeClr val="tx1"/>
                </a:solidFill>
              </a:rPr>
              <a:t>rate</a:t>
            </a:r>
            <a:r>
              <a:rPr lang="es-ES" sz="2300" dirty="0">
                <a:solidFill>
                  <a:schemeClr val="tx1"/>
                </a:solidFill>
              </a:rPr>
              <a:t>” </a:t>
            </a:r>
          </a:p>
          <a:p>
            <a:pPr marL="442913" indent="-442913" algn="just" defTabSz="914400">
              <a:spcBef>
                <a:spcPct val="20000"/>
              </a:spcBef>
              <a:buClr>
                <a:schemeClr val="tx1"/>
              </a:buClr>
              <a:buSzPct val="70000"/>
              <a:buFont typeface="Wingdings" pitchFamily="2" charset="2"/>
              <a:buChar char="q"/>
              <a:defRPr/>
            </a:pPr>
            <a:r>
              <a:rPr lang="es-ES" sz="2300" dirty="0">
                <a:solidFill>
                  <a:schemeClr val="tx1"/>
                </a:solidFill>
              </a:rPr>
              <a:t>Simplificación importante en el reglamento financiero futuro </a:t>
            </a:r>
          </a:p>
          <a:p>
            <a:pPr marL="442913" indent="-442913" algn="just" defTabSz="914400">
              <a:spcBef>
                <a:spcPct val="20000"/>
              </a:spcBef>
              <a:buClr>
                <a:schemeClr val="tx1"/>
              </a:buClr>
              <a:buSzPct val="70000"/>
              <a:buFont typeface="Wingdings" pitchFamily="2" charset="2"/>
              <a:buChar char="q"/>
              <a:defRPr/>
            </a:pPr>
            <a:r>
              <a:rPr lang="es-ES" sz="2300" dirty="0">
                <a:solidFill>
                  <a:schemeClr val="tx1"/>
                </a:solidFill>
              </a:rPr>
              <a:t>Reducción en </a:t>
            </a:r>
            <a:r>
              <a:rPr lang="es-ES" sz="2300" b="1" dirty="0">
                <a:solidFill>
                  <a:schemeClr val="tx1"/>
                </a:solidFill>
              </a:rPr>
              <a:t>el tiempo promedio </a:t>
            </a:r>
            <a:r>
              <a:rPr lang="es-ES" sz="2300" dirty="0">
                <a:solidFill>
                  <a:schemeClr val="tx1"/>
                </a:solidFill>
              </a:rPr>
              <a:t>para la obtención de la subvención a </a:t>
            </a:r>
            <a:r>
              <a:rPr lang="es-ES" sz="2300" b="1" dirty="0">
                <a:solidFill>
                  <a:schemeClr val="tx1"/>
                </a:solidFill>
              </a:rPr>
              <a:t>5 meses + 3 meses desde el </a:t>
            </a:r>
            <a:r>
              <a:rPr lang="es-ES" sz="2300" b="1" dirty="0" err="1">
                <a:solidFill>
                  <a:schemeClr val="tx1"/>
                </a:solidFill>
              </a:rPr>
              <a:t>deadline</a:t>
            </a:r>
            <a:r>
              <a:rPr lang="es-ES" sz="2300" b="1" dirty="0">
                <a:solidFill>
                  <a:schemeClr val="tx1"/>
                </a:solidFill>
              </a:rPr>
              <a:t> </a:t>
            </a:r>
            <a:r>
              <a:rPr lang="es-ES" sz="2300" dirty="0">
                <a:solidFill>
                  <a:schemeClr val="tx1"/>
                </a:solidFill>
              </a:rPr>
              <a:t>(el promedio actual en el FP7 es de unos 350 días). </a:t>
            </a:r>
            <a:r>
              <a:rPr lang="es-ES" sz="2300" b="1" dirty="0">
                <a:solidFill>
                  <a:schemeClr val="tx1"/>
                </a:solidFill>
                <a:sym typeface="Wingdings" panose="05000000000000000000" pitchFamily="2" charset="2"/>
              </a:rPr>
              <a:t> NO MORE NEGOCIATIONS</a:t>
            </a:r>
            <a:endParaRPr lang="es-ES" sz="2300" b="1" dirty="0">
              <a:solidFill>
                <a:schemeClr val="tx1"/>
              </a:solidFill>
            </a:endParaRPr>
          </a:p>
        </p:txBody>
      </p:sp>
      <p:sp>
        <p:nvSpPr>
          <p:cNvPr id="4" name="Title 1"/>
          <p:cNvSpPr txBox="1">
            <a:spLocks/>
          </p:cNvSpPr>
          <p:nvPr/>
        </p:nvSpPr>
        <p:spPr>
          <a:xfrm>
            <a:off x="1043608" y="404664"/>
            <a:ext cx="7776864" cy="576263"/>
          </a:xfrm>
          <a:prstGeom prst="rect">
            <a:avLst/>
          </a:prstGeom>
        </p:spPr>
        <p:txBody>
          <a:bodyPr/>
          <a:lstStyle>
            <a:lvl1pPr algn="l" defTabSz="914400" rtl="0" eaLnBrk="1" latinLnBrk="0" hangingPunct="1">
              <a:spcBef>
                <a:spcPct val="0"/>
              </a:spcBef>
              <a:buNone/>
              <a:defRPr kumimoji="0" lang="es-ES" sz="3400" b="1" kern="1200">
                <a:solidFill>
                  <a:srgbClr val="2F6EBB"/>
                </a:solidFill>
                <a:latin typeface="+mj-lt"/>
                <a:ea typeface="+mj-ea"/>
                <a:cs typeface="+mj-cs"/>
              </a:defRPr>
            </a:lvl1pPr>
          </a:lstStyle>
          <a:p>
            <a:pPr algn="r"/>
            <a:r>
              <a:rPr lang="fr-BE" sz="2400" dirty="0" err="1"/>
              <a:t>Qué</a:t>
            </a:r>
            <a:r>
              <a:rPr lang="fr-BE" sz="2400" dirty="0"/>
              <a:t> </a:t>
            </a:r>
            <a:r>
              <a:rPr lang="fr-BE" sz="2400" dirty="0" err="1"/>
              <a:t>mejoras</a:t>
            </a:r>
            <a:r>
              <a:rPr lang="fr-BE" sz="2400" dirty="0"/>
              <a:t> </a:t>
            </a:r>
            <a:r>
              <a:rPr lang="fr-BE" sz="2400" dirty="0" err="1"/>
              <a:t>generales</a:t>
            </a:r>
            <a:r>
              <a:rPr lang="fr-BE" sz="2400" dirty="0"/>
              <a:t> </a:t>
            </a:r>
            <a:r>
              <a:rPr lang="fr-BE" sz="2400" dirty="0" err="1"/>
              <a:t>incluye</a:t>
            </a:r>
            <a:r>
              <a:rPr lang="fr-BE" sz="2400" dirty="0"/>
              <a:t> H2020 </a:t>
            </a:r>
            <a:r>
              <a:rPr lang="fr-BE" sz="2400" dirty="0" err="1"/>
              <a:t>respecto</a:t>
            </a:r>
            <a:r>
              <a:rPr lang="fr-BE" sz="2400" dirty="0"/>
              <a:t> FP7? </a:t>
            </a:r>
            <a:endParaRPr lang="en-GB" sz="2400" dirty="0"/>
          </a:p>
        </p:txBody>
      </p:sp>
    </p:spTree>
    <p:extLst>
      <p:ext uri="{BB962C8B-B14F-4D97-AF65-F5344CB8AC3E}">
        <p14:creationId xmlns:p14="http://schemas.microsoft.com/office/powerpoint/2010/main" val="1891524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899592" y="1124744"/>
            <a:ext cx="795637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533400" indent="-533400" algn="just" defTabSz="914400">
              <a:lnSpc>
                <a:spcPct val="100000"/>
              </a:lnSpc>
              <a:buSzTx/>
              <a:buFont typeface="Wingdings" pitchFamily="2" charset="2"/>
              <a:buChar char="q"/>
              <a:defRPr/>
            </a:pPr>
            <a:r>
              <a:rPr lang="pt-PT" sz="2000" dirty="0"/>
              <a:t>La cadena de I+D+i va desde investigación básica, pasando por desarrollo tecnológico, demostración, </a:t>
            </a:r>
            <a:r>
              <a:rPr lang="pt-PT" sz="2000" b="1" dirty="0"/>
              <a:t>valorización de los resultados innovadores y piloto cerca de mercado</a:t>
            </a:r>
          </a:p>
          <a:p>
            <a:pPr marL="533400" indent="-533400" algn="just" defTabSz="914400">
              <a:lnSpc>
                <a:spcPct val="100000"/>
              </a:lnSpc>
              <a:buSzTx/>
              <a:buFont typeface="Wingdings" pitchFamily="2" charset="2"/>
              <a:buChar char="q"/>
              <a:defRPr/>
            </a:pPr>
            <a:endParaRPr lang="pt-PT" sz="2000" dirty="0"/>
          </a:p>
          <a:p>
            <a:pPr marL="533400" indent="-533400" algn="just" defTabSz="914400">
              <a:lnSpc>
                <a:spcPct val="100000"/>
              </a:lnSpc>
              <a:buSzTx/>
              <a:buFont typeface="Wingdings" pitchFamily="2" charset="2"/>
              <a:buChar char="q"/>
              <a:defRPr/>
            </a:pPr>
            <a:r>
              <a:rPr lang="pt-PT" sz="2000" dirty="0"/>
              <a:t>Potenciar el </a:t>
            </a:r>
            <a:r>
              <a:rPr lang="pt-PT" sz="2000" b="1" dirty="0"/>
              <a:t>empleo de jóvenes científicos así como de emprendedores</a:t>
            </a:r>
          </a:p>
          <a:p>
            <a:pPr marL="533400" indent="-533400" algn="just" defTabSz="914400">
              <a:lnSpc>
                <a:spcPct val="100000"/>
              </a:lnSpc>
              <a:buSzTx/>
              <a:defRPr/>
            </a:pPr>
            <a:endParaRPr lang="pt-PT" sz="2000" dirty="0"/>
          </a:p>
          <a:p>
            <a:pPr marL="533400" indent="-533400" algn="just" defTabSz="914400">
              <a:lnSpc>
                <a:spcPct val="100000"/>
              </a:lnSpc>
              <a:buSzTx/>
              <a:buFont typeface="Wingdings" pitchFamily="2" charset="2"/>
              <a:buChar char="q"/>
              <a:defRPr/>
            </a:pPr>
            <a:r>
              <a:rPr lang="pt-PT" sz="2000" dirty="0"/>
              <a:t>Mayor coordinación con los </a:t>
            </a:r>
            <a:r>
              <a:rPr lang="pt-PT" sz="2000" b="1" dirty="0"/>
              <a:t>FONDOS ESTRUCTURALES (</a:t>
            </a:r>
            <a:r>
              <a:rPr lang="pt-PT" sz="2000" b="1" dirty="0">
                <a:sym typeface="Wingdings" pitchFamily="2" charset="2"/>
              </a:rPr>
              <a:t>RIS3).</a:t>
            </a:r>
            <a:endParaRPr lang="pt-PT" sz="2000" b="1" dirty="0"/>
          </a:p>
        </p:txBody>
      </p:sp>
      <p:sp>
        <p:nvSpPr>
          <p:cNvPr id="3" name="Title 1"/>
          <p:cNvSpPr txBox="1">
            <a:spLocks/>
          </p:cNvSpPr>
          <p:nvPr/>
        </p:nvSpPr>
        <p:spPr>
          <a:xfrm>
            <a:off x="1043608" y="404664"/>
            <a:ext cx="7776864" cy="576263"/>
          </a:xfrm>
          <a:prstGeom prst="rect">
            <a:avLst/>
          </a:prstGeom>
        </p:spPr>
        <p:txBody>
          <a:bodyPr/>
          <a:lstStyle>
            <a:lvl1pPr algn="l" defTabSz="914400" rtl="0" eaLnBrk="1" latinLnBrk="0" hangingPunct="1">
              <a:spcBef>
                <a:spcPct val="0"/>
              </a:spcBef>
              <a:buNone/>
              <a:defRPr kumimoji="0" lang="es-ES" sz="3400" b="1" kern="1200">
                <a:solidFill>
                  <a:srgbClr val="2F6EBB"/>
                </a:solidFill>
                <a:latin typeface="+mj-lt"/>
                <a:ea typeface="+mj-ea"/>
                <a:cs typeface="+mj-cs"/>
              </a:defRPr>
            </a:lvl1pPr>
          </a:lstStyle>
          <a:p>
            <a:pPr algn="r">
              <a:spcBef>
                <a:spcPct val="20000"/>
              </a:spcBef>
              <a:buClr>
                <a:schemeClr val="tx1"/>
              </a:buClr>
              <a:buSzPct val="70000"/>
              <a:defRPr/>
            </a:pPr>
            <a:r>
              <a:rPr lang="es-ES" sz="2400" dirty="0"/>
              <a:t>Algunos aspectos importantes en H2020…</a:t>
            </a:r>
            <a:endParaRPr lang="es-ES" sz="2400" dirty="0">
              <a:solidFill>
                <a:schemeClr val="tx1"/>
              </a:solidFill>
            </a:endParaRPr>
          </a:p>
        </p:txBody>
      </p:sp>
      <p:sp>
        <p:nvSpPr>
          <p:cNvPr id="4" name="TextBox 10"/>
          <p:cNvSpPr txBox="1"/>
          <p:nvPr/>
        </p:nvSpPr>
        <p:spPr>
          <a:xfrm>
            <a:off x="1043608" y="4077072"/>
            <a:ext cx="7560840" cy="1815882"/>
          </a:xfrm>
          <a:prstGeom prst="rect">
            <a:avLst/>
          </a:prstGeom>
          <a:noFill/>
          <a:ln w="25400">
            <a:noFill/>
          </a:ln>
        </p:spPr>
        <p:txBody>
          <a:bodyPr wrap="square" rtlCol="0">
            <a:spAutoFit/>
          </a:bodyPr>
          <a:lstStyle/>
          <a:p>
            <a:pPr>
              <a:buFont typeface="Wingdings" pitchFamily="2" charset="2"/>
              <a:buChar char="q"/>
            </a:pPr>
            <a:r>
              <a:rPr lang="en-GB" sz="1400" dirty="0">
                <a:latin typeface="Calibri" pitchFamily="34" charset="0"/>
              </a:rPr>
              <a:t> </a:t>
            </a:r>
            <a:r>
              <a:rPr lang="en-GB" sz="1600" dirty="0">
                <a:latin typeface="Calibri" pitchFamily="34" charset="0"/>
              </a:rPr>
              <a:t>The projects should emphasis on providing solutions to specified challenges. </a:t>
            </a:r>
          </a:p>
          <a:p>
            <a:pPr>
              <a:buFont typeface="Wingdings" pitchFamily="2" charset="2"/>
              <a:buChar char="q"/>
            </a:pPr>
            <a:r>
              <a:rPr lang="en-GB" sz="1600" dirty="0">
                <a:latin typeface="Calibri" pitchFamily="34" charset="0"/>
              </a:rPr>
              <a:t> These solutions has to bring together resources &amp; knowledge across fields, technologies &amp; disciplines.</a:t>
            </a:r>
          </a:p>
          <a:p>
            <a:pPr>
              <a:buFont typeface="Wingdings" pitchFamily="2" charset="2"/>
              <a:buChar char="q"/>
            </a:pPr>
            <a:r>
              <a:rPr lang="en-GB" sz="1600" dirty="0">
                <a:latin typeface="Calibri" pitchFamily="34" charset="0"/>
              </a:rPr>
              <a:t> The project should cover  all the cycle: from research to market </a:t>
            </a:r>
            <a:r>
              <a:rPr lang="en-GB" sz="1600" dirty="0">
                <a:latin typeface="Calibri" pitchFamily="34" charset="0"/>
                <a:sym typeface="Wingdings" pitchFamily="2" charset="2"/>
              </a:rPr>
              <a:t> Special actions</a:t>
            </a:r>
            <a:r>
              <a:rPr lang="en-GB" sz="1600" dirty="0">
                <a:latin typeface="Calibri" pitchFamily="34" charset="0"/>
              </a:rPr>
              <a:t> focussed on innovation (piloting, demonstration, demand side policies – public procurement, standards, ..). </a:t>
            </a:r>
          </a:p>
          <a:p>
            <a:pPr>
              <a:buFont typeface="Wingdings" pitchFamily="2" charset="2"/>
              <a:buChar char="q"/>
            </a:pPr>
            <a:r>
              <a:rPr lang="en-GB" sz="1600" dirty="0">
                <a:latin typeface="Calibri" pitchFamily="34" charset="0"/>
              </a:rPr>
              <a:t> Societal and Ethical issues are included in all challenges. </a:t>
            </a:r>
            <a:endParaRPr lang="en-US" sz="1600" dirty="0"/>
          </a:p>
        </p:txBody>
      </p:sp>
      <p:sp>
        <p:nvSpPr>
          <p:cNvPr id="5" name="4 Rectángulo redondeado"/>
          <p:cNvSpPr/>
          <p:nvPr/>
        </p:nvSpPr>
        <p:spPr>
          <a:xfrm>
            <a:off x="755576" y="3933056"/>
            <a:ext cx="8100392" cy="2088232"/>
          </a:xfrm>
          <a:prstGeom prst="roundRect">
            <a:avLst/>
          </a:prstGeom>
          <a:solidFill>
            <a:srgbClr val="FF0000">
              <a:alpha val="1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049469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971600" y="116632"/>
            <a:ext cx="7902181" cy="8382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kumimoji="0" lang="es-ES" sz="3400" b="1" kern="1200">
                <a:solidFill>
                  <a:srgbClr val="2F6EBB"/>
                </a:solidFill>
                <a:latin typeface="+mj-lt"/>
                <a:ea typeface="+mj-ea"/>
                <a:cs typeface="+mj-cs"/>
              </a:defRPr>
            </a:lvl1pPr>
          </a:lstStyle>
          <a:p>
            <a:pPr algn="r">
              <a:defRPr/>
            </a:pPr>
            <a:r>
              <a:rPr lang="es-ES" sz="2400" dirty="0">
                <a:latin typeface="+mn-lt"/>
              </a:rPr>
              <a:t>Claves para la participación… con mínimas garantías</a:t>
            </a:r>
          </a:p>
        </p:txBody>
      </p:sp>
      <p:sp>
        <p:nvSpPr>
          <p:cNvPr id="3" name="Rectangle 4"/>
          <p:cNvSpPr txBox="1">
            <a:spLocks noChangeArrowheads="1"/>
          </p:cNvSpPr>
          <p:nvPr/>
        </p:nvSpPr>
        <p:spPr bwMode="auto">
          <a:xfrm>
            <a:off x="1187624" y="1124744"/>
            <a:ext cx="7594922" cy="4824536"/>
          </a:xfrm>
          <a:prstGeom prst="rect">
            <a:avLst/>
          </a:prstGeom>
          <a:noFill/>
          <a:ln w="9525">
            <a:noFill/>
            <a:miter lim="800000"/>
            <a:headEnd/>
            <a:tailEnd/>
          </a:ln>
          <a:effectLst/>
        </p:spPr>
        <p:txBody>
          <a:bodyPr vert="horz" wrap="square" lIns="90440" tIns="44426" rIns="90440" bIns="44426" numCol="1" anchor="t" anchorCtr="0" compatLnSpc="1">
            <a:prstTxWarp prst="textNoShape">
              <a:avLst/>
            </a:prstTxWarp>
            <a:noAutofit/>
          </a:bodyPr>
          <a:lstStyle>
            <a:lvl1pPr marL="0" indent="0" algn="r" rtl="0" eaLnBrk="1" fontAlgn="base" latinLnBrk="0" hangingPunct="1">
              <a:spcBef>
                <a:spcPct val="20000"/>
              </a:spcBef>
              <a:spcAft>
                <a:spcPct val="0"/>
              </a:spcAft>
              <a:buNone/>
              <a:defRPr kumimoji="0" lang="es-ES" sz="2000" b="0">
                <a:solidFill>
                  <a:schemeClr val="tx1"/>
                </a:solidFill>
                <a:effectLst>
                  <a:outerShdw blurRad="38100" dist="38100" dir="2700000" algn="tl">
                    <a:srgbClr val="FFFFFF"/>
                  </a:outerShdw>
                </a:effectLst>
                <a:latin typeface="+mn-lt"/>
                <a:ea typeface="+mn-ea"/>
                <a:cs typeface="+mn-cs"/>
              </a:defRPr>
            </a:lvl1pPr>
            <a:lvl2pPr marL="457200" indent="0" algn="ctr" rtl="0" eaLnBrk="1" fontAlgn="base" latinLnBrk="0" hangingPunct="1">
              <a:spcBef>
                <a:spcPct val="20000"/>
              </a:spcBef>
              <a:spcAft>
                <a:spcPct val="0"/>
              </a:spcAft>
              <a:buNone/>
              <a:defRPr kumimoji="0" lang="es-ES" sz="2400">
                <a:solidFill>
                  <a:schemeClr val="tx1">
                    <a:tint val="75000"/>
                  </a:schemeClr>
                </a:solidFill>
                <a:effectLst>
                  <a:outerShdw blurRad="38100" dist="38100" dir="2700000" algn="tl">
                    <a:srgbClr val="FFFFFF"/>
                  </a:outerShdw>
                </a:effectLst>
                <a:latin typeface="+mn-lt"/>
              </a:defRPr>
            </a:lvl2pPr>
            <a:lvl3pPr marL="914400" indent="0" algn="ctr" rtl="0" eaLnBrk="1" fontAlgn="base" latinLnBrk="0" hangingPunct="1">
              <a:spcBef>
                <a:spcPct val="20000"/>
              </a:spcBef>
              <a:spcAft>
                <a:spcPct val="0"/>
              </a:spcAft>
              <a:buNone/>
              <a:defRPr kumimoji="0" lang="es-ES" sz="2000">
                <a:solidFill>
                  <a:schemeClr val="tx1">
                    <a:tint val="75000"/>
                  </a:schemeClr>
                </a:solidFill>
                <a:effectLst>
                  <a:outerShdw blurRad="38100" dist="38100" dir="2700000" algn="tl">
                    <a:srgbClr val="FFFFFF"/>
                  </a:outerShdw>
                </a:effectLst>
                <a:latin typeface="+mn-lt"/>
              </a:defRPr>
            </a:lvl3pPr>
            <a:lvl4pPr marL="1371600" indent="0" algn="ctr" rtl="0" eaLnBrk="1" fontAlgn="base" latinLnBrk="0" hangingPunct="1">
              <a:spcBef>
                <a:spcPct val="20000"/>
              </a:spcBef>
              <a:spcAft>
                <a:spcPct val="0"/>
              </a:spcAft>
              <a:buNone/>
              <a:defRPr kumimoji="0" lang="es-ES" sz="2000">
                <a:solidFill>
                  <a:schemeClr val="tx1">
                    <a:tint val="75000"/>
                  </a:schemeClr>
                </a:solidFill>
                <a:effectLst>
                  <a:outerShdw blurRad="38100" dist="38100" dir="2700000" algn="tl">
                    <a:srgbClr val="FFFFFF"/>
                  </a:outerShdw>
                </a:effectLst>
                <a:latin typeface="+mn-lt"/>
              </a:defRPr>
            </a:lvl4pPr>
            <a:lvl5pPr marL="1828800" indent="0" algn="ctr" rtl="0" eaLnBrk="1" fontAlgn="base" latinLnBrk="0" hangingPunct="1">
              <a:spcBef>
                <a:spcPct val="20000"/>
              </a:spcBef>
              <a:spcAft>
                <a:spcPct val="0"/>
              </a:spcAft>
              <a:buNone/>
              <a:defRPr kumimoji="0" lang="es-ES" sz="2000">
                <a:solidFill>
                  <a:schemeClr val="tx1">
                    <a:tint val="75000"/>
                  </a:schemeClr>
                </a:solidFill>
                <a:effectLst>
                  <a:outerShdw blurRad="38100" dist="38100" dir="2700000" algn="tl">
                    <a:srgbClr val="FFFFFF"/>
                  </a:outerShdw>
                </a:effectLst>
                <a:latin typeface="+mn-lt"/>
              </a:defRPr>
            </a:lvl5pPr>
            <a:lvl6pPr marL="2286000" indent="0" algn="ctr" rtl="0" eaLnBrk="1" fontAlgn="base" latinLnBrk="0" hangingPunct="1">
              <a:spcBef>
                <a:spcPct val="20000"/>
              </a:spcBef>
              <a:spcAft>
                <a:spcPct val="0"/>
              </a:spcAft>
              <a:buNone/>
              <a:defRPr kumimoji="0" lang="es-ES">
                <a:solidFill>
                  <a:schemeClr val="tx1">
                    <a:tint val="75000"/>
                  </a:schemeClr>
                </a:solidFill>
                <a:effectLst>
                  <a:outerShdw blurRad="38100" dist="38100" dir="2700000" algn="tl">
                    <a:srgbClr val="FFFFFF"/>
                  </a:outerShdw>
                </a:effectLst>
                <a:latin typeface="+mn-lt"/>
              </a:defRPr>
            </a:lvl6pPr>
            <a:lvl7pPr marL="2743200" indent="0" algn="ctr" rtl="0" eaLnBrk="1" fontAlgn="base" latinLnBrk="0" hangingPunct="1">
              <a:spcBef>
                <a:spcPct val="20000"/>
              </a:spcBef>
              <a:spcAft>
                <a:spcPct val="0"/>
              </a:spcAft>
              <a:buNone/>
              <a:defRPr kumimoji="0" lang="es-ES">
                <a:solidFill>
                  <a:schemeClr val="tx1">
                    <a:tint val="75000"/>
                  </a:schemeClr>
                </a:solidFill>
                <a:effectLst>
                  <a:outerShdw blurRad="38100" dist="38100" dir="2700000" algn="tl">
                    <a:srgbClr val="FFFFFF"/>
                  </a:outerShdw>
                </a:effectLst>
                <a:latin typeface="+mn-lt"/>
              </a:defRPr>
            </a:lvl7pPr>
            <a:lvl8pPr marL="3200400" indent="0" algn="ctr" rtl="0" eaLnBrk="1" fontAlgn="base" latinLnBrk="0" hangingPunct="1">
              <a:spcBef>
                <a:spcPct val="20000"/>
              </a:spcBef>
              <a:spcAft>
                <a:spcPct val="0"/>
              </a:spcAft>
              <a:buNone/>
              <a:defRPr kumimoji="0" lang="es-ES">
                <a:solidFill>
                  <a:schemeClr val="tx1">
                    <a:tint val="75000"/>
                  </a:schemeClr>
                </a:solidFill>
                <a:effectLst>
                  <a:outerShdw blurRad="38100" dist="38100" dir="2700000" algn="tl">
                    <a:srgbClr val="FFFFFF"/>
                  </a:outerShdw>
                </a:effectLst>
                <a:latin typeface="+mn-lt"/>
              </a:defRPr>
            </a:lvl8pPr>
            <a:lvl9pPr marL="3657600" indent="0" algn="ctr" rtl="0" eaLnBrk="1" fontAlgn="base" latinLnBrk="0" hangingPunct="1">
              <a:spcBef>
                <a:spcPct val="20000"/>
              </a:spcBef>
              <a:spcAft>
                <a:spcPct val="0"/>
              </a:spcAft>
              <a:buNone/>
              <a:defRPr kumimoji="0" lang="es-ES">
                <a:solidFill>
                  <a:schemeClr val="tx1">
                    <a:tint val="75000"/>
                  </a:schemeClr>
                </a:solidFill>
                <a:effectLst>
                  <a:outerShdw blurRad="38100" dist="38100" dir="2700000" algn="tl">
                    <a:srgbClr val="FFFFFF"/>
                  </a:outerShdw>
                </a:effectLst>
                <a:latin typeface="+mn-lt"/>
              </a:defRPr>
            </a:lvl9pPr>
          </a:lstStyle>
          <a:p>
            <a:pPr algn="just">
              <a:buSzPct val="100000"/>
              <a:buFont typeface="Wingdings" pitchFamily="2" charset="2"/>
              <a:buChar char="q"/>
            </a:pPr>
            <a:r>
              <a:rPr lang="es-ES_tradnl" dirty="0">
                <a:latin typeface="Calibri" pitchFamily="34" charset="0"/>
                <a:cs typeface="Calibri" pitchFamily="34" charset="0"/>
              </a:rPr>
              <a:t> </a:t>
            </a:r>
            <a:r>
              <a:rPr lang="es-ES_tradnl" b="1" dirty="0">
                <a:latin typeface="Calibri" pitchFamily="34" charset="0"/>
                <a:cs typeface="Calibri" pitchFamily="34" charset="0"/>
              </a:rPr>
              <a:t>Anticipación</a:t>
            </a:r>
            <a:r>
              <a:rPr lang="es-ES_tradnl" dirty="0">
                <a:latin typeface="Calibri" pitchFamily="34" charset="0"/>
                <a:cs typeface="Calibri" pitchFamily="34" charset="0"/>
              </a:rPr>
              <a:t> </a:t>
            </a:r>
          </a:p>
          <a:p>
            <a:pPr algn="just">
              <a:buSzPct val="100000"/>
              <a:buFont typeface="Wingdings" pitchFamily="2" charset="2"/>
              <a:buChar char="q"/>
            </a:pPr>
            <a:r>
              <a:rPr lang="es-ES_tradnl" dirty="0">
                <a:latin typeface="Calibri" pitchFamily="34" charset="0"/>
                <a:cs typeface="Calibri" pitchFamily="34" charset="0"/>
              </a:rPr>
              <a:t> Planear una </a:t>
            </a:r>
            <a:r>
              <a:rPr lang="es-ES_tradnl" b="1" dirty="0">
                <a:latin typeface="Calibri" pitchFamily="34" charset="0"/>
                <a:cs typeface="Calibri" pitchFamily="34" charset="0"/>
              </a:rPr>
              <a:t>estrategia</a:t>
            </a:r>
            <a:r>
              <a:rPr lang="es-ES_tradnl" dirty="0">
                <a:latin typeface="Calibri" pitchFamily="34" charset="0"/>
                <a:cs typeface="Calibri" pitchFamily="34" charset="0"/>
              </a:rPr>
              <a:t> a corto-medio-largo plazo</a:t>
            </a:r>
          </a:p>
          <a:p>
            <a:pPr algn="just">
              <a:buSzPct val="100000"/>
              <a:buFont typeface="Wingdings" pitchFamily="2" charset="2"/>
              <a:buChar char="q"/>
            </a:pPr>
            <a:r>
              <a:rPr lang="es-ES_tradnl" dirty="0">
                <a:latin typeface="Calibri" pitchFamily="34" charset="0"/>
                <a:cs typeface="Calibri" pitchFamily="34" charset="0"/>
              </a:rPr>
              <a:t> </a:t>
            </a:r>
            <a:r>
              <a:rPr lang="es-ES_tradnl" b="1" dirty="0" err="1">
                <a:latin typeface="Calibri" pitchFamily="34" charset="0"/>
                <a:cs typeface="Calibri" pitchFamily="34" charset="0"/>
              </a:rPr>
              <a:t>Networking</a:t>
            </a:r>
            <a:r>
              <a:rPr lang="es-ES_tradnl" dirty="0">
                <a:latin typeface="Calibri" pitchFamily="34" charset="0"/>
                <a:cs typeface="Calibri" pitchFamily="34" charset="0"/>
              </a:rPr>
              <a:t> a nivel nacional-europeo-internacional</a:t>
            </a:r>
          </a:p>
          <a:p>
            <a:pPr algn="just">
              <a:buSzPct val="100000"/>
              <a:buFont typeface="Wingdings" pitchFamily="2" charset="2"/>
              <a:buChar char="q"/>
            </a:pPr>
            <a:r>
              <a:rPr lang="es-ES_tradnl" dirty="0">
                <a:latin typeface="Calibri" pitchFamily="34" charset="0"/>
                <a:cs typeface="Calibri" pitchFamily="34" charset="0"/>
              </a:rPr>
              <a:t> </a:t>
            </a:r>
            <a:r>
              <a:rPr lang="es-ES_tradnl" b="1" dirty="0">
                <a:latin typeface="Calibri" pitchFamily="34" charset="0"/>
                <a:cs typeface="Calibri" pitchFamily="34" charset="0"/>
              </a:rPr>
              <a:t>Herramientas</a:t>
            </a:r>
            <a:r>
              <a:rPr lang="es-ES_tradnl" dirty="0">
                <a:latin typeface="Calibri" pitchFamily="34" charset="0"/>
                <a:cs typeface="Calibri" pitchFamily="34" charset="0"/>
              </a:rPr>
              <a:t> de soporte a diferentes niveles:</a:t>
            </a:r>
          </a:p>
          <a:p>
            <a:pPr marL="800100" lvl="1" indent="-342900" algn="just">
              <a:buSzPct val="100000"/>
              <a:buFont typeface="Wingdings" panose="05000000000000000000" pitchFamily="2" charset="2"/>
              <a:buChar char="ü"/>
            </a:pPr>
            <a:r>
              <a:rPr lang="es-ES_tradnl" sz="2000" dirty="0">
                <a:solidFill>
                  <a:schemeClr val="tx1"/>
                </a:solidFill>
                <a:latin typeface="Calibri" pitchFamily="34" charset="0"/>
                <a:cs typeface="Calibri" pitchFamily="34" charset="0"/>
              </a:rPr>
              <a:t> Ámbito </a:t>
            </a:r>
            <a:r>
              <a:rPr lang="es-ES_tradnl" sz="2000" b="1" dirty="0">
                <a:solidFill>
                  <a:schemeClr val="tx1"/>
                </a:solidFill>
                <a:latin typeface="Calibri" pitchFamily="34" charset="0"/>
                <a:cs typeface="Calibri" pitchFamily="34" charset="0"/>
              </a:rPr>
              <a:t>Nacional</a:t>
            </a:r>
            <a:r>
              <a:rPr lang="es-ES_tradnl" sz="2000" dirty="0">
                <a:solidFill>
                  <a:schemeClr val="tx1"/>
                </a:solidFill>
                <a:latin typeface="Calibri" pitchFamily="34" charset="0"/>
                <a:cs typeface="Calibri" pitchFamily="34" charset="0"/>
              </a:rPr>
              <a:t> </a:t>
            </a:r>
            <a:r>
              <a:rPr lang="es-ES_tradnl" sz="2000" dirty="0">
                <a:solidFill>
                  <a:schemeClr val="tx1"/>
                </a:solidFill>
                <a:latin typeface="Calibri" pitchFamily="34" charset="0"/>
                <a:cs typeface="Calibri" pitchFamily="34" charset="0"/>
                <a:sym typeface="Wingdings" panose="05000000000000000000" pitchFamily="2" charset="2"/>
              </a:rPr>
              <a:t> Representantes &amp; </a:t>
            </a:r>
            <a:r>
              <a:rPr lang="es-ES_tradnl" sz="2000" dirty="0" err="1">
                <a:solidFill>
                  <a:schemeClr val="tx1"/>
                </a:solidFill>
                <a:latin typeface="Calibri" pitchFamily="34" charset="0"/>
                <a:cs typeface="Calibri" pitchFamily="34" charset="0"/>
                <a:sym typeface="Wingdings" panose="05000000000000000000" pitchFamily="2" charset="2"/>
              </a:rPr>
              <a:t>NCPs</a:t>
            </a:r>
            <a:r>
              <a:rPr lang="es-ES_tradnl" sz="2000" dirty="0">
                <a:solidFill>
                  <a:schemeClr val="tx1"/>
                </a:solidFill>
                <a:latin typeface="Calibri" pitchFamily="34" charset="0"/>
                <a:cs typeface="Calibri" pitchFamily="34" charset="0"/>
                <a:sym typeface="Wingdings" panose="05000000000000000000" pitchFamily="2" charset="2"/>
              </a:rPr>
              <a:t>… pero también plataformas &amp; asociaciones nacionales</a:t>
            </a:r>
          </a:p>
          <a:p>
            <a:pPr marL="800100" lvl="1" indent="-342900" algn="just">
              <a:buSzPct val="100000"/>
              <a:buFont typeface="Wingdings" panose="05000000000000000000" pitchFamily="2" charset="2"/>
              <a:buChar char="ü"/>
            </a:pPr>
            <a:r>
              <a:rPr lang="es-ES_tradnl" sz="2000" dirty="0">
                <a:solidFill>
                  <a:schemeClr val="tx1"/>
                </a:solidFill>
                <a:latin typeface="Calibri" pitchFamily="34" charset="0"/>
                <a:cs typeface="Calibri" pitchFamily="34" charset="0"/>
                <a:sym typeface="Wingdings" panose="05000000000000000000" pitchFamily="2" charset="2"/>
              </a:rPr>
              <a:t> Ámbito </a:t>
            </a:r>
            <a:r>
              <a:rPr lang="es-ES_tradnl" sz="2000" b="1" dirty="0">
                <a:solidFill>
                  <a:schemeClr val="tx1"/>
                </a:solidFill>
                <a:latin typeface="Calibri" pitchFamily="34" charset="0"/>
                <a:cs typeface="Calibri" pitchFamily="34" charset="0"/>
                <a:sym typeface="Wingdings" panose="05000000000000000000" pitchFamily="2" charset="2"/>
              </a:rPr>
              <a:t>Regional</a:t>
            </a:r>
            <a:r>
              <a:rPr lang="es-ES_tradnl" sz="2000" dirty="0">
                <a:solidFill>
                  <a:schemeClr val="tx1"/>
                </a:solidFill>
                <a:latin typeface="Calibri" pitchFamily="34" charset="0"/>
                <a:cs typeface="Calibri" pitchFamily="34" charset="0"/>
                <a:sym typeface="Wingdings" panose="05000000000000000000" pitchFamily="2" charset="2"/>
              </a:rPr>
              <a:t>  Agentes regionales relacionados con I+D, empresa e innovación; </a:t>
            </a:r>
            <a:r>
              <a:rPr lang="es-ES_tradnl" sz="2000" dirty="0" err="1">
                <a:solidFill>
                  <a:schemeClr val="tx1"/>
                </a:solidFill>
                <a:latin typeface="Calibri" pitchFamily="34" charset="0"/>
                <a:cs typeface="Calibri" pitchFamily="34" charset="0"/>
                <a:sym typeface="Wingdings" panose="05000000000000000000" pitchFamily="2" charset="2"/>
              </a:rPr>
              <a:t>Clústers</a:t>
            </a:r>
            <a:r>
              <a:rPr lang="es-ES_tradnl" sz="2000" dirty="0">
                <a:solidFill>
                  <a:schemeClr val="tx1"/>
                </a:solidFill>
                <a:latin typeface="Calibri" pitchFamily="34" charset="0"/>
                <a:cs typeface="Calibri" pitchFamily="34" charset="0"/>
                <a:sym typeface="Wingdings" panose="05000000000000000000" pitchFamily="2" charset="2"/>
              </a:rPr>
              <a:t> (masa crítica) &amp; asociaciones; redes de apoyo a la participación (compartición y optimización de recursos y conocimientos en favor del participante).</a:t>
            </a:r>
          </a:p>
          <a:p>
            <a:pPr marL="800100" lvl="1" indent="-342900" algn="just">
              <a:buSzPct val="100000"/>
              <a:buFont typeface="Wingdings" panose="05000000000000000000" pitchFamily="2" charset="2"/>
              <a:buChar char="ü"/>
            </a:pPr>
            <a:r>
              <a:rPr lang="es-ES_tradnl" sz="2000" dirty="0">
                <a:solidFill>
                  <a:schemeClr val="tx1"/>
                </a:solidFill>
                <a:latin typeface="Calibri" pitchFamily="34" charset="0"/>
                <a:cs typeface="Calibri" pitchFamily="34" charset="0"/>
                <a:sym typeface="Wingdings" panose="05000000000000000000" pitchFamily="2" charset="2"/>
              </a:rPr>
              <a:t> Ámbito </a:t>
            </a:r>
            <a:r>
              <a:rPr lang="es-ES_tradnl" sz="2000" b="1" dirty="0">
                <a:solidFill>
                  <a:schemeClr val="tx1"/>
                </a:solidFill>
                <a:latin typeface="Calibri" pitchFamily="34" charset="0"/>
                <a:cs typeface="Calibri" pitchFamily="34" charset="0"/>
                <a:sym typeface="Wingdings" panose="05000000000000000000" pitchFamily="2" charset="2"/>
              </a:rPr>
              <a:t>Europeo</a:t>
            </a:r>
            <a:r>
              <a:rPr lang="es-ES_tradnl" sz="2000" dirty="0">
                <a:solidFill>
                  <a:schemeClr val="tx1"/>
                </a:solidFill>
                <a:latin typeface="Calibri" pitchFamily="34" charset="0"/>
                <a:cs typeface="Calibri" pitchFamily="34" charset="0"/>
                <a:sym typeface="Wingdings" panose="05000000000000000000" pitchFamily="2" charset="2"/>
              </a:rPr>
              <a:t>  Organismos Europeos (EC, Agencias,…); </a:t>
            </a:r>
            <a:r>
              <a:rPr lang="es-ES_tradnl" b="1" dirty="0">
                <a:solidFill>
                  <a:srgbClr val="FF0000"/>
                </a:solidFill>
                <a:latin typeface="Calibri" pitchFamily="34" charset="0"/>
                <a:cs typeface="Calibri" pitchFamily="34" charset="0"/>
                <a:sym typeface="Wingdings" panose="05000000000000000000" pitchFamily="2" charset="2"/>
              </a:rPr>
              <a:t>Entidades nacionales con sede en BRU; Oficinas &amp; “Antenas” de actores regionales en BRU</a:t>
            </a:r>
            <a:r>
              <a:rPr lang="es-ES_tradnl" sz="2000" dirty="0">
                <a:solidFill>
                  <a:schemeClr val="tx1"/>
                </a:solidFill>
                <a:latin typeface="Calibri" pitchFamily="34" charset="0"/>
                <a:cs typeface="Calibri" pitchFamily="34" charset="0"/>
                <a:sym typeface="Wingdings" panose="05000000000000000000" pitchFamily="2" charset="2"/>
              </a:rPr>
              <a:t>; Plataformas tecnológicas &amp; Asociaciones sectoriales Europeas</a:t>
            </a:r>
            <a:r>
              <a:rPr lang="es-ES_tradnl" dirty="0">
                <a:solidFill>
                  <a:schemeClr val="tx1"/>
                </a:solidFill>
                <a:latin typeface="Calibri" pitchFamily="34" charset="0"/>
                <a:cs typeface="Calibri" pitchFamily="34" charset="0"/>
                <a:sym typeface="Wingdings" panose="05000000000000000000" pitchFamily="2" charset="2"/>
              </a:rPr>
              <a:t>.  </a:t>
            </a:r>
            <a:endParaRPr lang="es-ES_tradnl" dirty="0">
              <a:solidFill>
                <a:schemeClr val="tx1"/>
              </a:solidFill>
              <a:latin typeface="Calibri" pitchFamily="34" charset="0"/>
              <a:cs typeface="Calibri" pitchFamily="34" charset="0"/>
            </a:endParaRPr>
          </a:p>
        </p:txBody>
      </p:sp>
      <p:pic>
        <p:nvPicPr>
          <p:cNvPr id="1026" name="Picture 2" descr="Resultado de imagen de bandera navarra">
            <a:extLst>
              <a:ext uri="{FF2B5EF4-FFF2-40B4-BE49-F238E27FC236}">
                <a16:creationId xmlns:a16="http://schemas.microsoft.com/office/drawing/2014/main" id="{E52DED8F-BB14-4C8B-98E5-81AEC365DDE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1464" y="4511713"/>
            <a:ext cx="1241294" cy="8254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de bandera rioja">
            <a:extLst>
              <a:ext uri="{FF2B5EF4-FFF2-40B4-BE49-F238E27FC236}">
                <a16:creationId xmlns:a16="http://schemas.microsoft.com/office/drawing/2014/main" id="{A07AD01E-08B1-46F4-89B8-095CDD785F9F}"/>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4474" y="3601296"/>
            <a:ext cx="1238192" cy="8254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de bandera extremadura">
            <a:extLst>
              <a:ext uri="{FF2B5EF4-FFF2-40B4-BE49-F238E27FC236}">
                <a16:creationId xmlns:a16="http://schemas.microsoft.com/office/drawing/2014/main" id="{B5272946-D694-4504-8182-5E00E3E2C6AF}"/>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60918" y="5362517"/>
            <a:ext cx="1253411" cy="825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847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6512" y="-27384"/>
            <a:ext cx="9180512" cy="8679299"/>
          </a:xfrm>
          <a:prstGeom prst="rect">
            <a:avLst/>
          </a:prstGeom>
          <a:solidFill>
            <a:srgbClr val="3A7DCE"/>
          </a:solidFill>
        </p:spPr>
        <p:txBody>
          <a:bodyPr wrap="square" rtlCol="0">
            <a:spAutoFit/>
          </a:bodyPr>
          <a:lstStyle/>
          <a:p>
            <a:endParaRPr lang="es-ES_tradnl" sz="9600" b="1" dirty="0">
              <a:solidFill>
                <a:schemeClr val="bg1"/>
              </a:solidFill>
              <a:latin typeface="Arial Black" panose="020B0A04020102020204" pitchFamily="34" charset="0"/>
            </a:endParaRPr>
          </a:p>
          <a:p>
            <a:endParaRPr lang="es-ES_tradnl" sz="3200" b="1" dirty="0">
              <a:solidFill>
                <a:schemeClr val="bg1"/>
              </a:solidFill>
              <a:latin typeface="Arial Black" panose="020B0A04020102020204" pitchFamily="34" charset="0"/>
            </a:endParaRPr>
          </a:p>
          <a:p>
            <a:endParaRPr lang="es-ES_tradnl" sz="6600" b="1" dirty="0">
              <a:solidFill>
                <a:schemeClr val="bg1"/>
              </a:solidFill>
              <a:latin typeface="Arial Black" panose="020B0A04020102020204" pitchFamily="34" charset="0"/>
            </a:endParaRPr>
          </a:p>
          <a:p>
            <a:pPr algn="ctr"/>
            <a:r>
              <a:rPr lang="fr-BE" sz="4000" b="1" dirty="0" err="1">
                <a:solidFill>
                  <a:schemeClr val="bg1"/>
                </a:solidFill>
                <a:latin typeface="Arial Black" panose="020B0A04020102020204" pitchFamily="34" charset="0"/>
              </a:rPr>
              <a:t>Contexto</a:t>
            </a:r>
            <a:r>
              <a:rPr lang="fr-BE" sz="4000" b="1" dirty="0">
                <a:solidFill>
                  <a:schemeClr val="bg1"/>
                </a:solidFill>
                <a:latin typeface="Arial Black" panose="020B0A04020102020204" pitchFamily="34" charset="0"/>
              </a:rPr>
              <a:t> </a:t>
            </a:r>
            <a:r>
              <a:rPr lang="fr-BE" sz="4000" b="1" dirty="0" err="1">
                <a:solidFill>
                  <a:schemeClr val="bg1"/>
                </a:solidFill>
                <a:latin typeface="Arial Black" panose="020B0A04020102020204" pitchFamily="34" charset="0"/>
              </a:rPr>
              <a:t>actual</a:t>
            </a:r>
            <a:r>
              <a:rPr lang="fr-BE" sz="4000" b="1" dirty="0">
                <a:solidFill>
                  <a:schemeClr val="bg1"/>
                </a:solidFill>
                <a:latin typeface="Arial Black" panose="020B0A04020102020204" pitchFamily="34" charset="0"/>
              </a:rPr>
              <a:t> de H2020 y </a:t>
            </a:r>
            <a:r>
              <a:rPr lang="fr-BE" sz="4000" b="1" dirty="0" err="1">
                <a:solidFill>
                  <a:schemeClr val="bg1"/>
                </a:solidFill>
                <a:latin typeface="Arial Black" panose="020B0A04020102020204" pitchFamily="34" charset="0"/>
              </a:rPr>
              <a:t>oportunidades</a:t>
            </a:r>
            <a:r>
              <a:rPr lang="fr-BE" sz="4000" b="1" dirty="0">
                <a:solidFill>
                  <a:schemeClr val="bg1"/>
                </a:solidFill>
                <a:latin typeface="Arial Black" panose="020B0A04020102020204" pitchFamily="34" charset="0"/>
              </a:rPr>
              <a:t> de </a:t>
            </a:r>
            <a:r>
              <a:rPr lang="fr-BE" sz="4000" b="1" dirty="0" err="1">
                <a:solidFill>
                  <a:schemeClr val="bg1"/>
                </a:solidFill>
                <a:latin typeface="Arial Black" panose="020B0A04020102020204" pitchFamily="34" charset="0"/>
              </a:rPr>
              <a:t>participación</a:t>
            </a:r>
            <a:r>
              <a:rPr lang="fr-BE" sz="4000" b="1" dirty="0">
                <a:solidFill>
                  <a:schemeClr val="bg1"/>
                </a:solidFill>
                <a:latin typeface="Arial Black" panose="020B0A04020102020204" pitchFamily="34" charset="0"/>
              </a:rPr>
              <a:t>…</a:t>
            </a:r>
          </a:p>
          <a:p>
            <a:pPr algn="ctr"/>
            <a:endParaRPr lang="es-ES_tradnl" sz="4000" b="1" dirty="0">
              <a:solidFill>
                <a:schemeClr val="bg1"/>
              </a:solidFill>
              <a:latin typeface="Arial Black" panose="020B0A04020102020204" pitchFamily="34" charset="0"/>
            </a:endParaRPr>
          </a:p>
          <a:p>
            <a:pPr algn="ctr"/>
            <a:endParaRPr lang="es-ES_tradnl" sz="7200" b="1" dirty="0">
              <a:solidFill>
                <a:schemeClr val="bg1"/>
              </a:solidFill>
              <a:latin typeface="Arial Black" panose="020B0A04020102020204" pitchFamily="34" charset="0"/>
            </a:endParaRPr>
          </a:p>
          <a:p>
            <a:pPr algn="ctr"/>
            <a:endParaRPr lang="es-ES_tradnl" sz="4400" b="1" dirty="0">
              <a:solidFill>
                <a:schemeClr val="bg1"/>
              </a:solidFill>
              <a:latin typeface="Arial Black" panose="020B0A04020102020204" pitchFamily="34" charset="0"/>
            </a:endParaRPr>
          </a:p>
          <a:p>
            <a:pPr algn="ctr"/>
            <a:endParaRPr lang="es-ES_tradnl" sz="88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816450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971600" y="116632"/>
            <a:ext cx="7902181" cy="8382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kumimoji="0" lang="es-ES" sz="3400" b="1" kern="1200">
                <a:solidFill>
                  <a:srgbClr val="2F6EBB"/>
                </a:solidFill>
                <a:latin typeface="+mj-lt"/>
                <a:ea typeface="+mj-ea"/>
                <a:cs typeface="+mj-cs"/>
              </a:defRPr>
            </a:lvl1pPr>
          </a:lstStyle>
          <a:p>
            <a:pPr algn="r">
              <a:defRPr/>
            </a:pPr>
            <a:r>
              <a:rPr lang="es-ES" sz="2400" dirty="0">
                <a:latin typeface="+mn-lt"/>
              </a:rPr>
              <a:t>Orientación de la nueva EC… 10 </a:t>
            </a:r>
            <a:r>
              <a:rPr lang="es-ES" sz="2400" dirty="0" err="1">
                <a:latin typeface="+mn-lt"/>
              </a:rPr>
              <a:t>Policy</a:t>
            </a:r>
            <a:r>
              <a:rPr lang="es-ES" sz="2400" dirty="0">
                <a:latin typeface="+mn-lt"/>
              </a:rPr>
              <a:t> </a:t>
            </a:r>
            <a:r>
              <a:rPr lang="es-ES" sz="2400" dirty="0" err="1">
                <a:latin typeface="+mn-lt"/>
              </a:rPr>
              <a:t>Areas</a:t>
            </a:r>
            <a:r>
              <a:rPr lang="es-ES" sz="2400" dirty="0">
                <a:latin typeface="+mn-lt"/>
              </a:rPr>
              <a:t> </a:t>
            </a:r>
            <a:r>
              <a:rPr lang="es-ES" sz="2400" dirty="0" err="1">
                <a:latin typeface="+mn-lt"/>
              </a:rPr>
              <a:t>on</a:t>
            </a:r>
            <a:r>
              <a:rPr lang="es-ES" sz="2400" dirty="0">
                <a:latin typeface="+mn-lt"/>
              </a:rPr>
              <a:t> </a:t>
            </a:r>
            <a:r>
              <a:rPr lang="es-ES" sz="2400" dirty="0" err="1">
                <a:latin typeface="+mn-lt"/>
              </a:rPr>
              <a:t>Mr</a:t>
            </a:r>
            <a:r>
              <a:rPr lang="es-ES" sz="2400" dirty="0">
                <a:latin typeface="+mn-lt"/>
              </a:rPr>
              <a:t> </a:t>
            </a:r>
            <a:r>
              <a:rPr lang="es-ES" sz="2400" dirty="0" err="1">
                <a:latin typeface="+mn-lt"/>
              </a:rPr>
              <a:t>Junker</a:t>
            </a:r>
            <a:endParaRPr lang="es-ES" sz="2400" dirty="0">
              <a:latin typeface="+mn-lt"/>
            </a:endParaRPr>
          </a:p>
        </p:txBody>
      </p:sp>
      <p:pic>
        <p:nvPicPr>
          <p:cNvPr id="1029" name="Picture 5" descr="http://www.pv-magazine.com/fileadmin/PVI_website_pictures/Jean-Claude_Juncker_European_Commission_president_David_Plas_wikimedia_common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933056"/>
            <a:ext cx="5095875"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hlinkClick r:id="rId3"/>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91880" y="954832"/>
            <a:ext cx="4197350" cy="513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7774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971600" y="116632"/>
            <a:ext cx="7902181" cy="8382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kumimoji="0" lang="es-ES" sz="3400" b="1" kern="1200">
                <a:solidFill>
                  <a:srgbClr val="2F6EBB"/>
                </a:solidFill>
                <a:latin typeface="+mj-lt"/>
                <a:ea typeface="+mj-ea"/>
                <a:cs typeface="+mj-cs"/>
              </a:defRPr>
            </a:lvl1pPr>
          </a:lstStyle>
          <a:p>
            <a:pPr algn="r">
              <a:defRPr/>
            </a:pPr>
            <a:r>
              <a:rPr lang="es-ES" sz="2400" dirty="0">
                <a:latin typeface="+mn-lt"/>
              </a:rPr>
              <a:t>Orientación de la nueva EC… 10 </a:t>
            </a:r>
            <a:r>
              <a:rPr lang="es-ES" sz="2400" dirty="0" err="1">
                <a:latin typeface="+mn-lt"/>
              </a:rPr>
              <a:t>Policy</a:t>
            </a:r>
            <a:r>
              <a:rPr lang="es-ES" sz="2400" dirty="0">
                <a:latin typeface="+mn-lt"/>
              </a:rPr>
              <a:t> </a:t>
            </a:r>
            <a:r>
              <a:rPr lang="es-ES" sz="2400" dirty="0" err="1">
                <a:latin typeface="+mn-lt"/>
              </a:rPr>
              <a:t>Areas</a:t>
            </a:r>
            <a:r>
              <a:rPr lang="es-ES" sz="2400" dirty="0">
                <a:latin typeface="+mn-lt"/>
              </a:rPr>
              <a:t> </a:t>
            </a:r>
            <a:r>
              <a:rPr lang="es-ES" sz="2400" dirty="0" err="1">
                <a:latin typeface="+mn-lt"/>
              </a:rPr>
              <a:t>on</a:t>
            </a:r>
            <a:r>
              <a:rPr lang="es-ES" sz="2400" dirty="0">
                <a:latin typeface="+mn-lt"/>
              </a:rPr>
              <a:t> </a:t>
            </a:r>
            <a:r>
              <a:rPr lang="es-ES" sz="2400" dirty="0" err="1">
                <a:latin typeface="+mn-lt"/>
              </a:rPr>
              <a:t>Mr</a:t>
            </a:r>
            <a:r>
              <a:rPr lang="es-ES" sz="2400" dirty="0">
                <a:latin typeface="+mn-lt"/>
              </a:rPr>
              <a:t> </a:t>
            </a:r>
            <a:r>
              <a:rPr lang="es-ES" sz="2400" dirty="0" err="1">
                <a:latin typeface="+mn-lt"/>
              </a:rPr>
              <a:t>Junker</a:t>
            </a:r>
            <a:endParaRPr lang="es-ES" sz="2400" dirty="0">
              <a:latin typeface="+mn-lt"/>
            </a:endParaRP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49637" y="764704"/>
            <a:ext cx="6746106" cy="5572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4499992" y="1988840"/>
            <a:ext cx="3795751" cy="3744416"/>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4 Elipse"/>
          <p:cNvSpPr/>
          <p:nvPr/>
        </p:nvSpPr>
        <p:spPr>
          <a:xfrm>
            <a:off x="2843808" y="1556792"/>
            <a:ext cx="122413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821080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005880" y="2332"/>
            <a:ext cx="7902181" cy="8382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kumimoji="0" lang="es-ES" sz="3400" b="1" kern="1200">
                <a:solidFill>
                  <a:srgbClr val="2F6EBB"/>
                </a:solidFill>
                <a:latin typeface="+mj-lt"/>
                <a:ea typeface="+mj-ea"/>
                <a:cs typeface="+mj-cs"/>
              </a:defRPr>
            </a:lvl1pPr>
          </a:lstStyle>
          <a:p>
            <a:pPr algn="r">
              <a:defRPr/>
            </a:pPr>
            <a:r>
              <a:rPr lang="es-ES" sz="2400" dirty="0">
                <a:latin typeface="+mn-lt"/>
              </a:rPr>
              <a:t>Orientación de la nueva EC… 10 </a:t>
            </a:r>
            <a:r>
              <a:rPr lang="es-ES" sz="2400" dirty="0" err="1">
                <a:latin typeface="+mn-lt"/>
              </a:rPr>
              <a:t>Policy</a:t>
            </a:r>
            <a:r>
              <a:rPr lang="es-ES" sz="2400" dirty="0">
                <a:latin typeface="+mn-lt"/>
              </a:rPr>
              <a:t> </a:t>
            </a:r>
            <a:r>
              <a:rPr lang="es-ES" sz="2400" dirty="0" err="1">
                <a:latin typeface="+mn-lt"/>
              </a:rPr>
              <a:t>Areas</a:t>
            </a:r>
            <a:r>
              <a:rPr lang="es-ES" sz="2400" dirty="0">
                <a:latin typeface="+mn-lt"/>
              </a:rPr>
              <a:t> </a:t>
            </a:r>
            <a:r>
              <a:rPr lang="es-ES" sz="2400" dirty="0" err="1">
                <a:latin typeface="+mn-lt"/>
              </a:rPr>
              <a:t>on</a:t>
            </a:r>
            <a:r>
              <a:rPr lang="es-ES" sz="2400" dirty="0">
                <a:latin typeface="+mn-lt"/>
              </a:rPr>
              <a:t> </a:t>
            </a:r>
            <a:r>
              <a:rPr lang="es-ES" sz="2400" dirty="0" err="1">
                <a:latin typeface="+mn-lt"/>
              </a:rPr>
              <a:t>Mr</a:t>
            </a:r>
            <a:r>
              <a:rPr lang="es-ES" sz="2400" dirty="0">
                <a:latin typeface="+mn-lt"/>
              </a:rPr>
              <a:t> </a:t>
            </a:r>
            <a:r>
              <a:rPr lang="es-ES" sz="2400" dirty="0" err="1">
                <a:latin typeface="+mn-lt"/>
              </a:rPr>
              <a:t>Junker</a:t>
            </a:r>
            <a:endParaRPr lang="es-ES" sz="2400" dirty="0">
              <a:latin typeface="+mn-lt"/>
            </a:endParaRPr>
          </a:p>
        </p:txBody>
      </p:sp>
      <p:grpSp>
        <p:nvGrpSpPr>
          <p:cNvPr id="3" name="2 Grupo"/>
          <p:cNvGrpSpPr/>
          <p:nvPr/>
        </p:nvGrpSpPr>
        <p:grpSpPr>
          <a:xfrm>
            <a:off x="2667396" y="685749"/>
            <a:ext cx="5072956" cy="6127627"/>
            <a:chOff x="1371252" y="620688"/>
            <a:chExt cx="5072956" cy="6127627"/>
          </a:xfrm>
        </p:grpSpPr>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04208" y="620688"/>
              <a:ext cx="5040000" cy="4069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71252" y="4725144"/>
              <a:ext cx="5040000" cy="2023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5 Rectángulo"/>
          <p:cNvSpPr/>
          <p:nvPr/>
        </p:nvSpPr>
        <p:spPr>
          <a:xfrm>
            <a:off x="4871355" y="3861048"/>
            <a:ext cx="3085021" cy="929157"/>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4233970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51520" y="476672"/>
            <a:ext cx="8784976" cy="5904656"/>
            <a:chOff x="251520" y="476672"/>
            <a:chExt cx="8784976" cy="5904656"/>
          </a:xfrm>
        </p:grpSpPr>
        <p:pic>
          <p:nvPicPr>
            <p:cNvPr id="5" name="4 Imagen"/>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1520" y="476672"/>
              <a:ext cx="8784976" cy="5904656"/>
            </a:xfrm>
            <a:prstGeom prst="rect">
              <a:avLst/>
            </a:prstGeom>
            <a:noFill/>
            <a:ln>
              <a:noFill/>
            </a:ln>
          </p:spPr>
        </p:pic>
        <p:sp>
          <p:nvSpPr>
            <p:cNvPr id="3" name="2 Rectángulo"/>
            <p:cNvSpPr/>
            <p:nvPr/>
          </p:nvSpPr>
          <p:spPr>
            <a:xfrm>
              <a:off x="3384000" y="5301208"/>
              <a:ext cx="1188000" cy="720080"/>
            </a:xfrm>
            <a:prstGeom prst="rect">
              <a:avLst/>
            </a:prstGeom>
            <a:solidFill>
              <a:srgbClr val="FF0000">
                <a:alpha val="2100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Rectángulo"/>
            <p:cNvSpPr/>
            <p:nvPr/>
          </p:nvSpPr>
          <p:spPr>
            <a:xfrm>
              <a:off x="4752152" y="5301208"/>
              <a:ext cx="1188000" cy="72008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p:cNvSpPr/>
            <p:nvPr/>
          </p:nvSpPr>
          <p:spPr>
            <a:xfrm>
              <a:off x="2015848" y="5301208"/>
              <a:ext cx="1188000" cy="72008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p:cNvSpPr/>
            <p:nvPr/>
          </p:nvSpPr>
          <p:spPr>
            <a:xfrm>
              <a:off x="3384000" y="4509120"/>
              <a:ext cx="1188000" cy="72008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a:off x="2015848" y="3717032"/>
              <a:ext cx="1188000" cy="72008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Rectángulo"/>
            <p:cNvSpPr/>
            <p:nvPr/>
          </p:nvSpPr>
          <p:spPr>
            <a:xfrm>
              <a:off x="2015848" y="2924944"/>
              <a:ext cx="1188000" cy="72008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a:off x="4752152" y="3717032"/>
              <a:ext cx="1188000" cy="72008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Rectángulo"/>
            <p:cNvSpPr/>
            <p:nvPr/>
          </p:nvSpPr>
          <p:spPr>
            <a:xfrm>
              <a:off x="6120304" y="3717032"/>
              <a:ext cx="1188000" cy="72008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Rectángulo"/>
            <p:cNvSpPr/>
            <p:nvPr/>
          </p:nvSpPr>
          <p:spPr>
            <a:xfrm>
              <a:off x="6120304" y="4509120"/>
              <a:ext cx="1188000" cy="72008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Rectángulo"/>
            <p:cNvSpPr/>
            <p:nvPr/>
          </p:nvSpPr>
          <p:spPr>
            <a:xfrm>
              <a:off x="647696" y="3717032"/>
              <a:ext cx="1188000" cy="72008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Rectángulo"/>
            <p:cNvSpPr/>
            <p:nvPr/>
          </p:nvSpPr>
          <p:spPr>
            <a:xfrm>
              <a:off x="6120304" y="2924944"/>
              <a:ext cx="1188000" cy="720080"/>
            </a:xfrm>
            <a:prstGeom prst="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251048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bp.blogspot.com/-aq9Z3eULSBE/UERFrPvkZvI/AAAAAAAAAPY/YaoLCPlrmHs/s1600/pensando.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161434" y="3140968"/>
            <a:ext cx="3659037" cy="2808312"/>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p:cNvSpPr txBox="1">
            <a:spLocks/>
          </p:cNvSpPr>
          <p:nvPr/>
        </p:nvSpPr>
        <p:spPr bwMode="auto">
          <a:xfrm>
            <a:off x="827584" y="836712"/>
            <a:ext cx="7992888" cy="244807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fontScale="92500" lnSpcReduction="10000"/>
          </a:bodyPr>
          <a:lstStyle/>
          <a:p>
            <a:pPr marL="0" marR="0" lvl="0" indent="0" algn="just" defTabSz="914400" rtl="0" eaLnBrk="1" fontAlgn="auto" latinLnBrk="0" hangingPunct="1">
              <a:lnSpc>
                <a:spcPct val="100000"/>
              </a:lnSpc>
              <a:spcBef>
                <a:spcPct val="20000"/>
              </a:spcBef>
              <a:spcAft>
                <a:spcPts val="0"/>
              </a:spcAft>
              <a:buClrTx/>
              <a:buSzTx/>
              <a:buFont typeface="Arial Narrow" pitchFamily="34" charset="0"/>
              <a:buNone/>
              <a:tabLst/>
              <a:defRPr/>
            </a:pPr>
            <a:r>
              <a:rPr lang="fr-BE" sz="2400" dirty="0">
                <a:latin typeface="Arial" charset="0"/>
                <a:cs typeface="Arial" charset="0"/>
              </a:rPr>
              <a:t>Un </a:t>
            </a:r>
            <a:r>
              <a:rPr lang="fr-BE" sz="2400" b="1" dirty="0" err="1">
                <a:latin typeface="Arial" charset="0"/>
                <a:cs typeface="Arial" charset="0"/>
              </a:rPr>
              <a:t>proyecto</a:t>
            </a:r>
            <a:r>
              <a:rPr lang="fr-BE" sz="2400" b="1" dirty="0">
                <a:latin typeface="Arial" charset="0"/>
                <a:cs typeface="Arial" charset="0"/>
              </a:rPr>
              <a:t> </a:t>
            </a:r>
            <a:r>
              <a:rPr lang="fr-BE" sz="2400" b="1" dirty="0" err="1">
                <a:latin typeface="Arial" charset="0"/>
                <a:cs typeface="Arial" charset="0"/>
              </a:rPr>
              <a:t>europeo</a:t>
            </a:r>
            <a:r>
              <a:rPr lang="fr-BE" sz="2400" b="1" dirty="0">
                <a:latin typeface="Arial" charset="0"/>
                <a:cs typeface="Arial" charset="0"/>
              </a:rPr>
              <a:t> de </a:t>
            </a:r>
            <a:r>
              <a:rPr lang="fr-BE" sz="2400" b="1" dirty="0" err="1">
                <a:latin typeface="Arial" charset="0"/>
                <a:cs typeface="Arial" charset="0"/>
              </a:rPr>
              <a:t>investigación</a:t>
            </a:r>
            <a:r>
              <a:rPr lang="fr-BE" sz="2400" b="1" dirty="0">
                <a:latin typeface="Arial" charset="0"/>
                <a:cs typeface="Arial" charset="0"/>
              </a:rPr>
              <a:t> </a:t>
            </a:r>
            <a:r>
              <a:rPr lang="fr-BE" sz="2400" b="1" dirty="0" err="1">
                <a:latin typeface="Arial" charset="0"/>
                <a:cs typeface="Arial" charset="0"/>
              </a:rPr>
              <a:t>aplicada</a:t>
            </a:r>
            <a:r>
              <a:rPr lang="fr-BE" sz="2400" b="1" dirty="0">
                <a:latin typeface="Arial" charset="0"/>
                <a:cs typeface="Arial" charset="0"/>
              </a:rPr>
              <a:t> </a:t>
            </a:r>
            <a:r>
              <a:rPr lang="fr-BE" sz="2400" dirty="0">
                <a:latin typeface="Arial" charset="0"/>
                <a:cs typeface="Arial" charset="0"/>
              </a:rPr>
              <a:t>(no </a:t>
            </a:r>
            <a:r>
              <a:rPr lang="fr-BE" sz="2400" dirty="0" err="1">
                <a:latin typeface="Arial" charset="0"/>
                <a:cs typeface="Arial" charset="0"/>
              </a:rPr>
              <a:t>básica</a:t>
            </a:r>
            <a:r>
              <a:rPr lang="fr-BE" sz="2400" dirty="0">
                <a:latin typeface="Arial" charset="0"/>
                <a:cs typeface="Arial" charset="0"/>
              </a:rPr>
              <a:t>)</a:t>
            </a:r>
            <a:r>
              <a:rPr lang="fr-BE" sz="2400" b="1" dirty="0">
                <a:latin typeface="Arial" charset="0"/>
                <a:cs typeface="Arial" charset="0"/>
              </a:rPr>
              <a:t> o de </a:t>
            </a:r>
            <a:r>
              <a:rPr lang="fr-BE" sz="2400" b="1" dirty="0" err="1">
                <a:latin typeface="Arial" charset="0"/>
                <a:cs typeface="Arial" charset="0"/>
              </a:rPr>
              <a:t>innovación</a:t>
            </a:r>
            <a:r>
              <a:rPr lang="fr-BE" sz="2400" b="1" dirty="0">
                <a:latin typeface="Arial" charset="0"/>
                <a:cs typeface="Arial" charset="0"/>
              </a:rPr>
              <a:t> </a:t>
            </a:r>
            <a:r>
              <a:rPr lang="fr-BE" sz="2400" dirty="0">
                <a:latin typeface="Arial" charset="0"/>
                <a:cs typeface="Arial" charset="0"/>
              </a:rPr>
              <a:t>se </a:t>
            </a:r>
            <a:r>
              <a:rPr lang="fr-BE" sz="2400" dirty="0" err="1">
                <a:latin typeface="Arial" charset="0"/>
                <a:cs typeface="Arial" charset="0"/>
              </a:rPr>
              <a:t>puede</a:t>
            </a:r>
            <a:r>
              <a:rPr lang="fr-BE" sz="2400" dirty="0">
                <a:latin typeface="Arial" charset="0"/>
                <a:cs typeface="Arial" charset="0"/>
              </a:rPr>
              <a:t> </a:t>
            </a:r>
            <a:r>
              <a:rPr lang="fr-BE" sz="2400" dirty="0" err="1">
                <a:latin typeface="Arial" charset="0"/>
                <a:cs typeface="Arial" charset="0"/>
              </a:rPr>
              <a:t>plantear</a:t>
            </a:r>
            <a:r>
              <a:rPr lang="fr-BE" sz="2400" dirty="0">
                <a:latin typeface="Arial" charset="0"/>
                <a:cs typeface="Arial" charset="0"/>
              </a:rPr>
              <a:t> porque:</a:t>
            </a:r>
          </a:p>
          <a:p>
            <a:pPr marL="0" marR="0" lvl="0" indent="0" algn="just" defTabSz="914400" rtl="0" eaLnBrk="1" fontAlgn="auto" latinLnBrk="0" hangingPunct="1">
              <a:lnSpc>
                <a:spcPct val="100000"/>
              </a:lnSpc>
              <a:spcBef>
                <a:spcPct val="20000"/>
              </a:spcBef>
              <a:spcAft>
                <a:spcPts val="0"/>
              </a:spcAft>
              <a:buClrTx/>
              <a:buSzTx/>
              <a:buFont typeface="Arial Narrow" pitchFamily="34" charset="0"/>
              <a:buNone/>
              <a:tabLst/>
              <a:defRPr/>
            </a:pPr>
            <a:r>
              <a:rPr lang="fr-BE" sz="2400" dirty="0">
                <a:latin typeface="Arial" charset="0"/>
                <a:cs typeface="Arial" charset="0"/>
              </a:rPr>
              <a:t> </a:t>
            </a: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fr-BE" sz="2400" b="0" i="0" u="none" strike="noStrike" kern="1200" cap="none" spc="0" normalizeH="0" noProof="0" dirty="0">
                <a:ln>
                  <a:noFill/>
                </a:ln>
                <a:solidFill>
                  <a:schemeClr val="tx1"/>
                </a:solidFill>
                <a:effectLst/>
                <a:uLnTx/>
                <a:uFillTx/>
                <a:latin typeface="Arial" charset="0"/>
                <a:ea typeface="+mn-ea"/>
                <a:cs typeface="Arial" charset="0"/>
              </a:rPr>
              <a:t>A </a:t>
            </a:r>
            <a:r>
              <a:rPr kumimoji="0" lang="fr-BE" sz="2400" b="0" i="0" u="none" strike="noStrike" kern="1200" cap="none" spc="0" normalizeH="0" noProof="0" dirty="0" err="1">
                <a:ln>
                  <a:noFill/>
                </a:ln>
                <a:solidFill>
                  <a:schemeClr val="tx1"/>
                </a:solidFill>
                <a:effectLst/>
                <a:uLnTx/>
                <a:uFillTx/>
                <a:latin typeface="Arial" charset="0"/>
                <a:ea typeface="+mn-ea"/>
                <a:cs typeface="Arial" charset="0"/>
              </a:rPr>
              <a:t>nivel</a:t>
            </a:r>
            <a:r>
              <a:rPr kumimoji="0" lang="fr-BE" sz="2400" b="0" i="0" u="none" strike="noStrike" kern="1200" cap="none" spc="0" normalizeH="0" noProof="0" dirty="0">
                <a:ln>
                  <a:noFill/>
                </a:ln>
                <a:solidFill>
                  <a:schemeClr val="tx1"/>
                </a:solidFill>
                <a:effectLst/>
                <a:uLnTx/>
                <a:uFillTx/>
                <a:latin typeface="Arial" charset="0"/>
                <a:ea typeface="+mn-ea"/>
                <a:cs typeface="Arial" charset="0"/>
              </a:rPr>
              <a:t> </a:t>
            </a:r>
            <a:r>
              <a:rPr kumimoji="0" lang="fr-BE" sz="2400" b="0" i="0" u="none" strike="noStrike" kern="1200" cap="none" spc="0" normalizeH="0" noProof="0" dirty="0" err="1">
                <a:ln>
                  <a:noFill/>
                </a:ln>
                <a:solidFill>
                  <a:schemeClr val="tx1"/>
                </a:solidFill>
                <a:effectLst/>
                <a:uLnTx/>
                <a:uFillTx/>
                <a:latin typeface="Arial" charset="0"/>
                <a:ea typeface="+mn-ea"/>
                <a:cs typeface="Arial" charset="0"/>
              </a:rPr>
              <a:t>europeo</a:t>
            </a:r>
            <a:r>
              <a:rPr lang="fr-BE" sz="2400" dirty="0">
                <a:latin typeface="Arial" charset="0"/>
                <a:cs typeface="Arial" charset="0"/>
              </a:rPr>
              <a:t>/global s</a:t>
            </a:r>
            <a:r>
              <a:rPr kumimoji="0" lang="fr-BE" sz="2400" b="0" i="0" u="none" strike="noStrike" kern="1200" cap="none" spc="0" normalizeH="0" noProof="0" dirty="0">
                <a:ln>
                  <a:noFill/>
                </a:ln>
                <a:solidFill>
                  <a:schemeClr val="tx1"/>
                </a:solidFill>
                <a:effectLst/>
                <a:uLnTx/>
                <a:uFillTx/>
                <a:latin typeface="Arial" charset="0"/>
                <a:ea typeface="+mn-ea"/>
                <a:cs typeface="Arial" charset="0"/>
              </a:rPr>
              <a:t>e </a:t>
            </a:r>
            <a:r>
              <a:rPr kumimoji="0" lang="fr-BE" sz="2400" b="0" i="0" u="none" strike="noStrike" kern="1200" cap="none" spc="0" normalizeH="0" noProof="0" dirty="0" err="1">
                <a:ln>
                  <a:noFill/>
                </a:ln>
                <a:solidFill>
                  <a:schemeClr val="tx1"/>
                </a:solidFill>
                <a:effectLst/>
                <a:uLnTx/>
                <a:uFillTx/>
                <a:latin typeface="Arial" charset="0"/>
                <a:ea typeface="+mn-ea"/>
                <a:cs typeface="Arial" charset="0"/>
              </a:rPr>
              <a:t>detectan</a:t>
            </a:r>
            <a:r>
              <a:rPr kumimoji="0" lang="fr-BE" sz="2400" b="0" i="0" u="none" strike="noStrike" kern="1200" cap="none" spc="0" normalizeH="0" noProof="0" dirty="0">
                <a:ln>
                  <a:noFill/>
                </a:ln>
                <a:solidFill>
                  <a:schemeClr val="tx1"/>
                </a:solidFill>
                <a:effectLst/>
                <a:uLnTx/>
                <a:uFillTx/>
                <a:latin typeface="Arial" charset="0"/>
                <a:ea typeface="+mn-ea"/>
                <a:cs typeface="Arial" charset="0"/>
              </a:rPr>
              <a:t> </a:t>
            </a:r>
            <a:r>
              <a:rPr kumimoji="0" lang="fr-BE" sz="2400" b="0" i="0" u="none" strike="noStrike" kern="1200" cap="none" spc="0" normalizeH="0" noProof="0" dirty="0" err="1">
                <a:ln>
                  <a:noFill/>
                </a:ln>
                <a:solidFill>
                  <a:schemeClr val="tx1"/>
                </a:solidFill>
                <a:effectLst/>
                <a:uLnTx/>
                <a:uFillTx/>
                <a:latin typeface="Arial" charset="0"/>
                <a:ea typeface="+mn-ea"/>
                <a:cs typeface="Arial" charset="0"/>
              </a:rPr>
              <a:t>unas</a:t>
            </a:r>
            <a:r>
              <a:rPr kumimoji="0" lang="fr-BE" sz="2400" b="0" i="0" u="none" strike="noStrike" kern="1200" cap="none" spc="0" normalizeH="0" noProof="0" dirty="0">
                <a:ln>
                  <a:noFill/>
                </a:ln>
                <a:solidFill>
                  <a:schemeClr val="tx1"/>
                </a:solidFill>
                <a:effectLst/>
                <a:uLnTx/>
                <a:uFillTx/>
                <a:latin typeface="Arial" charset="0"/>
                <a:ea typeface="+mn-ea"/>
                <a:cs typeface="Arial" charset="0"/>
              </a:rPr>
              <a:t> </a:t>
            </a:r>
            <a:r>
              <a:rPr kumimoji="0" lang="fr-BE" sz="2400" b="0" i="0" u="none" strike="noStrike" kern="1200" cap="none" spc="0" normalizeH="0" noProof="0" dirty="0" err="1">
                <a:ln>
                  <a:noFill/>
                </a:ln>
                <a:solidFill>
                  <a:schemeClr val="tx1"/>
                </a:solidFill>
                <a:effectLst/>
                <a:uLnTx/>
                <a:uFillTx/>
                <a:latin typeface="Arial" charset="0"/>
                <a:ea typeface="+mn-ea"/>
                <a:cs typeface="Arial" charset="0"/>
              </a:rPr>
              <a:t>necesidades</a:t>
            </a:r>
            <a:r>
              <a:rPr kumimoji="0" lang="fr-BE" sz="2400" b="0" i="0" u="none" strike="noStrike" kern="1200" cap="none" spc="0" normalizeH="0" noProof="0" dirty="0">
                <a:ln>
                  <a:noFill/>
                </a:ln>
                <a:solidFill>
                  <a:schemeClr val="tx1"/>
                </a:solidFill>
                <a:effectLst/>
                <a:uLnTx/>
                <a:uFillTx/>
                <a:latin typeface="Arial" charset="0"/>
                <a:ea typeface="+mn-ea"/>
                <a:cs typeface="Arial" charset="0"/>
              </a:rPr>
              <a:t>, se </a:t>
            </a:r>
            <a:r>
              <a:rPr kumimoji="0" lang="fr-BE" sz="2400" b="0" i="0" u="none" strike="noStrike" kern="1200" cap="none" spc="0" normalizeH="0" noProof="0" dirty="0" err="1">
                <a:ln>
                  <a:noFill/>
                </a:ln>
                <a:solidFill>
                  <a:schemeClr val="tx1"/>
                </a:solidFill>
                <a:effectLst/>
                <a:uLnTx/>
                <a:uFillTx/>
                <a:latin typeface="Arial" charset="0"/>
                <a:ea typeface="+mn-ea"/>
                <a:cs typeface="Arial" charset="0"/>
              </a:rPr>
              <a:t>visualiza</a:t>
            </a:r>
            <a:r>
              <a:rPr kumimoji="0" lang="fr-BE" sz="2400" b="0" i="0" u="none" strike="noStrike" kern="1200" cap="none" spc="0" normalizeH="0" noProof="0" dirty="0">
                <a:ln>
                  <a:noFill/>
                </a:ln>
                <a:solidFill>
                  <a:schemeClr val="tx1"/>
                </a:solidFill>
                <a:effectLst/>
                <a:uLnTx/>
                <a:uFillTx/>
                <a:latin typeface="Arial" charset="0"/>
                <a:ea typeface="+mn-ea"/>
                <a:cs typeface="Arial" charset="0"/>
              </a:rPr>
              <a:t> </a:t>
            </a:r>
            <a:r>
              <a:rPr kumimoji="0" lang="fr-BE" sz="2400" b="0" i="0" u="none" strike="noStrike" kern="1200" cap="none" spc="0" normalizeH="0" noProof="0" dirty="0" err="1">
                <a:ln>
                  <a:noFill/>
                </a:ln>
                <a:solidFill>
                  <a:schemeClr val="tx1"/>
                </a:solidFill>
                <a:effectLst/>
                <a:uLnTx/>
                <a:uFillTx/>
                <a:latin typeface="Arial" charset="0"/>
                <a:ea typeface="+mn-ea"/>
                <a:cs typeface="Arial" charset="0"/>
              </a:rPr>
              <a:t>una</a:t>
            </a:r>
            <a:r>
              <a:rPr kumimoji="0" lang="fr-BE" sz="2400" b="0" i="0" u="none" strike="noStrike" kern="1200" cap="none" spc="0" normalizeH="0" noProof="0" dirty="0">
                <a:ln>
                  <a:noFill/>
                </a:ln>
                <a:solidFill>
                  <a:schemeClr val="tx1"/>
                </a:solidFill>
                <a:effectLst/>
                <a:uLnTx/>
                <a:uFillTx/>
                <a:latin typeface="Arial" charset="0"/>
                <a:ea typeface="+mn-ea"/>
                <a:cs typeface="Arial" charset="0"/>
              </a:rPr>
              <a:t> </a:t>
            </a:r>
            <a:r>
              <a:rPr kumimoji="0" lang="fr-BE" sz="2400" b="0" i="0" u="none" strike="noStrike" kern="1200" cap="none" spc="0" normalizeH="0" noProof="0" dirty="0" err="1">
                <a:ln>
                  <a:noFill/>
                </a:ln>
                <a:solidFill>
                  <a:schemeClr val="tx1"/>
                </a:solidFill>
                <a:effectLst/>
                <a:uLnTx/>
                <a:uFillTx/>
                <a:latin typeface="Arial" charset="0"/>
                <a:ea typeface="+mn-ea"/>
                <a:cs typeface="Arial" charset="0"/>
              </a:rPr>
              <a:t>oportunidad</a:t>
            </a:r>
            <a:r>
              <a:rPr kumimoji="0" lang="fr-BE" sz="2400" b="0" i="0" u="none" strike="noStrike" kern="1200" cap="none" spc="0" normalizeH="0" noProof="0" dirty="0">
                <a:ln>
                  <a:noFill/>
                </a:ln>
                <a:solidFill>
                  <a:schemeClr val="tx1"/>
                </a:solidFill>
                <a:effectLst/>
                <a:uLnTx/>
                <a:uFillTx/>
                <a:latin typeface="Arial" charset="0"/>
                <a:ea typeface="+mn-ea"/>
                <a:cs typeface="Arial" charset="0"/>
              </a:rPr>
              <a:t> de </a:t>
            </a:r>
            <a:r>
              <a:rPr kumimoji="0" lang="fr-BE" sz="2400" b="0" i="0" u="none" strike="noStrike" kern="1200" cap="none" spc="0" normalizeH="0" noProof="0" dirty="0" err="1">
                <a:ln>
                  <a:noFill/>
                </a:ln>
                <a:solidFill>
                  <a:schemeClr val="tx1"/>
                </a:solidFill>
                <a:effectLst/>
                <a:uLnTx/>
                <a:uFillTx/>
                <a:latin typeface="Arial" charset="0"/>
                <a:ea typeface="+mn-ea"/>
                <a:cs typeface="Arial" charset="0"/>
              </a:rPr>
              <a:t>mercado</a:t>
            </a:r>
            <a:r>
              <a:rPr kumimoji="0" lang="fr-BE" sz="2400" b="0" i="0" u="none" strike="noStrike" kern="1200" cap="none" spc="0" normalizeH="0" noProof="0" dirty="0">
                <a:ln>
                  <a:noFill/>
                </a:ln>
                <a:solidFill>
                  <a:schemeClr val="tx1"/>
                </a:solidFill>
                <a:effectLst/>
                <a:uLnTx/>
                <a:uFillTx/>
                <a:latin typeface="Arial" charset="0"/>
                <a:ea typeface="+mn-ea"/>
                <a:cs typeface="Arial" charset="0"/>
              </a:rPr>
              <a:t> </a:t>
            </a:r>
            <a:r>
              <a:rPr kumimoji="0" lang="fr-BE" sz="2400" b="1" i="0" u="none" strike="noStrike" kern="1200" cap="none" spc="0" normalizeH="0" noProof="0" dirty="0">
                <a:ln>
                  <a:noFill/>
                </a:ln>
                <a:solidFill>
                  <a:schemeClr val="tx1"/>
                </a:solidFill>
                <a:effectLst/>
                <a:uLnTx/>
                <a:uFillTx/>
                <a:latin typeface="Arial" charset="0"/>
                <a:ea typeface="+mn-ea"/>
                <a:cs typeface="Arial" charset="0"/>
              </a:rPr>
              <a:t>a medio </a:t>
            </a:r>
            <a:r>
              <a:rPr kumimoji="0" lang="fr-BE" sz="2400" b="1" i="0" u="none" strike="noStrike" kern="1200" cap="none" spc="0" normalizeH="0" noProof="0" dirty="0" err="1">
                <a:ln>
                  <a:noFill/>
                </a:ln>
                <a:solidFill>
                  <a:schemeClr val="tx1"/>
                </a:solidFill>
                <a:effectLst/>
                <a:uLnTx/>
                <a:uFillTx/>
                <a:latin typeface="Arial" charset="0"/>
                <a:ea typeface="+mn-ea"/>
                <a:cs typeface="Arial" charset="0"/>
              </a:rPr>
              <a:t>plazo</a:t>
            </a:r>
            <a:r>
              <a:rPr kumimoji="0" lang="fr-BE" sz="2400" b="1" i="0" u="none" strike="noStrike" kern="1200" cap="none" spc="0" normalizeH="0" noProof="0" dirty="0">
                <a:ln>
                  <a:noFill/>
                </a:ln>
                <a:solidFill>
                  <a:schemeClr val="tx1"/>
                </a:solidFill>
                <a:effectLst/>
                <a:uLnTx/>
                <a:uFillTx/>
                <a:latin typeface="Arial" charset="0"/>
                <a:ea typeface="+mn-ea"/>
                <a:cs typeface="Arial" charset="0"/>
              </a:rPr>
              <a:t> </a:t>
            </a:r>
            <a:r>
              <a:rPr kumimoji="0" lang="fr-BE" sz="2400" b="0" i="0" u="none" strike="noStrike" kern="1200" cap="none" spc="0" normalizeH="0" noProof="0" dirty="0">
                <a:ln>
                  <a:noFill/>
                </a:ln>
                <a:solidFill>
                  <a:schemeClr val="tx1"/>
                </a:solidFill>
                <a:effectLst/>
                <a:uLnTx/>
                <a:uFillTx/>
                <a:latin typeface="Arial" charset="0"/>
                <a:ea typeface="+mn-ea"/>
                <a:cs typeface="Arial" charset="0"/>
              </a:rPr>
              <a:t>y se </a:t>
            </a:r>
            <a:r>
              <a:rPr kumimoji="0" lang="fr-BE" sz="2400" b="0" i="0" u="none" strike="noStrike" kern="1200" cap="none" spc="0" normalizeH="0" noProof="0" dirty="0" err="1">
                <a:ln>
                  <a:noFill/>
                </a:ln>
                <a:solidFill>
                  <a:schemeClr val="tx1"/>
                </a:solidFill>
                <a:effectLst/>
                <a:uLnTx/>
                <a:uFillTx/>
                <a:latin typeface="Arial" charset="0"/>
                <a:ea typeface="+mn-ea"/>
                <a:cs typeface="Arial" charset="0"/>
              </a:rPr>
              <a:t>quiere</a:t>
            </a:r>
            <a:r>
              <a:rPr kumimoji="0" lang="fr-BE" sz="2400" b="0" i="0" u="none" strike="noStrike" kern="1200" cap="none" spc="0" normalizeH="0" noProof="0" dirty="0">
                <a:ln>
                  <a:noFill/>
                </a:ln>
                <a:solidFill>
                  <a:schemeClr val="tx1"/>
                </a:solidFill>
                <a:effectLst/>
                <a:uLnTx/>
                <a:uFillTx/>
                <a:latin typeface="Arial" charset="0"/>
                <a:ea typeface="+mn-ea"/>
                <a:cs typeface="Arial" charset="0"/>
              </a:rPr>
              <a:t> </a:t>
            </a:r>
            <a:r>
              <a:rPr kumimoji="0" lang="fr-BE" sz="2400" b="0" i="0" u="none" strike="noStrike" kern="1200" cap="none" spc="0" normalizeH="0" noProof="0" dirty="0" err="1">
                <a:ln>
                  <a:noFill/>
                </a:ln>
                <a:solidFill>
                  <a:schemeClr val="tx1"/>
                </a:solidFill>
                <a:effectLst/>
                <a:uLnTx/>
                <a:uFillTx/>
                <a:latin typeface="Arial" charset="0"/>
                <a:ea typeface="+mn-ea"/>
                <a:cs typeface="Arial" charset="0"/>
              </a:rPr>
              <a:t>ser</a:t>
            </a:r>
            <a:r>
              <a:rPr kumimoji="0" lang="fr-BE" sz="2400" b="0" i="0" u="none" strike="noStrike" kern="1200" cap="none" spc="0" normalizeH="0" noProof="0" dirty="0">
                <a:ln>
                  <a:noFill/>
                </a:ln>
                <a:solidFill>
                  <a:schemeClr val="tx1"/>
                </a:solidFill>
                <a:effectLst/>
                <a:uLnTx/>
                <a:uFillTx/>
                <a:latin typeface="Arial" charset="0"/>
                <a:ea typeface="+mn-ea"/>
                <a:cs typeface="Arial" charset="0"/>
              </a:rPr>
              <a:t> </a:t>
            </a:r>
            <a:r>
              <a:rPr kumimoji="0" lang="fr-BE" sz="2400" b="0" i="0" u="none" strike="noStrike" kern="1200" cap="none" spc="0" normalizeH="0" noProof="0" dirty="0" err="1">
                <a:ln>
                  <a:noFill/>
                </a:ln>
                <a:solidFill>
                  <a:schemeClr val="tx1"/>
                </a:solidFill>
                <a:effectLst/>
                <a:uLnTx/>
                <a:uFillTx/>
                <a:latin typeface="Arial" charset="0"/>
                <a:ea typeface="+mn-ea"/>
                <a:cs typeface="Arial" charset="0"/>
              </a:rPr>
              <a:t>competitivo</a:t>
            </a:r>
            <a:r>
              <a:rPr kumimoji="0" lang="fr-BE" sz="2400" b="0" i="0" u="none" strike="noStrike" kern="1200" cap="none" spc="0" normalizeH="0" noProof="0" dirty="0">
                <a:ln>
                  <a:noFill/>
                </a:ln>
                <a:solidFill>
                  <a:schemeClr val="tx1"/>
                </a:solidFill>
                <a:effectLst/>
                <a:uLnTx/>
                <a:uFillTx/>
                <a:latin typeface="Arial" charset="0"/>
                <a:ea typeface="+mn-ea"/>
                <a:cs typeface="Arial" charset="0"/>
              </a:rPr>
              <a:t> </a:t>
            </a:r>
            <a:r>
              <a:rPr kumimoji="0" lang="fr-BE" sz="2400" b="0" i="0" u="none" strike="noStrike" kern="1200" cap="none" spc="0" normalizeH="0" noProof="0" dirty="0" err="1">
                <a:ln>
                  <a:noFill/>
                </a:ln>
                <a:solidFill>
                  <a:schemeClr val="tx1"/>
                </a:solidFill>
                <a:effectLst/>
                <a:uLnTx/>
                <a:uFillTx/>
                <a:latin typeface="Arial" charset="0"/>
                <a:ea typeface="+mn-ea"/>
                <a:cs typeface="Arial" charset="0"/>
              </a:rPr>
              <a:t>mejorando</a:t>
            </a:r>
            <a:r>
              <a:rPr kumimoji="0" lang="fr-BE" sz="2400" b="0" i="0" u="none" strike="noStrike" kern="1200" cap="none" spc="0" normalizeH="0" noProof="0" dirty="0">
                <a:ln>
                  <a:noFill/>
                </a:ln>
                <a:solidFill>
                  <a:schemeClr val="tx1"/>
                </a:solidFill>
                <a:effectLst/>
                <a:uLnTx/>
                <a:uFillTx/>
                <a:latin typeface="Arial" charset="0"/>
                <a:ea typeface="+mn-ea"/>
                <a:cs typeface="Arial" charset="0"/>
              </a:rPr>
              <a:t> un </a:t>
            </a:r>
            <a:r>
              <a:rPr kumimoji="0" lang="fr-BE" sz="2400" b="0" i="0" u="none" strike="noStrike" kern="1200" cap="none" spc="0" normalizeH="0" noProof="0" dirty="0" err="1">
                <a:ln>
                  <a:noFill/>
                </a:ln>
                <a:solidFill>
                  <a:schemeClr val="tx1"/>
                </a:solidFill>
                <a:effectLst/>
                <a:uLnTx/>
                <a:uFillTx/>
                <a:latin typeface="Arial" charset="0"/>
                <a:ea typeface="+mn-ea"/>
                <a:cs typeface="Arial" charset="0"/>
              </a:rPr>
              <a:t>producto</a:t>
            </a:r>
            <a:r>
              <a:rPr kumimoji="0" lang="fr-BE" sz="2400" b="0" i="0" u="none" strike="noStrike" kern="1200" cap="none" spc="0" normalizeH="0" noProof="0" dirty="0">
                <a:ln>
                  <a:noFill/>
                </a:ln>
                <a:solidFill>
                  <a:schemeClr val="tx1"/>
                </a:solidFill>
                <a:effectLst/>
                <a:uLnTx/>
                <a:uFillTx/>
                <a:latin typeface="Arial" charset="0"/>
                <a:ea typeface="+mn-ea"/>
                <a:cs typeface="Arial" charset="0"/>
              </a:rPr>
              <a:t>/</a:t>
            </a:r>
            <a:r>
              <a:rPr kumimoji="0" lang="fr-BE" sz="2400" b="0" i="0" u="none" strike="noStrike" kern="1200" cap="none" spc="0" normalizeH="0" noProof="0" dirty="0" err="1">
                <a:ln>
                  <a:noFill/>
                </a:ln>
                <a:solidFill>
                  <a:schemeClr val="tx1"/>
                </a:solidFill>
                <a:effectLst/>
                <a:uLnTx/>
                <a:uFillTx/>
                <a:latin typeface="Arial" charset="0"/>
                <a:ea typeface="+mn-ea"/>
                <a:cs typeface="Arial" charset="0"/>
              </a:rPr>
              <a:t>servicio</a:t>
            </a:r>
            <a:r>
              <a:rPr kumimoji="0" lang="fr-BE" sz="2400" b="0" i="0" u="none" strike="noStrike" kern="1200" cap="none" spc="0" normalizeH="0" noProof="0" dirty="0">
                <a:ln>
                  <a:noFill/>
                </a:ln>
                <a:solidFill>
                  <a:schemeClr val="tx1"/>
                </a:solidFill>
                <a:effectLst/>
                <a:uLnTx/>
                <a:uFillTx/>
                <a:latin typeface="Arial" charset="0"/>
                <a:ea typeface="+mn-ea"/>
                <a:cs typeface="Arial" charset="0"/>
              </a:rPr>
              <a:t> a </a:t>
            </a:r>
            <a:r>
              <a:rPr kumimoji="0" lang="fr-BE" sz="2400" b="0" i="0" u="none" strike="noStrike" kern="1200" cap="none" spc="0" normalizeH="0" noProof="0" dirty="0" err="1">
                <a:ln>
                  <a:noFill/>
                </a:ln>
                <a:solidFill>
                  <a:schemeClr val="tx1"/>
                </a:solidFill>
                <a:effectLst/>
                <a:uLnTx/>
                <a:uFillTx/>
                <a:latin typeface="Arial" charset="0"/>
                <a:ea typeface="+mn-ea"/>
                <a:cs typeface="Arial" charset="0"/>
              </a:rPr>
              <a:t>través</a:t>
            </a:r>
            <a:r>
              <a:rPr kumimoji="0" lang="fr-BE" sz="2400" b="0" i="0" u="none" strike="noStrike" kern="1200" cap="none" spc="0" normalizeH="0" noProof="0" dirty="0">
                <a:ln>
                  <a:noFill/>
                </a:ln>
                <a:solidFill>
                  <a:schemeClr val="tx1"/>
                </a:solidFill>
                <a:effectLst/>
                <a:uLnTx/>
                <a:uFillTx/>
                <a:latin typeface="Arial" charset="0"/>
                <a:ea typeface="+mn-ea"/>
                <a:cs typeface="Arial" charset="0"/>
              </a:rPr>
              <a:t> de la </a:t>
            </a:r>
            <a:r>
              <a:rPr kumimoji="0" lang="fr-BE" sz="2400" b="0" i="0" u="none" strike="noStrike" kern="1200" cap="none" spc="0" normalizeH="0" noProof="0" dirty="0" err="1">
                <a:ln>
                  <a:noFill/>
                </a:ln>
                <a:solidFill>
                  <a:schemeClr val="tx1"/>
                </a:solidFill>
                <a:effectLst/>
                <a:uLnTx/>
                <a:uFillTx/>
                <a:latin typeface="Arial" charset="0"/>
                <a:ea typeface="+mn-ea"/>
                <a:cs typeface="Arial" charset="0"/>
              </a:rPr>
              <a:t>I+D+i</a:t>
            </a:r>
            <a:r>
              <a:rPr kumimoji="0" lang="fr-BE" sz="2400" b="0" i="0" u="none" strike="noStrike" kern="1200" cap="none" spc="0" normalizeH="0" noProof="0" dirty="0">
                <a:ln>
                  <a:noFill/>
                </a:ln>
                <a:solidFill>
                  <a:schemeClr val="tx1"/>
                </a:solidFill>
                <a:effectLst/>
                <a:uLnTx/>
                <a:uFillTx/>
                <a:latin typeface="Arial" charset="0"/>
                <a:ea typeface="+mn-ea"/>
                <a:cs typeface="Arial" charset="0"/>
              </a:rPr>
              <a:t>. </a:t>
            </a:r>
            <a:endParaRPr kumimoji="0" lang="fr-BE" sz="2400" b="0" i="0" u="none" strike="noStrike" kern="1200" cap="none" spc="0" normalizeH="0" noProof="0" dirty="0">
              <a:ln>
                <a:noFill/>
              </a:ln>
              <a:solidFill>
                <a:schemeClr val="tx1"/>
              </a:solidFill>
              <a:effectLst/>
              <a:uLnTx/>
              <a:uFillTx/>
              <a:latin typeface="Arial" charset="0"/>
              <a:ea typeface="+mn-ea"/>
              <a:cs typeface="Arial" charset="0"/>
              <a:sym typeface="Wingdings" panose="05000000000000000000" pitchFamily="2" charset="2"/>
            </a:endParaRPr>
          </a:p>
        </p:txBody>
      </p:sp>
      <p:sp>
        <p:nvSpPr>
          <p:cNvPr id="5" name="Title 1"/>
          <p:cNvSpPr txBox="1">
            <a:spLocks/>
          </p:cNvSpPr>
          <p:nvPr/>
        </p:nvSpPr>
        <p:spPr>
          <a:xfrm>
            <a:off x="2051720" y="260648"/>
            <a:ext cx="6768752" cy="576263"/>
          </a:xfrm>
          <a:prstGeom prst="rect">
            <a:avLst/>
          </a:prstGeom>
        </p:spPr>
        <p:txBody>
          <a:bodyPr/>
          <a:lstStyle>
            <a:lvl1pPr algn="l" defTabSz="914400" rtl="0" eaLnBrk="1" latinLnBrk="0" hangingPunct="1">
              <a:spcBef>
                <a:spcPct val="0"/>
              </a:spcBef>
              <a:buNone/>
              <a:defRPr kumimoji="0" lang="es-ES" sz="3400" b="1" kern="1200">
                <a:solidFill>
                  <a:srgbClr val="2F6EBB"/>
                </a:solidFill>
                <a:latin typeface="+mj-lt"/>
                <a:ea typeface="+mj-ea"/>
                <a:cs typeface="+mj-cs"/>
              </a:defRPr>
            </a:lvl1pPr>
          </a:lstStyle>
          <a:p>
            <a:pPr algn="r"/>
            <a:r>
              <a:rPr lang="fr-BE" sz="2400" dirty="0" err="1"/>
              <a:t>Porqué</a:t>
            </a:r>
            <a:r>
              <a:rPr lang="fr-BE" sz="2400" dirty="0"/>
              <a:t> (o no) un </a:t>
            </a:r>
            <a:r>
              <a:rPr lang="fr-BE" sz="2400" dirty="0" err="1"/>
              <a:t>proyecto</a:t>
            </a:r>
            <a:r>
              <a:rPr lang="fr-BE" sz="2400" dirty="0"/>
              <a:t>  </a:t>
            </a:r>
            <a:r>
              <a:rPr lang="fr-BE" sz="2400" dirty="0" err="1"/>
              <a:t>europeo</a:t>
            </a:r>
            <a:r>
              <a:rPr lang="fr-BE" sz="2400" dirty="0"/>
              <a:t> de </a:t>
            </a:r>
            <a:r>
              <a:rPr lang="fr-BE" sz="2400" dirty="0" err="1"/>
              <a:t>I+D+i</a:t>
            </a:r>
            <a:r>
              <a:rPr lang="fr-BE" sz="2400" dirty="0"/>
              <a:t>?</a:t>
            </a:r>
            <a:endParaRPr lang="en-GB" sz="2400" dirty="0"/>
          </a:p>
        </p:txBody>
      </p:sp>
      <p:sp>
        <p:nvSpPr>
          <p:cNvPr id="6" name="Subtitle 2"/>
          <p:cNvSpPr txBox="1">
            <a:spLocks/>
          </p:cNvSpPr>
          <p:nvPr/>
        </p:nvSpPr>
        <p:spPr bwMode="auto">
          <a:xfrm>
            <a:off x="827584" y="3284785"/>
            <a:ext cx="4176464" cy="302453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fontScale="92500" lnSpcReduction="10000"/>
          </a:bodyPr>
          <a:lstStyle/>
          <a:p>
            <a:pPr marL="342900" marR="0" lvl="0" indent="-342900"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lang="fr-BE" sz="2400" dirty="0" err="1">
                <a:latin typeface="Arial" charset="0"/>
                <a:cs typeface="Arial" charset="0"/>
                <a:sym typeface="Wingdings" panose="05000000000000000000" pitchFamily="2" charset="2"/>
              </a:rPr>
              <a:t>Queremos</a:t>
            </a:r>
            <a:r>
              <a:rPr lang="fr-BE" sz="2400" dirty="0">
                <a:latin typeface="Arial" charset="0"/>
                <a:cs typeface="Arial" charset="0"/>
                <a:sym typeface="Wingdings" panose="05000000000000000000" pitchFamily="2" charset="2"/>
              </a:rPr>
              <a:t> </a:t>
            </a:r>
            <a:r>
              <a:rPr lang="fr-BE" sz="2400" dirty="0" err="1">
                <a:latin typeface="Arial" charset="0"/>
                <a:cs typeface="Arial" charset="0"/>
                <a:sym typeface="Wingdings" panose="05000000000000000000" pitchFamily="2" charset="2"/>
              </a:rPr>
              <a:t>establecer</a:t>
            </a:r>
            <a:r>
              <a:rPr lang="fr-BE" sz="2400" dirty="0">
                <a:latin typeface="Arial" charset="0"/>
                <a:cs typeface="Arial" charset="0"/>
                <a:sym typeface="Wingdings" panose="05000000000000000000" pitchFamily="2" charset="2"/>
              </a:rPr>
              <a:t> </a:t>
            </a:r>
            <a:r>
              <a:rPr lang="fr-BE" sz="2400" dirty="0" err="1">
                <a:latin typeface="Arial" charset="0"/>
                <a:cs typeface="Arial" charset="0"/>
                <a:sym typeface="Wingdings" panose="05000000000000000000" pitchFamily="2" charset="2"/>
              </a:rPr>
              <a:t>relación</a:t>
            </a:r>
            <a:r>
              <a:rPr lang="fr-BE" sz="2400" dirty="0">
                <a:latin typeface="Arial" charset="0"/>
                <a:cs typeface="Arial" charset="0"/>
                <a:sym typeface="Wingdings" panose="05000000000000000000" pitchFamily="2" charset="2"/>
              </a:rPr>
              <a:t> con los principales </a:t>
            </a:r>
            <a:r>
              <a:rPr lang="fr-BE" sz="2400" dirty="0" err="1">
                <a:latin typeface="Arial" charset="0"/>
                <a:cs typeface="Arial" charset="0"/>
                <a:sym typeface="Wingdings" panose="05000000000000000000" pitchFamily="2" charset="2"/>
              </a:rPr>
              <a:t>stakeholders</a:t>
            </a:r>
            <a:r>
              <a:rPr lang="fr-BE" sz="2400" dirty="0">
                <a:latin typeface="Arial" charset="0"/>
                <a:cs typeface="Arial" charset="0"/>
                <a:sym typeface="Wingdings" panose="05000000000000000000" pitchFamily="2" charset="2"/>
              </a:rPr>
              <a:t> de </a:t>
            </a:r>
            <a:r>
              <a:rPr lang="fr-BE" sz="2400" dirty="0" err="1">
                <a:latin typeface="Arial" charset="0"/>
                <a:cs typeface="Arial" charset="0"/>
                <a:sym typeface="Wingdings" panose="05000000000000000000" pitchFamily="2" charset="2"/>
              </a:rPr>
              <a:t>ese</a:t>
            </a:r>
            <a:r>
              <a:rPr lang="fr-BE" sz="2400" dirty="0">
                <a:latin typeface="Arial" charset="0"/>
                <a:cs typeface="Arial" charset="0"/>
                <a:sym typeface="Wingdings" panose="05000000000000000000" pitchFamily="2" charset="2"/>
              </a:rPr>
              <a:t> </a:t>
            </a:r>
            <a:r>
              <a:rPr lang="fr-BE" sz="2400" dirty="0" err="1">
                <a:latin typeface="Arial" charset="0"/>
                <a:cs typeface="Arial" charset="0"/>
                <a:sym typeface="Wingdings" panose="05000000000000000000" pitchFamily="2" charset="2"/>
              </a:rPr>
              <a:t>sector</a:t>
            </a:r>
            <a:r>
              <a:rPr lang="fr-BE" sz="2400" dirty="0">
                <a:latin typeface="Arial" charset="0"/>
                <a:cs typeface="Arial" charset="0"/>
                <a:sym typeface="Wingdings" panose="05000000000000000000" pitchFamily="2" charset="2"/>
              </a:rPr>
              <a:t> a </a:t>
            </a:r>
            <a:r>
              <a:rPr lang="fr-BE" sz="2400" dirty="0" err="1">
                <a:latin typeface="Arial" charset="0"/>
                <a:cs typeface="Arial" charset="0"/>
                <a:sym typeface="Wingdings" panose="05000000000000000000" pitchFamily="2" charset="2"/>
              </a:rPr>
              <a:t>nivel</a:t>
            </a:r>
            <a:r>
              <a:rPr lang="fr-BE" sz="2400" dirty="0">
                <a:latin typeface="Arial" charset="0"/>
                <a:cs typeface="Arial" charset="0"/>
                <a:sym typeface="Wingdings" panose="05000000000000000000" pitchFamily="2" charset="2"/>
              </a:rPr>
              <a:t> </a:t>
            </a:r>
            <a:r>
              <a:rPr lang="fr-BE" sz="2400" dirty="0" err="1">
                <a:latin typeface="Arial" charset="0"/>
                <a:cs typeface="Arial" charset="0"/>
                <a:sym typeface="Wingdings" panose="05000000000000000000" pitchFamily="2" charset="2"/>
              </a:rPr>
              <a:t>europeo</a:t>
            </a:r>
            <a:r>
              <a:rPr lang="fr-BE" sz="2400" dirty="0">
                <a:latin typeface="Arial" charset="0"/>
                <a:cs typeface="Arial" charset="0"/>
                <a:sym typeface="Wingdings" panose="05000000000000000000" pitchFamily="2" charset="2"/>
              </a:rPr>
              <a:t>/global.  </a:t>
            </a:r>
            <a:r>
              <a:rPr lang="fr-BE" sz="2400" dirty="0" err="1">
                <a:latin typeface="Arial" charset="0"/>
                <a:cs typeface="Arial" charset="0"/>
                <a:sym typeface="Wingdings" panose="05000000000000000000" pitchFamily="2" charset="2"/>
              </a:rPr>
              <a:t>Queremos</a:t>
            </a:r>
            <a:r>
              <a:rPr lang="fr-BE" sz="2400" dirty="0">
                <a:latin typeface="Arial" charset="0"/>
                <a:cs typeface="Arial" charset="0"/>
                <a:sym typeface="Wingdings" panose="05000000000000000000" pitchFamily="2" charset="2"/>
              </a:rPr>
              <a:t> cultivar/</a:t>
            </a:r>
            <a:r>
              <a:rPr lang="fr-BE" sz="2400" dirty="0" err="1">
                <a:latin typeface="Arial" charset="0"/>
                <a:cs typeface="Arial" charset="0"/>
                <a:sym typeface="Wingdings" panose="05000000000000000000" pitchFamily="2" charset="2"/>
              </a:rPr>
              <a:t>ampliar</a:t>
            </a:r>
            <a:r>
              <a:rPr lang="fr-BE" sz="2400" dirty="0">
                <a:latin typeface="Arial" charset="0"/>
                <a:cs typeface="Arial" charset="0"/>
                <a:sym typeface="Wingdings" panose="05000000000000000000" pitchFamily="2" charset="2"/>
              </a:rPr>
              <a:t> </a:t>
            </a:r>
            <a:r>
              <a:rPr lang="fr-BE" sz="2400" dirty="0" err="1">
                <a:latin typeface="Arial" charset="0"/>
                <a:cs typeface="Arial" charset="0"/>
                <a:sym typeface="Wingdings" panose="05000000000000000000" pitchFamily="2" charset="2"/>
              </a:rPr>
              <a:t>nuestro</a:t>
            </a:r>
            <a:r>
              <a:rPr lang="fr-BE" sz="2400" dirty="0">
                <a:latin typeface="Arial" charset="0"/>
                <a:cs typeface="Arial" charset="0"/>
                <a:sym typeface="Wingdings" panose="05000000000000000000" pitchFamily="2" charset="2"/>
              </a:rPr>
              <a:t> </a:t>
            </a:r>
            <a:r>
              <a:rPr lang="fr-BE" sz="2400" b="1" dirty="0">
                <a:latin typeface="Arial" charset="0"/>
                <a:cs typeface="Arial" charset="0"/>
                <a:sym typeface="Wingdings" panose="05000000000000000000" pitchFamily="2" charset="2"/>
              </a:rPr>
              <a:t>networking</a:t>
            </a:r>
            <a:r>
              <a:rPr lang="fr-BE" sz="2400" dirty="0">
                <a:latin typeface="Arial" charset="0"/>
                <a:cs typeface="Arial" charset="0"/>
                <a:sym typeface="Wingdings" panose="05000000000000000000" pitchFamily="2" charset="2"/>
              </a:rPr>
              <a:t> y  </a:t>
            </a:r>
            <a:r>
              <a:rPr lang="fr-BE" sz="2400" b="1" dirty="0" err="1">
                <a:latin typeface="Arial" charset="0"/>
                <a:cs typeface="Arial" charset="0"/>
                <a:sym typeface="Wingdings" panose="05000000000000000000" pitchFamily="2" charset="2"/>
              </a:rPr>
              <a:t>compartir</a:t>
            </a:r>
            <a:r>
              <a:rPr lang="fr-BE" sz="2400" dirty="0">
                <a:latin typeface="Arial" charset="0"/>
                <a:cs typeface="Arial" charset="0"/>
                <a:sym typeface="Wingdings" panose="05000000000000000000" pitchFamily="2" charset="2"/>
              </a:rPr>
              <a:t> </a:t>
            </a:r>
            <a:r>
              <a:rPr lang="fr-BE" sz="2400" dirty="0" err="1">
                <a:latin typeface="Arial" charset="0"/>
                <a:cs typeface="Arial" charset="0"/>
                <a:sym typeface="Wingdings" panose="05000000000000000000" pitchFamily="2" charset="2"/>
              </a:rPr>
              <a:t>conocimiento</a:t>
            </a:r>
            <a:r>
              <a:rPr lang="fr-BE" sz="2400" dirty="0">
                <a:latin typeface="Arial" charset="0"/>
                <a:cs typeface="Arial" charset="0"/>
                <a:sym typeface="Wingdings" panose="05000000000000000000" pitchFamily="2" charset="2"/>
              </a:rPr>
              <a:t> y </a:t>
            </a:r>
            <a:r>
              <a:rPr lang="fr-BE" sz="2400" dirty="0" err="1">
                <a:latin typeface="Arial" charset="0"/>
                <a:cs typeface="Arial" charset="0"/>
                <a:sym typeface="Wingdings" panose="05000000000000000000" pitchFamily="2" charset="2"/>
              </a:rPr>
              <a:t>recursos</a:t>
            </a:r>
            <a:r>
              <a:rPr lang="fr-BE" sz="2400" dirty="0">
                <a:latin typeface="Arial" charset="0"/>
                <a:cs typeface="Arial" charset="0"/>
                <a:sym typeface="Wingdings" panose="05000000000000000000" pitchFamily="2" charset="2"/>
              </a:rPr>
              <a:t>.</a:t>
            </a:r>
            <a:endParaRPr lang="fr-BE" sz="2200" dirty="0">
              <a:latin typeface="Arial" charset="0"/>
              <a:cs typeface="Arial" charset="0"/>
              <a:sym typeface="Wingdings" panose="05000000000000000000" pitchFamily="2" charset="2"/>
            </a:endParaRPr>
          </a:p>
          <a:p>
            <a:pPr marR="0" lvl="0" algn="r" defTabSz="914400" rtl="0" eaLnBrk="1" fontAlgn="auto" latinLnBrk="0" hangingPunct="1">
              <a:lnSpc>
                <a:spcPct val="100000"/>
              </a:lnSpc>
              <a:spcBef>
                <a:spcPct val="20000"/>
              </a:spcBef>
              <a:spcAft>
                <a:spcPts val="0"/>
              </a:spcAft>
              <a:buClrTx/>
              <a:buSzTx/>
              <a:tabLst/>
              <a:defRPr/>
            </a:pPr>
            <a:r>
              <a:rPr lang="fr-BE" sz="2200" dirty="0">
                <a:latin typeface="Arial" charset="0"/>
                <a:cs typeface="Arial" charset="0"/>
                <a:sym typeface="Wingdings" panose="05000000000000000000" pitchFamily="2" charset="2"/>
              </a:rPr>
              <a:t>[…]</a:t>
            </a:r>
          </a:p>
          <a:p>
            <a:pPr marL="342900" marR="0" lvl="0" indent="-342900"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endParaRPr lang="fr-BE" sz="2200" dirty="0">
              <a:latin typeface="Arial" charset="0"/>
              <a:cs typeface="Arial" charset="0"/>
              <a:sym typeface="Wingdings" panose="05000000000000000000" pitchFamily="2" charset="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p:nvPr/>
        </p:nvSpPr>
        <p:spPr>
          <a:xfrm>
            <a:off x="838760" y="5662989"/>
            <a:ext cx="8170304" cy="430887"/>
          </a:xfrm>
          <a:prstGeom prst="rect">
            <a:avLst/>
          </a:prstGeom>
          <a:noFill/>
        </p:spPr>
        <p:txBody>
          <a:bodyPr wrap="square" rtlCol="0">
            <a:spAutoFit/>
          </a:bodyPr>
          <a:lstStyle/>
          <a:p>
            <a:r>
              <a:rPr lang="es-ES_tradnl" sz="2200" b="1" dirty="0">
                <a:solidFill>
                  <a:srgbClr val="FF0000"/>
                </a:solidFill>
              </a:rPr>
              <a:t>*EC </a:t>
            </a:r>
            <a:r>
              <a:rPr lang="es-ES_tradnl" sz="2200" b="1" dirty="0" err="1">
                <a:solidFill>
                  <a:srgbClr val="FF0000"/>
                </a:solidFill>
              </a:rPr>
              <a:t>will</a:t>
            </a:r>
            <a:r>
              <a:rPr lang="es-ES_tradnl" sz="2200" b="1" dirty="0">
                <a:solidFill>
                  <a:srgbClr val="FF0000"/>
                </a:solidFill>
              </a:rPr>
              <a:t> </a:t>
            </a:r>
            <a:r>
              <a:rPr lang="es-ES_tradnl" sz="2200" b="1" dirty="0" err="1">
                <a:solidFill>
                  <a:srgbClr val="FF0000"/>
                </a:solidFill>
              </a:rPr>
              <a:t>present</a:t>
            </a:r>
            <a:r>
              <a:rPr lang="es-ES_tradnl" sz="2200" b="1" dirty="0">
                <a:solidFill>
                  <a:srgbClr val="FF0000"/>
                </a:solidFill>
              </a:rPr>
              <a:t> </a:t>
            </a:r>
            <a:r>
              <a:rPr lang="es-ES_tradnl" sz="2200" b="1" dirty="0" err="1">
                <a:solidFill>
                  <a:srgbClr val="FF0000"/>
                </a:solidFill>
              </a:rPr>
              <a:t>an</a:t>
            </a:r>
            <a:r>
              <a:rPr lang="es-ES_tradnl" sz="2200" b="1" dirty="0">
                <a:solidFill>
                  <a:srgbClr val="FF0000"/>
                </a:solidFill>
              </a:rPr>
              <a:t> </a:t>
            </a:r>
            <a:r>
              <a:rPr lang="es-ES_tradnl" sz="2200" b="1" dirty="0" err="1">
                <a:solidFill>
                  <a:srgbClr val="FF0000"/>
                </a:solidFill>
              </a:rPr>
              <a:t>estimation</a:t>
            </a:r>
            <a:r>
              <a:rPr lang="es-ES_tradnl" sz="2200" b="1" dirty="0">
                <a:solidFill>
                  <a:srgbClr val="FF0000"/>
                </a:solidFill>
              </a:rPr>
              <a:t> of </a:t>
            </a:r>
            <a:r>
              <a:rPr lang="es-ES_tradnl" sz="2200" b="1" dirty="0" err="1">
                <a:solidFill>
                  <a:srgbClr val="FF0000"/>
                </a:solidFill>
              </a:rPr>
              <a:t>the</a:t>
            </a:r>
            <a:r>
              <a:rPr lang="es-ES_tradnl" sz="2200" b="1" dirty="0">
                <a:solidFill>
                  <a:srgbClr val="FF0000"/>
                </a:solidFill>
              </a:rPr>
              <a:t> </a:t>
            </a:r>
            <a:r>
              <a:rPr lang="es-ES_tradnl" sz="2200" b="1" dirty="0" err="1">
                <a:solidFill>
                  <a:srgbClr val="FF0000"/>
                </a:solidFill>
              </a:rPr>
              <a:t>next</a:t>
            </a:r>
            <a:r>
              <a:rPr lang="es-ES_tradnl" sz="2200" b="1" dirty="0">
                <a:solidFill>
                  <a:srgbClr val="FF0000"/>
                </a:solidFill>
              </a:rPr>
              <a:t> MFF </a:t>
            </a:r>
            <a:r>
              <a:rPr lang="es-ES_tradnl" sz="2200" b="1" dirty="0" err="1">
                <a:solidFill>
                  <a:srgbClr val="FF0000"/>
                </a:solidFill>
              </a:rPr>
              <a:t>by</a:t>
            </a:r>
            <a:r>
              <a:rPr lang="es-ES_tradnl" sz="2200" b="1" dirty="0">
                <a:solidFill>
                  <a:srgbClr val="FF0000"/>
                </a:solidFill>
              </a:rPr>
              <a:t> </a:t>
            </a:r>
            <a:r>
              <a:rPr lang="es-ES_tradnl" sz="2200" b="1" dirty="0" err="1">
                <a:solidFill>
                  <a:srgbClr val="FF0000"/>
                </a:solidFill>
              </a:rPr>
              <a:t>the</a:t>
            </a:r>
            <a:r>
              <a:rPr lang="es-ES_tradnl" sz="2200" b="1" dirty="0">
                <a:solidFill>
                  <a:srgbClr val="FF0000"/>
                </a:solidFill>
              </a:rPr>
              <a:t> end-2016…</a:t>
            </a:r>
          </a:p>
        </p:txBody>
      </p:sp>
      <p:pic>
        <p:nvPicPr>
          <p:cNvPr id="1536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96535" y="1533263"/>
            <a:ext cx="8141716" cy="3767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
          <p:cNvSpPr txBox="1">
            <a:spLocks/>
          </p:cNvSpPr>
          <p:nvPr/>
        </p:nvSpPr>
        <p:spPr>
          <a:xfrm>
            <a:off x="1043608" y="342941"/>
            <a:ext cx="7776864" cy="576263"/>
          </a:xfrm>
          <a:prstGeom prst="rect">
            <a:avLst/>
          </a:prstGeom>
        </p:spPr>
        <p:txBody>
          <a:bodyPr/>
          <a:lstStyle>
            <a:lvl1pPr algn="l" defTabSz="914400" rtl="0" eaLnBrk="1" latinLnBrk="0" hangingPunct="1">
              <a:spcBef>
                <a:spcPct val="0"/>
              </a:spcBef>
              <a:buNone/>
              <a:defRPr kumimoji="0" lang="es-ES" sz="3400" b="1" kern="1200">
                <a:solidFill>
                  <a:srgbClr val="2F6EBB"/>
                </a:solidFill>
                <a:latin typeface="+mj-lt"/>
                <a:ea typeface="+mj-ea"/>
                <a:cs typeface="+mj-cs"/>
              </a:defRPr>
            </a:lvl1pPr>
          </a:lstStyle>
          <a:p>
            <a:pPr algn="r"/>
            <a:r>
              <a:rPr lang="fr-BE" sz="2800" dirty="0" err="1"/>
              <a:t>Multiannual</a:t>
            </a:r>
            <a:r>
              <a:rPr lang="fr-BE" sz="2800" dirty="0"/>
              <a:t> </a:t>
            </a:r>
            <a:r>
              <a:rPr lang="fr-BE" sz="2800" dirty="0" err="1"/>
              <a:t>Finantial</a:t>
            </a:r>
            <a:r>
              <a:rPr lang="fr-BE" sz="2800" dirty="0"/>
              <a:t> Framework 2014-2020</a:t>
            </a:r>
            <a:endParaRPr lang="en-GB" sz="2800" dirty="0"/>
          </a:p>
        </p:txBody>
      </p:sp>
    </p:spTree>
    <p:extLst>
      <p:ext uri="{BB962C8B-B14F-4D97-AF65-F5344CB8AC3E}">
        <p14:creationId xmlns:p14="http://schemas.microsoft.com/office/powerpoint/2010/main" val="449745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1043608" y="1412776"/>
            <a:ext cx="7776864" cy="4154984"/>
          </a:xfrm>
          <a:prstGeom prst="rect">
            <a:avLst/>
          </a:prstGeom>
          <a:noFill/>
        </p:spPr>
        <p:txBody>
          <a:bodyPr wrap="square" rtlCol="0">
            <a:spAutoFit/>
          </a:bodyPr>
          <a:lstStyle/>
          <a:p>
            <a:r>
              <a:rPr lang="en-US" sz="2400" dirty="0"/>
              <a:t>Up to the moment, the MFF has been so far:</a:t>
            </a:r>
          </a:p>
          <a:p>
            <a:endParaRPr lang="en-US" sz="2400" dirty="0"/>
          </a:p>
          <a:p>
            <a:r>
              <a:rPr lang="en-US" sz="2400" dirty="0"/>
              <a:t>• 1988-1992: </a:t>
            </a:r>
            <a:r>
              <a:rPr lang="en-US" sz="2400" dirty="0" err="1"/>
              <a:t>Delors</a:t>
            </a:r>
            <a:r>
              <a:rPr lang="en-US" sz="2400" dirty="0"/>
              <a:t> I (5 years)</a:t>
            </a:r>
          </a:p>
          <a:p>
            <a:r>
              <a:rPr lang="en-US" sz="2400" dirty="0"/>
              <a:t>• 1993-1999: </a:t>
            </a:r>
            <a:r>
              <a:rPr lang="en-US" sz="2400" dirty="0" err="1"/>
              <a:t>Delors</a:t>
            </a:r>
            <a:r>
              <a:rPr lang="en-US" sz="2400" dirty="0"/>
              <a:t> II (7 years)</a:t>
            </a:r>
          </a:p>
          <a:p>
            <a:r>
              <a:rPr lang="en-US" sz="2400" dirty="0"/>
              <a:t>• 2000-2006: Agenda 2000 (7 years)</a:t>
            </a:r>
          </a:p>
          <a:p>
            <a:r>
              <a:rPr lang="en-US" sz="2400" dirty="0"/>
              <a:t>• 2007-2013: Building our common future (7 years)</a:t>
            </a:r>
          </a:p>
          <a:p>
            <a:r>
              <a:rPr lang="en-US" sz="2400" dirty="0"/>
              <a:t>• </a:t>
            </a:r>
            <a:r>
              <a:rPr lang="en-US" sz="2400" b="1" dirty="0">
                <a:solidFill>
                  <a:srgbClr val="FF0000"/>
                </a:solidFill>
              </a:rPr>
              <a:t>2014-2020: Investing in Europe’s future (7 years)</a:t>
            </a:r>
          </a:p>
          <a:p>
            <a:endParaRPr lang="en-US" sz="2400" b="1" dirty="0">
              <a:solidFill>
                <a:srgbClr val="FF0000"/>
              </a:solidFill>
            </a:endParaRPr>
          </a:p>
          <a:p>
            <a:endParaRPr lang="en-US" sz="2400" b="1" dirty="0">
              <a:solidFill>
                <a:srgbClr val="FF0000"/>
              </a:solidFill>
            </a:endParaRPr>
          </a:p>
          <a:p>
            <a:r>
              <a:rPr lang="en-US" sz="2400" b="1" dirty="0">
                <a:solidFill>
                  <a:srgbClr val="FF0000"/>
                </a:solidFill>
              </a:rPr>
              <a:t>DECISSION by May-Jun 2018</a:t>
            </a:r>
          </a:p>
          <a:p>
            <a:endParaRPr lang="en-US" sz="2400" b="1" dirty="0">
              <a:solidFill>
                <a:srgbClr val="FF0000"/>
              </a:solidFill>
            </a:endParaRPr>
          </a:p>
        </p:txBody>
      </p:sp>
      <p:sp>
        <p:nvSpPr>
          <p:cNvPr id="15" name="Title 1"/>
          <p:cNvSpPr txBox="1">
            <a:spLocks/>
          </p:cNvSpPr>
          <p:nvPr/>
        </p:nvSpPr>
        <p:spPr>
          <a:xfrm>
            <a:off x="1043608" y="231837"/>
            <a:ext cx="7776864" cy="576263"/>
          </a:xfrm>
          <a:prstGeom prst="rect">
            <a:avLst/>
          </a:prstGeom>
        </p:spPr>
        <p:txBody>
          <a:bodyPr/>
          <a:lstStyle>
            <a:lvl1pPr algn="l" defTabSz="914400" rtl="0" eaLnBrk="1" latinLnBrk="0" hangingPunct="1">
              <a:spcBef>
                <a:spcPct val="0"/>
              </a:spcBef>
              <a:buNone/>
              <a:defRPr kumimoji="0" lang="es-ES" sz="3400" b="1" kern="1200">
                <a:solidFill>
                  <a:srgbClr val="2F6EBB"/>
                </a:solidFill>
                <a:latin typeface="+mj-lt"/>
                <a:ea typeface="+mj-ea"/>
                <a:cs typeface="+mj-cs"/>
              </a:defRPr>
            </a:lvl1pPr>
          </a:lstStyle>
          <a:p>
            <a:pPr algn="r"/>
            <a:r>
              <a:rPr lang="fr-BE" sz="2800" dirty="0" err="1"/>
              <a:t>Multiannual</a:t>
            </a:r>
            <a:r>
              <a:rPr lang="fr-BE" sz="2800" dirty="0"/>
              <a:t> </a:t>
            </a:r>
            <a:r>
              <a:rPr lang="fr-BE" sz="2800" dirty="0" err="1"/>
              <a:t>Finantial</a:t>
            </a:r>
            <a:r>
              <a:rPr lang="fr-BE" sz="2800" dirty="0"/>
              <a:t> Framework </a:t>
            </a:r>
            <a:r>
              <a:rPr lang="fr-BE" sz="2800" dirty="0" err="1"/>
              <a:t>onwards</a:t>
            </a:r>
            <a:r>
              <a:rPr lang="fr-BE" sz="2800" dirty="0"/>
              <a:t> 2021</a:t>
            </a:r>
            <a:endParaRPr lang="en-GB" sz="2800" dirty="0"/>
          </a:p>
        </p:txBody>
      </p:sp>
      <p:pic>
        <p:nvPicPr>
          <p:cNvPr id="3076" name="Picture 4" descr="Resultado de imagen de multiannual financial framework 2014-2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88024" y="4121902"/>
            <a:ext cx="4355976" cy="2736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998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153972" y="957999"/>
            <a:ext cx="2846727" cy="401461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12 CuadroTexto"/>
          <p:cNvSpPr txBox="1"/>
          <p:nvPr/>
        </p:nvSpPr>
        <p:spPr>
          <a:xfrm>
            <a:off x="827584" y="764704"/>
            <a:ext cx="5184576" cy="4401205"/>
          </a:xfrm>
          <a:prstGeom prst="rect">
            <a:avLst/>
          </a:prstGeom>
          <a:noFill/>
        </p:spPr>
        <p:txBody>
          <a:bodyPr wrap="square" rtlCol="0">
            <a:spAutoFit/>
          </a:bodyPr>
          <a:lstStyle/>
          <a:p>
            <a:pPr algn="just"/>
            <a:r>
              <a:rPr lang="en-US" sz="2000" b="1" dirty="0"/>
              <a:t>Different options for MFF duration from 2021 onwards are under discussion:</a:t>
            </a:r>
          </a:p>
          <a:p>
            <a:pPr algn="just"/>
            <a:endParaRPr lang="en-US" sz="2000" b="1" dirty="0"/>
          </a:p>
          <a:p>
            <a:pPr marL="342900" indent="-342900" algn="just">
              <a:buFont typeface="Wingdings" panose="05000000000000000000" pitchFamily="2" charset="2"/>
              <a:buChar char="q"/>
            </a:pPr>
            <a:r>
              <a:rPr lang="en-US" sz="2000" b="1" dirty="0"/>
              <a:t>OPTION 1 </a:t>
            </a:r>
            <a:r>
              <a:rPr lang="en-US" sz="2000" b="1" dirty="0">
                <a:sym typeface="Wingdings" panose="05000000000000000000" pitchFamily="2" charset="2"/>
              </a:rPr>
              <a:t> </a:t>
            </a:r>
            <a:r>
              <a:rPr lang="es-ES_tradnl" sz="2000" b="1" i="1" dirty="0"/>
              <a:t>5-year </a:t>
            </a:r>
            <a:r>
              <a:rPr lang="es-ES_tradnl" sz="2000" b="1" i="1" dirty="0" err="1"/>
              <a:t>period</a:t>
            </a:r>
            <a:r>
              <a:rPr lang="es-ES_tradnl" sz="2000" i="1" dirty="0"/>
              <a:t>. </a:t>
            </a:r>
            <a:r>
              <a:rPr lang="en-US" sz="2000" dirty="0"/>
              <a:t>The shorter the period, the </a:t>
            </a:r>
            <a:r>
              <a:rPr lang="en-US" sz="2000" b="1" dirty="0"/>
              <a:t>higher the flexibility</a:t>
            </a:r>
            <a:r>
              <a:rPr lang="en-US" sz="2000" dirty="0"/>
              <a:t>. But, negative impact on multiannual </a:t>
            </a:r>
            <a:r>
              <a:rPr lang="en-US" sz="2000" dirty="0" err="1"/>
              <a:t>programmes</a:t>
            </a:r>
            <a:r>
              <a:rPr lang="en-US" sz="2000" dirty="0"/>
              <a:t> such as SF</a:t>
            </a:r>
            <a:r>
              <a:rPr lang="es-ES_tradnl" sz="2000" dirty="0"/>
              <a:t>, </a:t>
            </a:r>
            <a:r>
              <a:rPr lang="es-ES_tradnl" sz="2000" dirty="0" err="1"/>
              <a:t>agriculture</a:t>
            </a:r>
            <a:r>
              <a:rPr lang="es-ES_tradnl" sz="2000" dirty="0"/>
              <a:t> and </a:t>
            </a:r>
            <a:r>
              <a:rPr lang="es-ES_tradnl" sz="2000" dirty="0" err="1"/>
              <a:t>TENs</a:t>
            </a:r>
            <a:r>
              <a:rPr lang="es-ES_tradnl" sz="2000" dirty="0"/>
              <a:t>.</a:t>
            </a:r>
          </a:p>
          <a:p>
            <a:pPr marL="342900" indent="-342900" algn="just">
              <a:buFont typeface="Wingdings" panose="05000000000000000000" pitchFamily="2" charset="2"/>
              <a:buChar char="q"/>
            </a:pPr>
            <a:endParaRPr lang="es-ES_tradnl" sz="2000" dirty="0"/>
          </a:p>
          <a:p>
            <a:pPr marL="342900" indent="-342900" algn="just">
              <a:buFont typeface="Wingdings" panose="05000000000000000000" pitchFamily="2" charset="2"/>
              <a:buChar char="q"/>
            </a:pPr>
            <a:r>
              <a:rPr lang="es-ES_tradnl" sz="2000" b="1" dirty="0">
                <a:solidFill>
                  <a:srgbClr val="FF0000"/>
                </a:solidFill>
              </a:rPr>
              <a:t>OPTION 2 </a:t>
            </a:r>
            <a:r>
              <a:rPr lang="es-ES_tradnl" sz="2000" b="1" dirty="0">
                <a:solidFill>
                  <a:srgbClr val="FF0000"/>
                </a:solidFill>
                <a:sym typeface="Wingdings" panose="05000000000000000000" pitchFamily="2" charset="2"/>
              </a:rPr>
              <a:t> </a:t>
            </a:r>
            <a:r>
              <a:rPr lang="es-ES_tradnl" sz="2000" b="1" i="1" dirty="0">
                <a:solidFill>
                  <a:srgbClr val="FF0000"/>
                </a:solidFill>
              </a:rPr>
              <a:t>7-year </a:t>
            </a:r>
            <a:r>
              <a:rPr lang="es-ES_tradnl" sz="2000" b="1" i="1" dirty="0" err="1">
                <a:solidFill>
                  <a:srgbClr val="FF0000"/>
                </a:solidFill>
              </a:rPr>
              <a:t>period</a:t>
            </a:r>
            <a:r>
              <a:rPr lang="es-ES_tradnl" sz="2000" i="1" dirty="0">
                <a:solidFill>
                  <a:srgbClr val="FF0000"/>
                </a:solidFill>
              </a:rPr>
              <a:t>. </a:t>
            </a:r>
            <a:r>
              <a:rPr lang="en-US" sz="2000" dirty="0">
                <a:solidFill>
                  <a:srgbClr val="FF0000"/>
                </a:solidFill>
              </a:rPr>
              <a:t>The longer the period, the </a:t>
            </a:r>
            <a:r>
              <a:rPr lang="en-US" sz="2000" b="1" dirty="0">
                <a:solidFill>
                  <a:srgbClr val="FF0000"/>
                </a:solidFill>
              </a:rPr>
              <a:t>higher the stability </a:t>
            </a:r>
            <a:r>
              <a:rPr lang="en-US" sz="2000" dirty="0">
                <a:solidFill>
                  <a:srgbClr val="FF0000"/>
                </a:solidFill>
              </a:rPr>
              <a:t>(specially for </a:t>
            </a:r>
            <a:r>
              <a:rPr lang="es-ES_tradnl" sz="2000" dirty="0" err="1">
                <a:solidFill>
                  <a:srgbClr val="FF0000"/>
                </a:solidFill>
              </a:rPr>
              <a:t>longer</a:t>
            </a:r>
            <a:r>
              <a:rPr lang="es-ES_tradnl" sz="2000" dirty="0">
                <a:solidFill>
                  <a:srgbClr val="FF0000"/>
                </a:solidFill>
              </a:rPr>
              <a:t> </a:t>
            </a:r>
            <a:r>
              <a:rPr lang="es-ES_tradnl" sz="2000" dirty="0" err="1">
                <a:solidFill>
                  <a:srgbClr val="FF0000"/>
                </a:solidFill>
              </a:rPr>
              <a:t>investment</a:t>
            </a:r>
            <a:r>
              <a:rPr lang="es-ES_tradnl" sz="2000" dirty="0">
                <a:solidFill>
                  <a:srgbClr val="FF0000"/>
                </a:solidFill>
              </a:rPr>
              <a:t> </a:t>
            </a:r>
            <a:r>
              <a:rPr lang="es-ES_tradnl" sz="2000" dirty="0" err="1">
                <a:solidFill>
                  <a:srgbClr val="FF0000"/>
                </a:solidFill>
              </a:rPr>
              <a:t>programmes</a:t>
            </a:r>
            <a:r>
              <a:rPr lang="es-ES_tradnl" sz="2000" dirty="0">
                <a:solidFill>
                  <a:srgbClr val="FF0000"/>
                </a:solidFill>
              </a:rPr>
              <a:t> </a:t>
            </a:r>
            <a:r>
              <a:rPr lang="es-ES_tradnl" sz="2000" dirty="0" err="1">
                <a:solidFill>
                  <a:srgbClr val="FF0000"/>
                </a:solidFill>
              </a:rPr>
              <a:t>such</a:t>
            </a:r>
            <a:r>
              <a:rPr lang="es-ES_tradnl" sz="2000" dirty="0">
                <a:solidFill>
                  <a:srgbClr val="FF0000"/>
                </a:solidFill>
              </a:rPr>
              <a:t> as </a:t>
            </a:r>
            <a:r>
              <a:rPr lang="es-ES_tradnl" sz="2000" dirty="0" err="1">
                <a:solidFill>
                  <a:srgbClr val="FF0000"/>
                </a:solidFill>
              </a:rPr>
              <a:t>infrastructures</a:t>
            </a:r>
            <a:r>
              <a:rPr lang="es-ES_tradnl" sz="2000" dirty="0">
                <a:solidFill>
                  <a:srgbClr val="FF0000"/>
                </a:solidFill>
              </a:rPr>
              <a:t>, </a:t>
            </a:r>
            <a:r>
              <a:rPr lang="es-ES_tradnl" sz="2000" dirty="0" err="1">
                <a:solidFill>
                  <a:srgbClr val="FF0000"/>
                </a:solidFill>
              </a:rPr>
              <a:t>research</a:t>
            </a:r>
            <a:r>
              <a:rPr lang="es-ES_tradnl" sz="2000" dirty="0">
                <a:solidFill>
                  <a:srgbClr val="FF0000"/>
                </a:solidFill>
              </a:rPr>
              <a:t> &amp; regional </a:t>
            </a:r>
            <a:r>
              <a:rPr lang="es-ES_tradnl" sz="2000" dirty="0" err="1">
                <a:solidFill>
                  <a:srgbClr val="FF0000"/>
                </a:solidFill>
              </a:rPr>
              <a:t>policies</a:t>
            </a:r>
            <a:r>
              <a:rPr lang="es-ES_tradnl" sz="2000" dirty="0">
                <a:solidFill>
                  <a:srgbClr val="FF0000"/>
                </a:solidFill>
              </a:rPr>
              <a:t>). </a:t>
            </a:r>
            <a:r>
              <a:rPr lang="es-ES_tradnl" sz="2000" dirty="0" err="1">
                <a:solidFill>
                  <a:srgbClr val="FF0000"/>
                </a:solidFill>
              </a:rPr>
              <a:t>But</a:t>
            </a:r>
            <a:r>
              <a:rPr lang="es-ES_tradnl" sz="2000" dirty="0">
                <a:solidFill>
                  <a:srgbClr val="FF0000"/>
                </a:solidFill>
              </a:rPr>
              <a:t>, </a:t>
            </a:r>
            <a:r>
              <a:rPr lang="es-ES_tradnl" sz="2000" dirty="0" err="1">
                <a:solidFill>
                  <a:srgbClr val="FF0000"/>
                </a:solidFill>
              </a:rPr>
              <a:t>such</a:t>
            </a:r>
            <a:r>
              <a:rPr lang="es-ES_tradnl" sz="2000" dirty="0">
                <a:solidFill>
                  <a:srgbClr val="FF0000"/>
                </a:solidFill>
              </a:rPr>
              <a:t> a </a:t>
            </a:r>
            <a:r>
              <a:rPr lang="es-ES_tradnl" sz="2000" dirty="0" err="1">
                <a:solidFill>
                  <a:srgbClr val="FF0000"/>
                </a:solidFill>
              </a:rPr>
              <a:t>long</a:t>
            </a:r>
            <a:r>
              <a:rPr lang="es-ES_tradnl" sz="2000" dirty="0">
                <a:solidFill>
                  <a:srgbClr val="FF0000"/>
                </a:solidFill>
              </a:rPr>
              <a:t> </a:t>
            </a:r>
            <a:r>
              <a:rPr lang="es-ES_tradnl" sz="2000" dirty="0" err="1">
                <a:solidFill>
                  <a:srgbClr val="FF0000"/>
                </a:solidFill>
              </a:rPr>
              <a:t>period</a:t>
            </a:r>
            <a:r>
              <a:rPr lang="es-ES_tradnl" sz="2000" dirty="0">
                <a:solidFill>
                  <a:srgbClr val="FF0000"/>
                </a:solidFill>
              </a:rPr>
              <a:t> </a:t>
            </a:r>
            <a:r>
              <a:rPr lang="es-ES_tradnl" sz="2000" dirty="0" err="1">
                <a:solidFill>
                  <a:srgbClr val="FF0000"/>
                </a:solidFill>
              </a:rPr>
              <a:t>would</a:t>
            </a:r>
            <a:r>
              <a:rPr lang="es-ES_tradnl" sz="2000" dirty="0">
                <a:solidFill>
                  <a:srgbClr val="FF0000"/>
                </a:solidFill>
              </a:rPr>
              <a:t> </a:t>
            </a:r>
            <a:r>
              <a:rPr lang="es-ES_tradnl" sz="2000" dirty="0" err="1">
                <a:solidFill>
                  <a:srgbClr val="FF0000"/>
                </a:solidFill>
              </a:rPr>
              <a:t>need</a:t>
            </a:r>
            <a:r>
              <a:rPr lang="es-ES_tradnl" sz="2000" dirty="0">
                <a:solidFill>
                  <a:srgbClr val="FF0000"/>
                </a:solidFill>
              </a:rPr>
              <a:t> a </a:t>
            </a:r>
            <a:r>
              <a:rPr lang="es-ES_tradnl" sz="2000" dirty="0" err="1">
                <a:solidFill>
                  <a:srgbClr val="FF0000"/>
                </a:solidFill>
              </a:rPr>
              <a:t>strong</a:t>
            </a:r>
            <a:r>
              <a:rPr lang="es-ES_tradnl" sz="2000" dirty="0">
                <a:solidFill>
                  <a:srgbClr val="FF0000"/>
                </a:solidFill>
              </a:rPr>
              <a:t> </a:t>
            </a:r>
            <a:r>
              <a:rPr lang="es-ES_tradnl" sz="2000" dirty="0" err="1">
                <a:solidFill>
                  <a:srgbClr val="FF0000"/>
                </a:solidFill>
              </a:rPr>
              <a:t>mid-term</a:t>
            </a:r>
            <a:r>
              <a:rPr lang="es-ES_tradnl" sz="2000" dirty="0">
                <a:solidFill>
                  <a:srgbClr val="FF0000"/>
                </a:solidFill>
              </a:rPr>
              <a:t> </a:t>
            </a:r>
            <a:r>
              <a:rPr lang="es-ES_tradnl" sz="2000" dirty="0" err="1">
                <a:solidFill>
                  <a:srgbClr val="FF0000"/>
                </a:solidFill>
              </a:rPr>
              <a:t>review</a:t>
            </a:r>
            <a:r>
              <a:rPr lang="es-ES_tradnl" sz="2000" dirty="0">
                <a:solidFill>
                  <a:srgbClr val="FF0000"/>
                </a:solidFill>
              </a:rPr>
              <a:t>.</a:t>
            </a:r>
          </a:p>
        </p:txBody>
      </p:sp>
      <p:sp>
        <p:nvSpPr>
          <p:cNvPr id="15" name="Title 1"/>
          <p:cNvSpPr txBox="1">
            <a:spLocks/>
          </p:cNvSpPr>
          <p:nvPr/>
        </p:nvSpPr>
        <p:spPr>
          <a:xfrm>
            <a:off x="1259632" y="188640"/>
            <a:ext cx="7776864" cy="576263"/>
          </a:xfrm>
          <a:prstGeom prst="rect">
            <a:avLst/>
          </a:prstGeom>
        </p:spPr>
        <p:txBody>
          <a:bodyPr/>
          <a:lstStyle>
            <a:lvl1pPr algn="l" defTabSz="914400" rtl="0" eaLnBrk="1" latinLnBrk="0" hangingPunct="1">
              <a:spcBef>
                <a:spcPct val="0"/>
              </a:spcBef>
              <a:buNone/>
              <a:defRPr kumimoji="0" lang="es-ES" sz="3400" b="1" kern="1200">
                <a:solidFill>
                  <a:srgbClr val="2F6EBB"/>
                </a:solidFill>
                <a:latin typeface="+mj-lt"/>
                <a:ea typeface="+mj-ea"/>
                <a:cs typeface="+mj-cs"/>
              </a:defRPr>
            </a:lvl1pPr>
          </a:lstStyle>
          <a:p>
            <a:pPr algn="r"/>
            <a:r>
              <a:rPr lang="fr-BE" sz="2800" dirty="0" err="1"/>
              <a:t>Multiannual</a:t>
            </a:r>
            <a:r>
              <a:rPr lang="fr-BE" sz="2800" dirty="0"/>
              <a:t> </a:t>
            </a:r>
            <a:r>
              <a:rPr lang="fr-BE" sz="2800" dirty="0" err="1"/>
              <a:t>Finantial</a:t>
            </a:r>
            <a:r>
              <a:rPr lang="fr-BE" sz="2800" dirty="0"/>
              <a:t> Framework </a:t>
            </a:r>
            <a:r>
              <a:rPr lang="fr-BE" sz="2800" dirty="0" err="1"/>
              <a:t>onwards</a:t>
            </a:r>
            <a:r>
              <a:rPr lang="fr-BE" sz="2800" dirty="0"/>
              <a:t> 2021</a:t>
            </a:r>
            <a:endParaRPr lang="en-GB" sz="2800" dirty="0"/>
          </a:p>
        </p:txBody>
      </p:sp>
      <p:sp>
        <p:nvSpPr>
          <p:cNvPr id="5" name="4 CuadroTexto"/>
          <p:cNvSpPr txBox="1"/>
          <p:nvPr/>
        </p:nvSpPr>
        <p:spPr>
          <a:xfrm>
            <a:off x="827583" y="5221649"/>
            <a:ext cx="7992889" cy="1015663"/>
          </a:xfrm>
          <a:prstGeom prst="rect">
            <a:avLst/>
          </a:prstGeom>
          <a:noFill/>
        </p:spPr>
        <p:txBody>
          <a:bodyPr wrap="square" rtlCol="0">
            <a:spAutoFit/>
          </a:bodyPr>
          <a:lstStyle/>
          <a:p>
            <a:pPr marL="342900" indent="-342900" algn="just">
              <a:buFont typeface="Wingdings" panose="05000000000000000000" pitchFamily="2" charset="2"/>
              <a:buChar char="q"/>
            </a:pPr>
            <a:r>
              <a:rPr lang="es-ES_tradnl" sz="2000" b="1" dirty="0"/>
              <a:t>OPTION 3 </a:t>
            </a:r>
            <a:r>
              <a:rPr lang="es-ES_tradnl" sz="2000" b="1" dirty="0">
                <a:sym typeface="Wingdings" panose="05000000000000000000" pitchFamily="2" charset="2"/>
              </a:rPr>
              <a:t> </a:t>
            </a:r>
            <a:r>
              <a:rPr lang="es-ES_tradnl" sz="2000" b="1" i="1" dirty="0"/>
              <a:t>5+5 -</a:t>
            </a:r>
            <a:r>
              <a:rPr lang="es-ES_tradnl" sz="2000" b="1" i="1" dirty="0" err="1"/>
              <a:t>year</a:t>
            </a:r>
            <a:r>
              <a:rPr lang="es-ES_tradnl" sz="2000" b="1" i="1" dirty="0"/>
              <a:t> </a:t>
            </a:r>
            <a:r>
              <a:rPr lang="es-ES_tradnl" sz="2000" b="1" i="1" dirty="0" err="1"/>
              <a:t>period</a:t>
            </a:r>
            <a:r>
              <a:rPr lang="es-ES_tradnl" sz="2000" i="1" dirty="0"/>
              <a:t>. A </a:t>
            </a:r>
            <a:r>
              <a:rPr lang="es-ES_tradnl" sz="2000" dirty="0" err="1"/>
              <a:t>major</a:t>
            </a:r>
            <a:r>
              <a:rPr lang="es-ES_tradnl" sz="2000" dirty="0"/>
              <a:t> </a:t>
            </a:r>
            <a:r>
              <a:rPr lang="es-ES_tradnl" sz="2000" dirty="0" err="1"/>
              <a:t>reprioritisation</a:t>
            </a:r>
            <a:r>
              <a:rPr lang="es-ES_tradnl" sz="2000" dirty="0"/>
              <a:t>, </a:t>
            </a:r>
            <a:r>
              <a:rPr lang="en-US" sz="2000" dirty="0"/>
              <a:t>if sufficient flexibility is guaranteed. But, this option should be </a:t>
            </a:r>
            <a:r>
              <a:rPr lang="en-US" sz="2000" b="1" dirty="0"/>
              <a:t>combined with a maximum level of flexibility</a:t>
            </a:r>
            <a:r>
              <a:rPr lang="en-US" sz="2000" dirty="0"/>
              <a:t> and very strong review clauses.</a:t>
            </a:r>
            <a:endParaRPr lang="es-ES_tradnl" sz="2000" dirty="0"/>
          </a:p>
        </p:txBody>
      </p:sp>
    </p:spTree>
    <p:extLst>
      <p:ext uri="{BB962C8B-B14F-4D97-AF65-F5344CB8AC3E}">
        <p14:creationId xmlns:p14="http://schemas.microsoft.com/office/powerpoint/2010/main" val="2723401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am.files.bbci.co.uk/bam/live/content/zpn9xsg/large">
            <a:extLst>
              <a:ext uri="{FF2B5EF4-FFF2-40B4-BE49-F238E27FC236}">
                <a16:creationId xmlns:a16="http://schemas.microsoft.com/office/drawing/2014/main" id="{6B5C59A4-7D11-47EE-B535-D36A9F630CAC}"/>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11560" y="1196752"/>
            <a:ext cx="8532440" cy="4799497"/>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683568" y="4581128"/>
            <a:ext cx="3600400" cy="1080120"/>
          </a:xfrm>
          <a:prstGeom prst="rect">
            <a:avLst/>
          </a:prstGeom>
          <a:solidFill>
            <a:srgbClr val="FF0000">
              <a:alpha val="30000"/>
            </a:srgb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Title 1">
            <a:extLst>
              <a:ext uri="{FF2B5EF4-FFF2-40B4-BE49-F238E27FC236}">
                <a16:creationId xmlns:a16="http://schemas.microsoft.com/office/drawing/2014/main" id="{0D412522-12FA-4597-BEB5-E80FC693D0EE}"/>
              </a:ext>
            </a:extLst>
          </p:cNvPr>
          <p:cNvSpPr txBox="1">
            <a:spLocks/>
          </p:cNvSpPr>
          <p:nvPr/>
        </p:nvSpPr>
        <p:spPr>
          <a:xfrm>
            <a:off x="2231947" y="118904"/>
            <a:ext cx="6768752" cy="841997"/>
          </a:xfrm>
          <a:prstGeom prst="rect">
            <a:avLst/>
          </a:prstGeom>
        </p:spPr>
        <p:txBody>
          <a:bodyPr/>
          <a:lstStyle>
            <a:lvl1pPr algn="l" defTabSz="914400" rtl="0" eaLnBrk="1" latinLnBrk="0" hangingPunct="1">
              <a:spcBef>
                <a:spcPct val="0"/>
              </a:spcBef>
              <a:buNone/>
              <a:defRPr kumimoji="0" lang="es-ES" sz="3400" b="1" kern="1200">
                <a:solidFill>
                  <a:srgbClr val="2F6EBB"/>
                </a:solidFill>
                <a:latin typeface="+mj-lt"/>
                <a:ea typeface="+mj-ea"/>
                <a:cs typeface="+mj-cs"/>
              </a:defRPr>
            </a:lvl1pPr>
          </a:lstStyle>
          <a:p>
            <a:pPr algn="r"/>
            <a:r>
              <a:rPr lang="fr-BE" sz="2400" dirty="0"/>
              <a:t>Walking </a:t>
            </a:r>
            <a:r>
              <a:rPr lang="fr-BE" sz="2400" dirty="0" err="1"/>
              <a:t>towards</a:t>
            </a:r>
            <a:r>
              <a:rPr lang="fr-BE" sz="2400" dirty="0"/>
              <a:t> FP9: </a:t>
            </a:r>
          </a:p>
          <a:p>
            <a:pPr algn="r"/>
            <a:r>
              <a:rPr lang="fr-BE" sz="2400" dirty="0" err="1"/>
              <a:t>Some</a:t>
            </a:r>
            <a:r>
              <a:rPr lang="fr-BE" sz="2400" dirty="0"/>
              <a:t> </a:t>
            </a:r>
            <a:r>
              <a:rPr lang="fr-BE" sz="2400" dirty="0" err="1"/>
              <a:t>boundary</a:t>
            </a:r>
            <a:r>
              <a:rPr lang="fr-BE" sz="2400" dirty="0"/>
              <a:t> conditions… the MFF</a:t>
            </a:r>
            <a:endParaRPr lang="en-GB" sz="2400" dirty="0"/>
          </a:p>
        </p:txBody>
      </p:sp>
    </p:spTree>
    <p:extLst>
      <p:ext uri="{BB962C8B-B14F-4D97-AF65-F5344CB8AC3E}">
        <p14:creationId xmlns:p14="http://schemas.microsoft.com/office/powerpoint/2010/main" val="1497257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sultado de imagen de reloj">
            <a:extLst>
              <a:ext uri="{FF2B5EF4-FFF2-40B4-BE49-F238E27FC236}">
                <a16:creationId xmlns:a16="http://schemas.microsoft.com/office/drawing/2014/main" id="{A493793E-C29C-4B6D-923A-53A52DD0B95F}"/>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9216" y="120924"/>
            <a:ext cx="1368173" cy="16515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9"/>
          <p:cNvGraphicFramePr/>
          <p:nvPr>
            <p:extLst/>
          </p:nvPr>
        </p:nvGraphicFramePr>
        <p:xfrm>
          <a:off x="107504" y="1139305"/>
          <a:ext cx="6186769" cy="40066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3"/>
          <p:cNvSpPr txBox="1"/>
          <p:nvPr/>
        </p:nvSpPr>
        <p:spPr>
          <a:xfrm>
            <a:off x="76103" y="1772464"/>
            <a:ext cx="2073085" cy="338554"/>
          </a:xfrm>
          <a:prstGeom prst="rect">
            <a:avLst/>
          </a:prstGeom>
          <a:noFill/>
        </p:spPr>
        <p:txBody>
          <a:bodyPr wrap="square" rtlCol="0">
            <a:spAutoFit/>
          </a:bodyPr>
          <a:lstStyle/>
          <a:p>
            <a:pPr algn="ctr" defTabSz="449263">
              <a:buClr>
                <a:srgbClr val="000000"/>
              </a:buClr>
              <a:buSzPct val="100000"/>
              <a:buFont typeface="Times New Roman" pitchFamily="16" charset="0"/>
              <a:buNone/>
            </a:pPr>
            <a:r>
              <a:rPr lang="fr-BE" sz="1600" b="1" dirty="0">
                <a:solidFill>
                  <a:srgbClr val="3333CC"/>
                </a:solidFill>
              </a:rPr>
              <a:t>Q1-2016 </a:t>
            </a:r>
            <a:r>
              <a:rPr lang="fr-BE" sz="1600" b="1" dirty="0">
                <a:solidFill>
                  <a:srgbClr val="3333CC"/>
                </a:solidFill>
                <a:sym typeface="Wingdings" panose="05000000000000000000" pitchFamily="2" charset="2"/>
              </a:rPr>
              <a:t> </a:t>
            </a:r>
            <a:r>
              <a:rPr lang="fr-BE" sz="1600" b="1" dirty="0">
                <a:solidFill>
                  <a:srgbClr val="3333CC"/>
                </a:solidFill>
              </a:rPr>
              <a:t>Q3-2016</a:t>
            </a:r>
            <a:endParaRPr lang="en-GB" sz="1100" b="1" dirty="0">
              <a:solidFill>
                <a:srgbClr val="0070C0"/>
              </a:solidFill>
            </a:endParaRPr>
          </a:p>
        </p:txBody>
      </p:sp>
      <p:sp>
        <p:nvSpPr>
          <p:cNvPr id="8" name="TextBox 3"/>
          <p:cNvSpPr txBox="1"/>
          <p:nvPr/>
        </p:nvSpPr>
        <p:spPr>
          <a:xfrm>
            <a:off x="4422201" y="1480352"/>
            <a:ext cx="2949307" cy="345880"/>
          </a:xfrm>
          <a:prstGeom prst="rect">
            <a:avLst/>
          </a:prstGeom>
          <a:noFill/>
        </p:spPr>
        <p:txBody>
          <a:bodyPr wrap="square" rtlCol="0">
            <a:spAutoFit/>
          </a:bodyPr>
          <a:lstStyle/>
          <a:p>
            <a:pPr algn="ctr" defTabSz="449263">
              <a:buClr>
                <a:srgbClr val="000000"/>
              </a:buClr>
              <a:buSzPct val="100000"/>
              <a:buFont typeface="Times New Roman" pitchFamily="16" charset="0"/>
              <a:buNone/>
            </a:pPr>
            <a:r>
              <a:rPr lang="fr-BE" sz="1600" b="1" dirty="0">
                <a:solidFill>
                  <a:srgbClr val="3333CC"/>
                </a:solidFill>
              </a:rPr>
              <a:t>Q2-2017 </a:t>
            </a:r>
            <a:r>
              <a:rPr lang="fr-BE" sz="1600" b="1" dirty="0">
                <a:solidFill>
                  <a:srgbClr val="3333CC"/>
                </a:solidFill>
                <a:sym typeface="Wingdings" panose="05000000000000000000" pitchFamily="2" charset="2"/>
              </a:rPr>
              <a:t> </a:t>
            </a:r>
            <a:r>
              <a:rPr lang="fr-BE" sz="1600" b="1" dirty="0">
                <a:solidFill>
                  <a:srgbClr val="3333CC"/>
                </a:solidFill>
              </a:rPr>
              <a:t>Q4-2017</a:t>
            </a:r>
            <a:endParaRPr lang="en-GB" sz="1100" b="1" dirty="0">
              <a:solidFill>
                <a:srgbClr val="0070C0"/>
              </a:solidFill>
            </a:endParaRPr>
          </a:p>
        </p:txBody>
      </p:sp>
      <p:sp>
        <p:nvSpPr>
          <p:cNvPr id="9" name="TextBox 3"/>
          <p:cNvSpPr txBox="1"/>
          <p:nvPr/>
        </p:nvSpPr>
        <p:spPr>
          <a:xfrm>
            <a:off x="1954103" y="1772464"/>
            <a:ext cx="2073085" cy="338554"/>
          </a:xfrm>
          <a:prstGeom prst="rect">
            <a:avLst/>
          </a:prstGeom>
          <a:noFill/>
        </p:spPr>
        <p:txBody>
          <a:bodyPr wrap="square" rtlCol="0">
            <a:spAutoFit/>
          </a:bodyPr>
          <a:lstStyle/>
          <a:p>
            <a:pPr algn="ctr" defTabSz="449263">
              <a:buClr>
                <a:srgbClr val="000000"/>
              </a:buClr>
              <a:buSzPct val="100000"/>
              <a:buFont typeface="Times New Roman" pitchFamily="16" charset="0"/>
              <a:buNone/>
            </a:pPr>
            <a:r>
              <a:rPr lang="fr-BE" sz="1600" b="1" dirty="0">
                <a:solidFill>
                  <a:srgbClr val="3333CC"/>
                </a:solidFill>
              </a:rPr>
              <a:t>Q3-2016 </a:t>
            </a:r>
            <a:r>
              <a:rPr lang="fr-BE" sz="1600" b="1" dirty="0">
                <a:solidFill>
                  <a:srgbClr val="3333CC"/>
                </a:solidFill>
                <a:sym typeface="Wingdings" panose="05000000000000000000" pitchFamily="2" charset="2"/>
              </a:rPr>
              <a:t> </a:t>
            </a:r>
            <a:r>
              <a:rPr lang="fr-BE" sz="1600" b="1" dirty="0">
                <a:solidFill>
                  <a:srgbClr val="3333CC"/>
                </a:solidFill>
              </a:rPr>
              <a:t>Q1-2017</a:t>
            </a:r>
            <a:endParaRPr lang="en-GB" sz="1100" b="1" dirty="0">
              <a:solidFill>
                <a:srgbClr val="0070C0"/>
              </a:solidFill>
            </a:endParaRPr>
          </a:p>
        </p:txBody>
      </p:sp>
      <p:sp>
        <p:nvSpPr>
          <p:cNvPr id="10" name="Title 1"/>
          <p:cNvSpPr txBox="1">
            <a:spLocks/>
          </p:cNvSpPr>
          <p:nvPr/>
        </p:nvSpPr>
        <p:spPr>
          <a:xfrm>
            <a:off x="539552" y="260648"/>
            <a:ext cx="7992888" cy="504056"/>
          </a:xfrm>
          <a:prstGeom prst="rect">
            <a:avLst/>
          </a:prstGeom>
        </p:spPr>
        <p:txBody>
          <a:bodyPr/>
          <a:lstStyle>
            <a:lvl1pPr algn="l" defTabSz="914400" rtl="0" eaLnBrk="1" latinLnBrk="0" hangingPunct="1">
              <a:spcBef>
                <a:spcPct val="0"/>
              </a:spcBef>
              <a:buNone/>
              <a:defRPr kumimoji="0" lang="es-ES" sz="3400" b="1" kern="1200">
                <a:solidFill>
                  <a:srgbClr val="2F6EBB"/>
                </a:solidFill>
                <a:latin typeface="+mj-lt"/>
                <a:ea typeface="+mj-ea"/>
                <a:cs typeface="+mj-cs"/>
              </a:defRPr>
            </a:lvl1pPr>
          </a:lstStyle>
          <a:p>
            <a:pPr algn="r"/>
            <a:r>
              <a:rPr lang="fr-BE" sz="3200" dirty="0" err="1"/>
              <a:t>Timming</a:t>
            </a:r>
            <a:r>
              <a:rPr lang="fr-BE" sz="3200" dirty="0"/>
              <a:t>…</a:t>
            </a:r>
            <a:endParaRPr lang="en-GB" sz="3200" dirty="0"/>
          </a:p>
        </p:txBody>
      </p:sp>
      <p:grpSp>
        <p:nvGrpSpPr>
          <p:cNvPr id="12" name="11 Grupo"/>
          <p:cNvGrpSpPr/>
          <p:nvPr/>
        </p:nvGrpSpPr>
        <p:grpSpPr>
          <a:xfrm>
            <a:off x="173593" y="4077072"/>
            <a:ext cx="4464497" cy="522133"/>
            <a:chOff x="1115616" y="5013176"/>
            <a:chExt cx="7416824" cy="522133"/>
          </a:xfrm>
        </p:grpSpPr>
        <p:cxnSp>
          <p:nvCxnSpPr>
            <p:cNvPr id="13" name="12 Conector recto de flecha"/>
            <p:cNvCxnSpPr/>
            <p:nvPr/>
          </p:nvCxnSpPr>
          <p:spPr>
            <a:xfrm>
              <a:off x="1115616" y="5013176"/>
              <a:ext cx="7416824" cy="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3626264" y="5073644"/>
              <a:ext cx="2992906" cy="461665"/>
            </a:xfrm>
            <a:prstGeom prst="rect">
              <a:avLst/>
            </a:prstGeom>
            <a:noFill/>
          </p:spPr>
          <p:txBody>
            <a:bodyPr wrap="none" rtlCol="0">
              <a:spAutoFit/>
            </a:bodyPr>
            <a:lstStyle/>
            <a:p>
              <a:r>
                <a:rPr lang="es-ES_tradnl" sz="2400" b="1" dirty="0" err="1">
                  <a:solidFill>
                    <a:srgbClr val="3A7DCE"/>
                  </a:solidFill>
                </a:rPr>
                <a:t>About</a:t>
              </a:r>
              <a:r>
                <a:rPr lang="es-ES_tradnl" sz="2400" b="1" dirty="0">
                  <a:solidFill>
                    <a:srgbClr val="3A7DCE"/>
                  </a:solidFill>
                </a:rPr>
                <a:t> 18 </a:t>
              </a:r>
              <a:r>
                <a:rPr lang="es-ES_tradnl" sz="2400" b="1" dirty="0" err="1">
                  <a:solidFill>
                    <a:srgbClr val="3A7DCE"/>
                  </a:solidFill>
                </a:rPr>
                <a:t>months</a:t>
              </a:r>
              <a:endParaRPr lang="es-ES_tradnl" sz="2400" b="1" dirty="0">
                <a:solidFill>
                  <a:srgbClr val="3A7DCE"/>
                </a:solidFill>
              </a:endParaRPr>
            </a:p>
          </p:txBody>
        </p:sp>
      </p:grpSp>
      <p:cxnSp>
        <p:nvCxnSpPr>
          <p:cNvPr id="4" name="3 Conector recto"/>
          <p:cNvCxnSpPr>
            <a:cxnSpLocks/>
          </p:cNvCxnSpPr>
          <p:nvPr/>
        </p:nvCxnSpPr>
        <p:spPr>
          <a:xfrm>
            <a:off x="4754354" y="2090465"/>
            <a:ext cx="28104" cy="2274639"/>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 name="4 CuadroTexto"/>
          <p:cNvSpPr txBox="1"/>
          <p:nvPr/>
        </p:nvSpPr>
        <p:spPr>
          <a:xfrm>
            <a:off x="4127176" y="4294837"/>
            <a:ext cx="1422184" cy="646331"/>
          </a:xfrm>
          <a:prstGeom prst="rect">
            <a:avLst/>
          </a:prstGeom>
          <a:noFill/>
        </p:spPr>
        <p:txBody>
          <a:bodyPr wrap="none" rtlCol="0">
            <a:spAutoFit/>
          </a:bodyPr>
          <a:lstStyle/>
          <a:p>
            <a:pPr algn="ctr"/>
            <a:r>
              <a:rPr lang="es-ES_tradnl" b="1" dirty="0">
                <a:solidFill>
                  <a:schemeClr val="accent2">
                    <a:lumMod val="60000"/>
                    <a:lumOff val="40000"/>
                  </a:schemeClr>
                </a:solidFill>
              </a:rPr>
              <a:t>Draft </a:t>
            </a:r>
            <a:r>
              <a:rPr lang="es-ES_tradnl" b="1" dirty="0" err="1">
                <a:solidFill>
                  <a:schemeClr val="accent2">
                    <a:lumMod val="60000"/>
                    <a:lumOff val="40000"/>
                  </a:schemeClr>
                </a:solidFill>
              </a:rPr>
              <a:t>version</a:t>
            </a:r>
            <a:endParaRPr lang="es-ES_tradnl" b="1" dirty="0">
              <a:solidFill>
                <a:schemeClr val="accent2">
                  <a:lumMod val="60000"/>
                  <a:lumOff val="40000"/>
                </a:schemeClr>
              </a:solidFill>
            </a:endParaRPr>
          </a:p>
          <a:p>
            <a:pPr algn="ctr"/>
            <a:r>
              <a:rPr lang="es-ES_tradnl" b="1" dirty="0" err="1">
                <a:solidFill>
                  <a:schemeClr val="accent2">
                    <a:lumMod val="60000"/>
                    <a:lumOff val="40000"/>
                  </a:schemeClr>
                </a:solidFill>
              </a:rPr>
              <a:t>consolidated</a:t>
            </a:r>
            <a:endParaRPr lang="en-US" b="1" dirty="0">
              <a:solidFill>
                <a:schemeClr val="accent2">
                  <a:lumMod val="60000"/>
                  <a:lumOff val="40000"/>
                </a:schemeClr>
              </a:solidFill>
            </a:endParaRPr>
          </a:p>
        </p:txBody>
      </p:sp>
      <p:grpSp>
        <p:nvGrpSpPr>
          <p:cNvPr id="3" name="Grupo 2">
            <a:extLst>
              <a:ext uri="{FF2B5EF4-FFF2-40B4-BE49-F238E27FC236}">
                <a16:creationId xmlns:a16="http://schemas.microsoft.com/office/drawing/2014/main" id="{86436609-DE00-4F8C-898A-C3E319C256D9}"/>
              </a:ext>
            </a:extLst>
          </p:cNvPr>
          <p:cNvGrpSpPr/>
          <p:nvPr/>
        </p:nvGrpSpPr>
        <p:grpSpPr>
          <a:xfrm>
            <a:off x="4771344" y="1975881"/>
            <a:ext cx="1161721" cy="1944215"/>
            <a:chOff x="6637910" y="1955220"/>
            <a:chExt cx="1521842" cy="2158734"/>
          </a:xfrm>
        </p:grpSpPr>
        <p:grpSp>
          <p:nvGrpSpPr>
            <p:cNvPr id="2" name="Grupo 1">
              <a:extLst>
                <a:ext uri="{FF2B5EF4-FFF2-40B4-BE49-F238E27FC236}">
                  <a16:creationId xmlns:a16="http://schemas.microsoft.com/office/drawing/2014/main" id="{26F72E55-4A7B-4403-A1A3-08CD60B24486}"/>
                </a:ext>
              </a:extLst>
            </p:cNvPr>
            <p:cNvGrpSpPr/>
            <p:nvPr/>
          </p:nvGrpSpPr>
          <p:grpSpPr>
            <a:xfrm>
              <a:off x="6745891" y="2328156"/>
              <a:ext cx="1401288" cy="1785798"/>
              <a:chOff x="7137187" y="2328156"/>
              <a:chExt cx="1401288" cy="1785798"/>
            </a:xfrm>
          </p:grpSpPr>
          <p:sp>
            <p:nvSpPr>
              <p:cNvPr id="17" name="Rectángulo: esquinas redondeadas 16">
                <a:extLst>
                  <a:ext uri="{FF2B5EF4-FFF2-40B4-BE49-F238E27FC236}">
                    <a16:creationId xmlns:a16="http://schemas.microsoft.com/office/drawing/2014/main" id="{67D4C541-11DF-4302-BC5F-25300A29748A}"/>
                  </a:ext>
                </a:extLst>
              </p:cNvPr>
              <p:cNvSpPr/>
              <p:nvPr/>
            </p:nvSpPr>
            <p:spPr>
              <a:xfrm>
                <a:off x="7137187" y="2328156"/>
                <a:ext cx="1391999" cy="1785798"/>
              </a:xfrm>
              <a:prstGeom prst="roundRect">
                <a:avLst/>
              </a:prstGeom>
              <a:solidFill>
                <a:schemeClr val="accent3"/>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8" name="Rectángulo: esquinas redondeadas 4">
                <a:extLst>
                  <a:ext uri="{FF2B5EF4-FFF2-40B4-BE49-F238E27FC236}">
                    <a16:creationId xmlns:a16="http://schemas.microsoft.com/office/drawing/2014/main" id="{537BE79B-0D5D-4F93-9E87-F4FE091DBB93}"/>
                  </a:ext>
                </a:extLst>
              </p:cNvPr>
              <p:cNvSpPr txBox="1"/>
              <p:nvPr/>
            </p:nvSpPr>
            <p:spPr>
              <a:xfrm>
                <a:off x="7148798" y="2362797"/>
                <a:ext cx="1389677" cy="165571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400" b="1" kern="1200" noProof="0" dirty="0">
                    <a:solidFill>
                      <a:schemeClr val="bg1"/>
                    </a:solidFill>
                  </a:rPr>
                  <a:t>27-Oct</a:t>
                </a:r>
              </a:p>
              <a:p>
                <a:pPr marL="0" lvl="0" indent="0" algn="ctr" defTabSz="711200">
                  <a:lnSpc>
                    <a:spcPct val="90000"/>
                  </a:lnSpc>
                  <a:spcBef>
                    <a:spcPct val="0"/>
                  </a:spcBef>
                  <a:spcAft>
                    <a:spcPct val="35000"/>
                  </a:spcAft>
                  <a:buNone/>
                </a:pPr>
                <a:r>
                  <a:rPr lang="en-GB" sz="1400" b="1" kern="1200" noProof="0" dirty="0">
                    <a:solidFill>
                      <a:schemeClr val="bg1"/>
                    </a:solidFill>
                  </a:rPr>
                  <a:t>Adoption of WP 2018-2019</a:t>
                </a:r>
              </a:p>
              <a:p>
                <a:pPr marL="0" lvl="0" indent="0" algn="ctr" defTabSz="711200">
                  <a:lnSpc>
                    <a:spcPct val="90000"/>
                  </a:lnSpc>
                  <a:spcBef>
                    <a:spcPct val="0"/>
                  </a:spcBef>
                  <a:spcAft>
                    <a:spcPct val="35000"/>
                  </a:spcAft>
                  <a:buNone/>
                </a:pPr>
                <a:r>
                  <a:rPr lang="en-GB" sz="1400" b="1" dirty="0">
                    <a:solidFill>
                      <a:schemeClr val="bg1"/>
                    </a:solidFill>
                  </a:rPr>
                  <a:t>(orientation for 2020)</a:t>
                </a:r>
                <a:endParaRPr lang="en-GB" sz="1400" b="1" kern="1200" noProof="0" dirty="0">
                  <a:solidFill>
                    <a:schemeClr val="bg1"/>
                  </a:solidFill>
                </a:endParaRPr>
              </a:p>
            </p:txBody>
          </p:sp>
        </p:grpSp>
        <p:sp>
          <p:nvSpPr>
            <p:cNvPr id="19" name="TextBox 3">
              <a:extLst>
                <a:ext uri="{FF2B5EF4-FFF2-40B4-BE49-F238E27FC236}">
                  <a16:creationId xmlns:a16="http://schemas.microsoft.com/office/drawing/2014/main" id="{9355999B-BEC8-41CB-9195-8092ED183083}"/>
                </a:ext>
              </a:extLst>
            </p:cNvPr>
            <p:cNvSpPr txBox="1"/>
            <p:nvPr/>
          </p:nvSpPr>
          <p:spPr>
            <a:xfrm>
              <a:off x="6637910" y="1955220"/>
              <a:ext cx="1521842" cy="375909"/>
            </a:xfrm>
            <a:prstGeom prst="rect">
              <a:avLst/>
            </a:prstGeom>
            <a:noFill/>
          </p:spPr>
          <p:txBody>
            <a:bodyPr wrap="square" rtlCol="0">
              <a:spAutoFit/>
            </a:bodyPr>
            <a:lstStyle/>
            <a:p>
              <a:pPr algn="ctr" defTabSz="449263">
                <a:buClr>
                  <a:srgbClr val="000000"/>
                </a:buClr>
                <a:buSzPct val="100000"/>
                <a:buFont typeface="Times New Roman" pitchFamily="16" charset="0"/>
                <a:buNone/>
              </a:pPr>
              <a:r>
                <a:rPr lang="fr-BE" sz="1600" b="1" dirty="0" err="1">
                  <a:solidFill>
                    <a:srgbClr val="3333CC"/>
                  </a:solidFill>
                </a:rPr>
                <a:t>Oct</a:t>
              </a:r>
              <a:r>
                <a:rPr lang="fr-BE" sz="1600" b="1" dirty="0">
                  <a:solidFill>
                    <a:srgbClr val="3333CC"/>
                  </a:solidFill>
                </a:rPr>
                <a:t> - 2017</a:t>
              </a:r>
              <a:endParaRPr lang="en-GB" sz="1100" b="1" dirty="0">
                <a:solidFill>
                  <a:srgbClr val="0070C0"/>
                </a:solidFill>
              </a:endParaRPr>
            </a:p>
          </p:txBody>
        </p:sp>
      </p:grpSp>
      <p:cxnSp>
        <p:nvCxnSpPr>
          <p:cNvPr id="20" name="3 Conector recto">
            <a:extLst>
              <a:ext uri="{FF2B5EF4-FFF2-40B4-BE49-F238E27FC236}">
                <a16:creationId xmlns:a16="http://schemas.microsoft.com/office/drawing/2014/main" id="{0132E82A-70A2-42A6-B85A-1AE14C629093}"/>
              </a:ext>
            </a:extLst>
          </p:cNvPr>
          <p:cNvCxnSpPr>
            <a:cxnSpLocks/>
          </p:cNvCxnSpPr>
          <p:nvPr/>
        </p:nvCxnSpPr>
        <p:spPr>
          <a:xfrm>
            <a:off x="5990051" y="2090465"/>
            <a:ext cx="0" cy="2274639"/>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1" name="4 CuadroTexto">
            <a:extLst>
              <a:ext uri="{FF2B5EF4-FFF2-40B4-BE49-F238E27FC236}">
                <a16:creationId xmlns:a16="http://schemas.microsoft.com/office/drawing/2014/main" id="{97BCF059-0BEC-4661-99AC-EA2644A0E208}"/>
              </a:ext>
            </a:extLst>
          </p:cNvPr>
          <p:cNvSpPr txBox="1"/>
          <p:nvPr/>
        </p:nvSpPr>
        <p:spPr>
          <a:xfrm>
            <a:off x="5264506" y="4942909"/>
            <a:ext cx="1507144" cy="646331"/>
          </a:xfrm>
          <a:prstGeom prst="rect">
            <a:avLst/>
          </a:prstGeom>
          <a:noFill/>
        </p:spPr>
        <p:txBody>
          <a:bodyPr wrap="none" rtlCol="0">
            <a:spAutoFit/>
          </a:bodyPr>
          <a:lstStyle/>
          <a:p>
            <a:pPr algn="ctr"/>
            <a:r>
              <a:rPr lang="es-ES_tradnl" b="1" dirty="0">
                <a:solidFill>
                  <a:schemeClr val="accent2">
                    <a:lumMod val="60000"/>
                    <a:lumOff val="40000"/>
                  </a:schemeClr>
                </a:solidFill>
              </a:rPr>
              <a:t>WP </a:t>
            </a:r>
            <a:r>
              <a:rPr lang="es-ES_tradnl" b="1" dirty="0" err="1">
                <a:solidFill>
                  <a:schemeClr val="accent2">
                    <a:lumMod val="60000"/>
                    <a:lumOff val="40000"/>
                  </a:schemeClr>
                </a:solidFill>
              </a:rPr>
              <a:t>Published</a:t>
            </a:r>
            <a:endParaRPr lang="es-ES_tradnl" b="1" dirty="0">
              <a:solidFill>
                <a:schemeClr val="accent2">
                  <a:lumMod val="60000"/>
                  <a:lumOff val="40000"/>
                </a:schemeClr>
              </a:solidFill>
            </a:endParaRPr>
          </a:p>
          <a:p>
            <a:pPr algn="ctr"/>
            <a:r>
              <a:rPr lang="es-ES_tradnl" b="1" dirty="0">
                <a:solidFill>
                  <a:schemeClr val="accent2">
                    <a:lumMod val="60000"/>
                    <a:lumOff val="40000"/>
                  </a:schemeClr>
                </a:solidFill>
              </a:rPr>
              <a:t>07-Nov</a:t>
            </a:r>
            <a:endParaRPr lang="en-US" b="1" dirty="0">
              <a:solidFill>
                <a:schemeClr val="accent2">
                  <a:lumMod val="60000"/>
                  <a:lumOff val="40000"/>
                </a:schemeClr>
              </a:solidFill>
            </a:endParaRPr>
          </a:p>
        </p:txBody>
      </p:sp>
      <p:sp>
        <p:nvSpPr>
          <p:cNvPr id="16" name="Flecha: a la derecha 15">
            <a:extLst>
              <a:ext uri="{FF2B5EF4-FFF2-40B4-BE49-F238E27FC236}">
                <a16:creationId xmlns:a16="http://schemas.microsoft.com/office/drawing/2014/main" id="{B7110194-4281-4299-9A41-01E9C7DF221C}"/>
              </a:ext>
            </a:extLst>
          </p:cNvPr>
          <p:cNvSpPr/>
          <p:nvPr/>
        </p:nvSpPr>
        <p:spPr>
          <a:xfrm>
            <a:off x="6051851" y="1239978"/>
            <a:ext cx="2949306" cy="3893909"/>
          </a:xfrm>
          <a:prstGeom prst="rightArrow">
            <a:avLst>
              <a:gd name="adj1" fmla="val 50000"/>
              <a:gd name="adj2" fmla="val 50555"/>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25" name="3 Conector recto">
            <a:extLst>
              <a:ext uri="{FF2B5EF4-FFF2-40B4-BE49-F238E27FC236}">
                <a16:creationId xmlns:a16="http://schemas.microsoft.com/office/drawing/2014/main" id="{C6B86009-EE5C-41B6-A29B-245FDFA0FE36}"/>
              </a:ext>
            </a:extLst>
          </p:cNvPr>
          <p:cNvCxnSpPr>
            <a:cxnSpLocks/>
          </p:cNvCxnSpPr>
          <p:nvPr/>
        </p:nvCxnSpPr>
        <p:spPr>
          <a:xfrm>
            <a:off x="7317679" y="900980"/>
            <a:ext cx="1" cy="5027941"/>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6" name="4 CuadroTexto">
            <a:extLst>
              <a:ext uri="{FF2B5EF4-FFF2-40B4-BE49-F238E27FC236}">
                <a16:creationId xmlns:a16="http://schemas.microsoft.com/office/drawing/2014/main" id="{A575F106-A5C1-4A39-9E6C-815D75E310BA}"/>
              </a:ext>
            </a:extLst>
          </p:cNvPr>
          <p:cNvSpPr txBox="1"/>
          <p:nvPr/>
        </p:nvSpPr>
        <p:spPr>
          <a:xfrm>
            <a:off x="7457336" y="2819466"/>
            <a:ext cx="1249060" cy="646331"/>
          </a:xfrm>
          <a:prstGeom prst="rect">
            <a:avLst/>
          </a:prstGeom>
          <a:noFill/>
        </p:spPr>
        <p:txBody>
          <a:bodyPr wrap="none" rtlCol="0">
            <a:spAutoFit/>
          </a:bodyPr>
          <a:lstStyle/>
          <a:p>
            <a:pPr algn="ctr"/>
            <a:r>
              <a:rPr lang="es-ES_tradnl" b="1" dirty="0" err="1">
                <a:solidFill>
                  <a:srgbClr val="FF0000"/>
                </a:solidFill>
              </a:rPr>
              <a:t>DEADLINEs</a:t>
            </a:r>
            <a:endParaRPr lang="es-ES_tradnl" b="1" dirty="0">
              <a:solidFill>
                <a:srgbClr val="FF0000"/>
              </a:solidFill>
            </a:endParaRPr>
          </a:p>
          <a:p>
            <a:pPr algn="ctr"/>
            <a:r>
              <a:rPr lang="es-ES_tradnl" b="1" dirty="0">
                <a:solidFill>
                  <a:srgbClr val="FF0000"/>
                </a:solidFill>
              </a:rPr>
              <a:t>along-2018</a:t>
            </a:r>
          </a:p>
        </p:txBody>
      </p:sp>
      <p:grpSp>
        <p:nvGrpSpPr>
          <p:cNvPr id="36" name="Grupo 35">
            <a:extLst>
              <a:ext uri="{FF2B5EF4-FFF2-40B4-BE49-F238E27FC236}">
                <a16:creationId xmlns:a16="http://schemas.microsoft.com/office/drawing/2014/main" id="{3DF2CDF3-D5C9-4EB7-B243-1A1EC7CD6D99}"/>
              </a:ext>
            </a:extLst>
          </p:cNvPr>
          <p:cNvGrpSpPr/>
          <p:nvPr/>
        </p:nvGrpSpPr>
        <p:grpSpPr>
          <a:xfrm>
            <a:off x="6157003" y="2244660"/>
            <a:ext cx="1069694" cy="1904420"/>
            <a:chOff x="7137187" y="2328156"/>
            <a:chExt cx="1401288" cy="1785798"/>
          </a:xfrm>
        </p:grpSpPr>
        <p:sp>
          <p:nvSpPr>
            <p:cNvPr id="38" name="Rectángulo: esquinas redondeadas 37">
              <a:extLst>
                <a:ext uri="{FF2B5EF4-FFF2-40B4-BE49-F238E27FC236}">
                  <a16:creationId xmlns:a16="http://schemas.microsoft.com/office/drawing/2014/main" id="{5F8F0D2C-E358-440D-B9AD-3D09F12CC05B}"/>
                </a:ext>
              </a:extLst>
            </p:cNvPr>
            <p:cNvSpPr/>
            <p:nvPr/>
          </p:nvSpPr>
          <p:spPr>
            <a:xfrm>
              <a:off x="7137187" y="2328156"/>
              <a:ext cx="1391999" cy="1785798"/>
            </a:xfrm>
            <a:prstGeom prst="roundRect">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39" name="Rectángulo: esquinas redondeadas 4">
              <a:extLst>
                <a:ext uri="{FF2B5EF4-FFF2-40B4-BE49-F238E27FC236}">
                  <a16:creationId xmlns:a16="http://schemas.microsoft.com/office/drawing/2014/main" id="{EB1E023E-E8F6-4918-8CC9-0D4CFF5010FE}"/>
                </a:ext>
              </a:extLst>
            </p:cNvPr>
            <p:cNvSpPr txBox="1"/>
            <p:nvPr/>
          </p:nvSpPr>
          <p:spPr>
            <a:xfrm>
              <a:off x="7148797" y="2362797"/>
              <a:ext cx="1389678" cy="161968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buNone/>
              </a:pPr>
              <a:r>
                <a:rPr lang="en-GB" sz="1600" b="1" dirty="0">
                  <a:solidFill>
                    <a:schemeClr val="bg1"/>
                  </a:solidFill>
                </a:rPr>
                <a:t>EU &amp; National </a:t>
              </a:r>
              <a:r>
                <a:rPr lang="en-GB" sz="1600" b="1" dirty="0" err="1">
                  <a:solidFill>
                    <a:schemeClr val="bg1"/>
                  </a:solidFill>
                </a:rPr>
                <a:t>Infodays</a:t>
              </a:r>
              <a:endParaRPr lang="en-GB" sz="1600" b="1" dirty="0">
                <a:solidFill>
                  <a:schemeClr val="bg1"/>
                </a:solidFill>
              </a:endParaRPr>
            </a:p>
            <a:p>
              <a:pPr marL="0" lvl="0" indent="0" algn="ctr" defTabSz="711200">
                <a:lnSpc>
                  <a:spcPct val="90000"/>
                </a:lnSpc>
                <a:spcBef>
                  <a:spcPct val="0"/>
                </a:spcBef>
                <a:buNone/>
              </a:pPr>
              <a:r>
                <a:rPr lang="en-GB" sz="1600" b="1" dirty="0">
                  <a:solidFill>
                    <a:schemeClr val="bg1"/>
                  </a:solidFill>
                </a:rPr>
                <a:t>Call-2018</a:t>
              </a:r>
            </a:p>
            <a:p>
              <a:pPr marL="0" lvl="0" indent="0" algn="ctr" defTabSz="711200">
                <a:lnSpc>
                  <a:spcPct val="90000"/>
                </a:lnSpc>
                <a:spcBef>
                  <a:spcPct val="0"/>
                </a:spcBef>
                <a:buNone/>
              </a:pPr>
              <a:r>
                <a:rPr lang="en-GB" sz="1600" b="1" kern="1200" noProof="0" dirty="0">
                  <a:solidFill>
                    <a:schemeClr val="bg1"/>
                  </a:solidFill>
                </a:rPr>
                <a:t>&amp;</a:t>
              </a:r>
            </a:p>
            <a:p>
              <a:pPr marL="0" lvl="0" indent="0" algn="ctr" defTabSz="711200">
                <a:lnSpc>
                  <a:spcPct val="90000"/>
                </a:lnSpc>
                <a:spcBef>
                  <a:spcPct val="0"/>
                </a:spcBef>
                <a:buNone/>
              </a:pPr>
              <a:r>
                <a:rPr lang="en-GB" sz="1600" b="1" dirty="0">
                  <a:solidFill>
                    <a:schemeClr val="bg1"/>
                  </a:solidFill>
                </a:rPr>
                <a:t>Calls opening</a:t>
              </a:r>
              <a:endParaRPr lang="en-GB" sz="1400" b="1" kern="1200" noProof="0" dirty="0">
                <a:solidFill>
                  <a:schemeClr val="bg1"/>
                </a:solidFill>
              </a:endParaRPr>
            </a:p>
          </p:txBody>
        </p:sp>
      </p:grpSp>
    </p:spTree>
    <p:extLst>
      <p:ext uri="{BB962C8B-B14F-4D97-AF65-F5344CB8AC3E}">
        <p14:creationId xmlns:p14="http://schemas.microsoft.com/office/powerpoint/2010/main" val="34652858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70D841E-4839-44E8-8E80-F5652285777F}"/>
              </a:ext>
            </a:extLst>
          </p:cNvPr>
          <p:cNvSpPr txBox="1">
            <a:spLocks/>
          </p:cNvSpPr>
          <p:nvPr/>
        </p:nvSpPr>
        <p:spPr bwMode="auto">
          <a:xfrm>
            <a:off x="1134296" y="533890"/>
            <a:ext cx="7739503" cy="3960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58775" indent="-358775" algn="l" rtl="0" eaLnBrk="0" fontAlgn="base" hangingPunct="0">
              <a:spcBef>
                <a:spcPct val="0"/>
              </a:spcBef>
              <a:spcAft>
                <a:spcPct val="0"/>
              </a:spcAft>
              <a:defRPr sz="2200" b="1">
                <a:solidFill>
                  <a:srgbClr val="578DA3"/>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indent="0" algn="r"/>
            <a:r>
              <a:rPr lang="en-US" altLang="en-US" sz="2000" dirty="0">
                <a:latin typeface="Verdana"/>
              </a:rPr>
              <a:t>How it is H2020 implemented…</a:t>
            </a:r>
            <a:endParaRPr lang="en-GB" sz="2000" dirty="0">
              <a:solidFill>
                <a:srgbClr val="000000"/>
              </a:solidFill>
              <a:latin typeface="Verdana"/>
            </a:endParaRPr>
          </a:p>
        </p:txBody>
      </p:sp>
      <p:sp>
        <p:nvSpPr>
          <p:cNvPr id="5" name="Rectangle 4">
            <a:extLst>
              <a:ext uri="{FF2B5EF4-FFF2-40B4-BE49-F238E27FC236}">
                <a16:creationId xmlns:a16="http://schemas.microsoft.com/office/drawing/2014/main" id="{A205AEEC-AD08-4B3E-9BD1-C2ECE5591373}"/>
              </a:ext>
            </a:extLst>
          </p:cNvPr>
          <p:cNvSpPr txBox="1">
            <a:spLocks noChangeArrowheads="1"/>
          </p:cNvSpPr>
          <p:nvPr/>
        </p:nvSpPr>
        <p:spPr bwMode="auto">
          <a:xfrm>
            <a:off x="606733" y="1811918"/>
            <a:ext cx="3642955" cy="4137362"/>
          </a:xfrm>
          <a:prstGeom prst="rect">
            <a:avLst/>
          </a:prstGeom>
          <a:noFill/>
          <a:ln w="9525">
            <a:noFill/>
            <a:miter lim="800000"/>
            <a:headEnd/>
            <a:tailEnd/>
          </a:ln>
          <a:effectLst/>
        </p:spPr>
        <p:txBody>
          <a:bodyPr vert="horz" wrap="square" lIns="90440" tIns="44426" rIns="90440" bIns="44426" numCol="1" anchor="t" anchorCtr="0" compatLnSpc="1">
            <a:prstTxWarp prst="textNoShape">
              <a:avLst/>
            </a:prstTxWarp>
            <a:noAutofit/>
          </a:bodyPr>
          <a:lstStyle>
            <a:lvl1pPr marL="0" indent="0" algn="r" rtl="0" eaLnBrk="1" fontAlgn="base" latinLnBrk="0" hangingPunct="1">
              <a:spcBef>
                <a:spcPct val="20000"/>
              </a:spcBef>
              <a:spcAft>
                <a:spcPct val="0"/>
              </a:spcAft>
              <a:buNone/>
              <a:defRPr kumimoji="0" lang="es-ES" sz="2000" b="0">
                <a:solidFill>
                  <a:schemeClr val="tx1"/>
                </a:solidFill>
                <a:effectLst>
                  <a:outerShdw blurRad="38100" dist="38100" dir="2700000" algn="tl">
                    <a:srgbClr val="FFFFFF"/>
                  </a:outerShdw>
                </a:effectLst>
                <a:latin typeface="+mn-lt"/>
                <a:ea typeface="+mn-ea"/>
                <a:cs typeface="+mn-cs"/>
              </a:defRPr>
            </a:lvl1pPr>
            <a:lvl2pPr marL="457200" indent="0" algn="ctr" rtl="0" eaLnBrk="1" fontAlgn="base" latinLnBrk="0" hangingPunct="1">
              <a:spcBef>
                <a:spcPct val="20000"/>
              </a:spcBef>
              <a:spcAft>
                <a:spcPct val="0"/>
              </a:spcAft>
              <a:buNone/>
              <a:defRPr kumimoji="0" lang="es-ES" sz="2400">
                <a:solidFill>
                  <a:schemeClr val="tx1">
                    <a:tint val="75000"/>
                  </a:schemeClr>
                </a:solidFill>
                <a:effectLst>
                  <a:outerShdw blurRad="38100" dist="38100" dir="2700000" algn="tl">
                    <a:srgbClr val="FFFFFF"/>
                  </a:outerShdw>
                </a:effectLst>
                <a:latin typeface="+mn-lt"/>
              </a:defRPr>
            </a:lvl2pPr>
            <a:lvl3pPr marL="914400" indent="0" algn="ctr" rtl="0" eaLnBrk="1" fontAlgn="base" latinLnBrk="0" hangingPunct="1">
              <a:spcBef>
                <a:spcPct val="20000"/>
              </a:spcBef>
              <a:spcAft>
                <a:spcPct val="0"/>
              </a:spcAft>
              <a:buNone/>
              <a:defRPr kumimoji="0" lang="es-ES" sz="2000">
                <a:solidFill>
                  <a:schemeClr val="tx1">
                    <a:tint val="75000"/>
                  </a:schemeClr>
                </a:solidFill>
                <a:effectLst>
                  <a:outerShdw blurRad="38100" dist="38100" dir="2700000" algn="tl">
                    <a:srgbClr val="FFFFFF"/>
                  </a:outerShdw>
                </a:effectLst>
                <a:latin typeface="+mn-lt"/>
              </a:defRPr>
            </a:lvl3pPr>
            <a:lvl4pPr marL="1371600" indent="0" algn="ctr" rtl="0" eaLnBrk="1" fontAlgn="base" latinLnBrk="0" hangingPunct="1">
              <a:spcBef>
                <a:spcPct val="20000"/>
              </a:spcBef>
              <a:spcAft>
                <a:spcPct val="0"/>
              </a:spcAft>
              <a:buNone/>
              <a:defRPr kumimoji="0" lang="es-ES" sz="2000">
                <a:solidFill>
                  <a:schemeClr val="tx1">
                    <a:tint val="75000"/>
                  </a:schemeClr>
                </a:solidFill>
                <a:effectLst>
                  <a:outerShdw blurRad="38100" dist="38100" dir="2700000" algn="tl">
                    <a:srgbClr val="FFFFFF"/>
                  </a:outerShdw>
                </a:effectLst>
                <a:latin typeface="+mn-lt"/>
              </a:defRPr>
            </a:lvl4pPr>
            <a:lvl5pPr marL="1828800" indent="0" algn="ctr" rtl="0" eaLnBrk="1" fontAlgn="base" latinLnBrk="0" hangingPunct="1">
              <a:spcBef>
                <a:spcPct val="20000"/>
              </a:spcBef>
              <a:spcAft>
                <a:spcPct val="0"/>
              </a:spcAft>
              <a:buNone/>
              <a:defRPr kumimoji="0" lang="es-ES" sz="2000">
                <a:solidFill>
                  <a:schemeClr val="tx1">
                    <a:tint val="75000"/>
                  </a:schemeClr>
                </a:solidFill>
                <a:effectLst>
                  <a:outerShdw blurRad="38100" dist="38100" dir="2700000" algn="tl">
                    <a:srgbClr val="FFFFFF"/>
                  </a:outerShdw>
                </a:effectLst>
                <a:latin typeface="+mn-lt"/>
              </a:defRPr>
            </a:lvl5pPr>
            <a:lvl6pPr marL="2286000" indent="0" algn="ctr" rtl="0" eaLnBrk="1" fontAlgn="base" latinLnBrk="0" hangingPunct="1">
              <a:spcBef>
                <a:spcPct val="20000"/>
              </a:spcBef>
              <a:spcAft>
                <a:spcPct val="0"/>
              </a:spcAft>
              <a:buNone/>
              <a:defRPr kumimoji="0" lang="es-ES">
                <a:solidFill>
                  <a:schemeClr val="tx1">
                    <a:tint val="75000"/>
                  </a:schemeClr>
                </a:solidFill>
                <a:effectLst>
                  <a:outerShdw blurRad="38100" dist="38100" dir="2700000" algn="tl">
                    <a:srgbClr val="FFFFFF"/>
                  </a:outerShdw>
                </a:effectLst>
                <a:latin typeface="+mn-lt"/>
              </a:defRPr>
            </a:lvl6pPr>
            <a:lvl7pPr marL="2743200" indent="0" algn="ctr" rtl="0" eaLnBrk="1" fontAlgn="base" latinLnBrk="0" hangingPunct="1">
              <a:spcBef>
                <a:spcPct val="20000"/>
              </a:spcBef>
              <a:spcAft>
                <a:spcPct val="0"/>
              </a:spcAft>
              <a:buNone/>
              <a:defRPr kumimoji="0" lang="es-ES">
                <a:solidFill>
                  <a:schemeClr val="tx1">
                    <a:tint val="75000"/>
                  </a:schemeClr>
                </a:solidFill>
                <a:effectLst>
                  <a:outerShdw blurRad="38100" dist="38100" dir="2700000" algn="tl">
                    <a:srgbClr val="FFFFFF"/>
                  </a:outerShdw>
                </a:effectLst>
                <a:latin typeface="+mn-lt"/>
              </a:defRPr>
            </a:lvl7pPr>
            <a:lvl8pPr marL="3200400" indent="0" algn="ctr" rtl="0" eaLnBrk="1" fontAlgn="base" latinLnBrk="0" hangingPunct="1">
              <a:spcBef>
                <a:spcPct val="20000"/>
              </a:spcBef>
              <a:spcAft>
                <a:spcPct val="0"/>
              </a:spcAft>
              <a:buNone/>
              <a:defRPr kumimoji="0" lang="es-ES">
                <a:solidFill>
                  <a:schemeClr val="tx1">
                    <a:tint val="75000"/>
                  </a:schemeClr>
                </a:solidFill>
                <a:effectLst>
                  <a:outerShdw blurRad="38100" dist="38100" dir="2700000" algn="tl">
                    <a:srgbClr val="FFFFFF"/>
                  </a:outerShdw>
                </a:effectLst>
                <a:latin typeface="+mn-lt"/>
              </a:defRPr>
            </a:lvl8pPr>
            <a:lvl9pPr marL="3657600" indent="0" algn="ctr" rtl="0" eaLnBrk="1" fontAlgn="base" latinLnBrk="0" hangingPunct="1">
              <a:spcBef>
                <a:spcPct val="20000"/>
              </a:spcBef>
              <a:spcAft>
                <a:spcPct val="0"/>
              </a:spcAft>
              <a:buNone/>
              <a:defRPr kumimoji="0" lang="es-ES">
                <a:solidFill>
                  <a:schemeClr val="tx1">
                    <a:tint val="75000"/>
                  </a:schemeClr>
                </a:solidFill>
                <a:effectLst>
                  <a:outerShdw blurRad="38100" dist="38100" dir="2700000" algn="tl">
                    <a:srgbClr val="FFFFFF"/>
                  </a:outerShdw>
                </a:effectLst>
                <a:latin typeface="+mn-lt"/>
              </a:defRPr>
            </a:lvl9pPr>
          </a:lstStyle>
          <a:p>
            <a:pPr marL="180975" indent="-180975" algn="just" defTabSz="449263" eaLnBrk="0" hangingPunct="0">
              <a:spcAft>
                <a:spcPts val="600"/>
              </a:spcAft>
              <a:buClr>
                <a:srgbClr val="578DA3"/>
              </a:buClr>
              <a:buSzPct val="120000"/>
              <a:buFont typeface="Arial" panose="020B0604020202020204" pitchFamily="34" charset="0"/>
              <a:buChar char="•"/>
            </a:pPr>
            <a:r>
              <a:rPr lang="es-ES_tradnl" sz="1800" dirty="0" err="1">
                <a:latin typeface="Verdana"/>
              </a:rPr>
              <a:t>Competitive</a:t>
            </a:r>
            <a:r>
              <a:rPr lang="es-ES_tradnl" sz="1800" dirty="0">
                <a:latin typeface="Verdana"/>
              </a:rPr>
              <a:t> </a:t>
            </a:r>
            <a:r>
              <a:rPr lang="es-ES_tradnl" sz="1800" dirty="0" err="1">
                <a:latin typeface="Verdana"/>
              </a:rPr>
              <a:t>call</a:t>
            </a:r>
            <a:r>
              <a:rPr lang="es-ES_tradnl" sz="1800" dirty="0">
                <a:latin typeface="Verdana"/>
              </a:rPr>
              <a:t> </a:t>
            </a:r>
            <a:r>
              <a:rPr lang="es-ES_tradnl" sz="1800" dirty="0" err="1">
                <a:latin typeface="Verdana"/>
              </a:rPr>
              <a:t>for</a:t>
            </a:r>
            <a:r>
              <a:rPr lang="es-ES_tradnl" sz="1800" dirty="0">
                <a:latin typeface="Verdana"/>
              </a:rPr>
              <a:t> </a:t>
            </a:r>
            <a:r>
              <a:rPr lang="es-ES_tradnl" sz="1800" dirty="0" err="1">
                <a:latin typeface="Verdana"/>
              </a:rPr>
              <a:t>proposals</a:t>
            </a:r>
            <a:r>
              <a:rPr lang="es-ES_tradnl" sz="1800" dirty="0">
                <a:latin typeface="Verdana"/>
              </a:rPr>
              <a:t> </a:t>
            </a:r>
            <a:r>
              <a:rPr lang="es-ES_tradnl" sz="1800" dirty="0" err="1">
                <a:latin typeface="Verdana"/>
              </a:rPr>
              <a:t>published</a:t>
            </a:r>
            <a:r>
              <a:rPr lang="es-ES_tradnl" sz="1800" dirty="0">
                <a:latin typeface="Verdana"/>
              </a:rPr>
              <a:t> at the </a:t>
            </a:r>
            <a:r>
              <a:rPr lang="es-ES_tradnl" sz="1800" dirty="0" err="1">
                <a:latin typeface="Verdana"/>
              </a:rPr>
              <a:t>ofitial</a:t>
            </a:r>
            <a:r>
              <a:rPr lang="es-ES_tradnl" sz="1800" dirty="0">
                <a:latin typeface="Verdana"/>
              </a:rPr>
              <a:t> </a:t>
            </a:r>
            <a:r>
              <a:rPr lang="es-ES_tradnl" sz="1800" dirty="0" err="1">
                <a:latin typeface="Verdana"/>
              </a:rPr>
              <a:t>WorkProgrammes</a:t>
            </a:r>
            <a:r>
              <a:rPr lang="es-ES_tradnl" sz="1800" dirty="0">
                <a:latin typeface="Verdana"/>
              </a:rPr>
              <a:t> of </a:t>
            </a:r>
            <a:r>
              <a:rPr lang="es-ES_tradnl" sz="1800" dirty="0" err="1">
                <a:latin typeface="Verdana"/>
              </a:rPr>
              <a:t>each</a:t>
            </a:r>
            <a:r>
              <a:rPr lang="es-ES_tradnl" sz="1800" dirty="0">
                <a:latin typeface="Verdana"/>
              </a:rPr>
              <a:t> </a:t>
            </a:r>
            <a:r>
              <a:rPr lang="es-ES_tradnl" sz="1800" dirty="0" err="1">
                <a:latin typeface="Verdana"/>
              </a:rPr>
              <a:t>thematic</a:t>
            </a:r>
            <a:r>
              <a:rPr lang="es-ES_tradnl" sz="1800" dirty="0">
                <a:latin typeface="Verdana"/>
              </a:rPr>
              <a:t>…</a:t>
            </a:r>
          </a:p>
          <a:p>
            <a:pPr marL="180975" indent="-180975" algn="just" defTabSz="449263" eaLnBrk="0" hangingPunct="0">
              <a:spcAft>
                <a:spcPts val="600"/>
              </a:spcAft>
              <a:buClr>
                <a:srgbClr val="578DA3"/>
              </a:buClr>
              <a:buSzPct val="120000"/>
              <a:buFont typeface="Arial" panose="020B0604020202020204" pitchFamily="34" charset="0"/>
              <a:buChar char="•"/>
            </a:pPr>
            <a:endParaRPr lang="es-ES_tradnl" sz="1800" dirty="0">
              <a:latin typeface="Verdana"/>
            </a:endParaRPr>
          </a:p>
          <a:p>
            <a:pPr marL="180975" indent="-180975" algn="just" defTabSz="449263" eaLnBrk="0" hangingPunct="0">
              <a:spcAft>
                <a:spcPts val="600"/>
              </a:spcAft>
              <a:buClr>
                <a:srgbClr val="578DA3"/>
              </a:buClr>
              <a:buSzPct val="120000"/>
              <a:buFont typeface="Arial" panose="020B0604020202020204" pitchFamily="34" charset="0"/>
              <a:buChar char="•"/>
            </a:pPr>
            <a:r>
              <a:rPr lang="es-ES_tradnl" sz="1800" dirty="0">
                <a:latin typeface="Verdana"/>
              </a:rPr>
              <a:t>Big </a:t>
            </a:r>
            <a:r>
              <a:rPr lang="es-ES_tradnl" sz="1800" dirty="0" err="1">
                <a:latin typeface="Verdana"/>
              </a:rPr>
              <a:t>strategic</a:t>
            </a:r>
            <a:r>
              <a:rPr lang="es-ES_tradnl" sz="1800" dirty="0">
                <a:latin typeface="Verdana"/>
              </a:rPr>
              <a:t> </a:t>
            </a:r>
            <a:r>
              <a:rPr lang="es-ES_tradnl" sz="1800" dirty="0" err="1">
                <a:latin typeface="Verdana"/>
              </a:rPr>
              <a:t>initiatives</a:t>
            </a:r>
            <a:r>
              <a:rPr lang="es-ES_tradnl" sz="1800" dirty="0">
                <a:latin typeface="Verdana"/>
              </a:rPr>
              <a:t> </a:t>
            </a:r>
            <a:r>
              <a:rPr lang="es-ES_tradnl" sz="1800" dirty="0" err="1">
                <a:latin typeface="Verdana"/>
              </a:rPr>
              <a:t>which</a:t>
            </a:r>
            <a:r>
              <a:rPr lang="es-ES_tradnl" sz="1800" dirty="0">
                <a:latin typeface="Verdana"/>
              </a:rPr>
              <a:t> are </a:t>
            </a:r>
            <a:r>
              <a:rPr lang="es-ES_tradnl" sz="1800" dirty="0" err="1">
                <a:latin typeface="Verdana"/>
              </a:rPr>
              <a:t>parallel</a:t>
            </a:r>
            <a:r>
              <a:rPr lang="es-ES_tradnl" sz="1800" dirty="0">
                <a:latin typeface="Verdana"/>
              </a:rPr>
              <a:t> </a:t>
            </a:r>
            <a:r>
              <a:rPr lang="es-ES_tradnl" sz="1800" dirty="0" err="1">
                <a:latin typeface="Verdana"/>
              </a:rPr>
              <a:t>to</a:t>
            </a:r>
            <a:r>
              <a:rPr lang="es-ES_tradnl" sz="1800" dirty="0">
                <a:latin typeface="Verdana"/>
              </a:rPr>
              <a:t> H2020 </a:t>
            </a:r>
            <a:r>
              <a:rPr lang="es-ES_tradnl" sz="1800" dirty="0">
                <a:latin typeface="Verdana"/>
                <a:sym typeface="Wingdings" panose="05000000000000000000" pitchFamily="2" charset="2"/>
              </a:rPr>
              <a:t> Ex.: </a:t>
            </a:r>
            <a:r>
              <a:rPr lang="es-ES_tradnl" sz="1800" dirty="0" err="1">
                <a:latin typeface="Verdana"/>
              </a:rPr>
              <a:t>Public-Private</a:t>
            </a:r>
            <a:r>
              <a:rPr lang="es-ES_tradnl" sz="1800" dirty="0">
                <a:latin typeface="Verdana"/>
              </a:rPr>
              <a:t> </a:t>
            </a:r>
            <a:r>
              <a:rPr lang="es-ES_tradnl" sz="1800" dirty="0" err="1">
                <a:latin typeface="Verdana"/>
              </a:rPr>
              <a:t>Partnerships</a:t>
            </a:r>
            <a:r>
              <a:rPr lang="es-ES_tradnl" sz="1800" dirty="0">
                <a:latin typeface="Verdana"/>
              </a:rPr>
              <a:t>, … </a:t>
            </a:r>
          </a:p>
        </p:txBody>
      </p:sp>
      <p:pic>
        <p:nvPicPr>
          <p:cNvPr id="6" name="Picture 2">
            <a:extLst>
              <a:ext uri="{FF2B5EF4-FFF2-40B4-BE49-F238E27FC236}">
                <a16:creationId xmlns:a16="http://schemas.microsoft.com/office/drawing/2014/main" id="{D54DEE8D-83D5-4607-9805-D985AD1A59A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130328" y="1700808"/>
            <a:ext cx="3845766" cy="4999496"/>
          </a:xfrm>
          <a:prstGeom prst="rect">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sp>
        <p:nvSpPr>
          <p:cNvPr id="7" name="1 Flecha derecha">
            <a:extLst>
              <a:ext uri="{FF2B5EF4-FFF2-40B4-BE49-F238E27FC236}">
                <a16:creationId xmlns:a16="http://schemas.microsoft.com/office/drawing/2014/main" id="{DE96281D-FA88-41C0-BB87-84E4449FBB1A}"/>
              </a:ext>
            </a:extLst>
          </p:cNvPr>
          <p:cNvSpPr/>
          <p:nvPr/>
        </p:nvSpPr>
        <p:spPr>
          <a:xfrm>
            <a:off x="4283968" y="2348880"/>
            <a:ext cx="720080" cy="432048"/>
          </a:xfrm>
          <a:prstGeom prst="rightArrow">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ES_tradnl" sz="7600" b="1" i="0" u="none" strike="noStrike" kern="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1857915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51720" y="181075"/>
            <a:ext cx="6768752" cy="576263"/>
          </a:xfrm>
          <a:prstGeom prst="rect">
            <a:avLst/>
          </a:prstGeom>
        </p:spPr>
        <p:txBody>
          <a:bodyPr/>
          <a:lstStyle>
            <a:lvl1pPr algn="l" defTabSz="914400" rtl="0" eaLnBrk="1" latinLnBrk="0" hangingPunct="1">
              <a:spcBef>
                <a:spcPct val="0"/>
              </a:spcBef>
              <a:buNone/>
              <a:defRPr kumimoji="0" lang="es-ES" sz="3400" b="1" kern="1200">
                <a:solidFill>
                  <a:srgbClr val="2F6EBB"/>
                </a:solidFill>
                <a:latin typeface="+mj-lt"/>
                <a:ea typeface="+mj-ea"/>
                <a:cs typeface="+mj-cs"/>
              </a:defRPr>
            </a:lvl1pPr>
          </a:lstStyle>
          <a:p>
            <a:pPr algn="r"/>
            <a:r>
              <a:rPr lang="fr-BE" sz="2400" dirty="0"/>
              <a:t>The </a:t>
            </a:r>
            <a:r>
              <a:rPr lang="fr-BE" sz="2400" dirty="0" err="1"/>
              <a:t>work</a:t>
            </a:r>
            <a:r>
              <a:rPr lang="fr-BE" sz="2400" dirty="0"/>
              <a:t>-programme…</a:t>
            </a:r>
            <a:endParaRPr lang="en-GB" sz="2400" dirty="0"/>
          </a:p>
        </p:txBody>
      </p:sp>
      <p:sp>
        <p:nvSpPr>
          <p:cNvPr id="6" name="Rectangle 3"/>
          <p:cNvSpPr>
            <a:spLocks noChangeArrowheads="1"/>
          </p:cNvSpPr>
          <p:nvPr/>
        </p:nvSpPr>
        <p:spPr bwMode="auto">
          <a:xfrm>
            <a:off x="856625" y="757338"/>
            <a:ext cx="7956376"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914400">
              <a:lnSpc>
                <a:spcPct val="100000"/>
              </a:lnSpc>
              <a:buSzTx/>
              <a:defRPr/>
            </a:pPr>
            <a:r>
              <a:rPr lang="pt-PT" sz="2000" b="1" dirty="0"/>
              <a:t>P</a:t>
            </a:r>
            <a:r>
              <a:rPr lang="pt-PT" sz="2100" b="1" dirty="0"/>
              <a:t>ackge of documents </a:t>
            </a:r>
            <a:r>
              <a:rPr lang="pt-PT" sz="2100" dirty="0"/>
              <a:t>where you can find the details on the thematic priorities for funding (bi-annual), the funding schemes, condition for participation, deadlines, etc.. </a:t>
            </a:r>
            <a:r>
              <a:rPr lang="pt-PT" sz="2100" dirty="0">
                <a:sym typeface="Wingdings" panose="05000000000000000000" pitchFamily="2" charset="2"/>
              </a:rPr>
              <a:t> </a:t>
            </a:r>
            <a:r>
              <a:rPr lang="pt-PT" sz="2100" b="1" dirty="0">
                <a:solidFill>
                  <a:srgbClr val="FF0000"/>
                </a:solidFill>
                <a:sym typeface="Wingdings" panose="05000000000000000000" pitchFamily="2" charset="2"/>
              </a:rPr>
              <a:t>ATTENTION: For WP 2018-2020 there will be topic descriptions for 2018-2019 and orientations for 2020... in principle.</a:t>
            </a:r>
          </a:p>
          <a:p>
            <a:pPr algn="just" defTabSz="914400">
              <a:lnSpc>
                <a:spcPct val="100000"/>
              </a:lnSpc>
              <a:buSzTx/>
              <a:defRPr/>
            </a:pPr>
            <a:endParaRPr lang="pt-PT" sz="2100" dirty="0"/>
          </a:p>
          <a:p>
            <a:pPr marL="342900" indent="-342900" algn="just">
              <a:buFont typeface="Wingdings" panose="05000000000000000000" pitchFamily="2" charset="2"/>
              <a:buChar char="q"/>
              <a:defRPr/>
            </a:pPr>
            <a:r>
              <a:rPr lang="pt-PT" sz="2100" b="1" dirty="0"/>
              <a:t>18 thematic sub-programmes </a:t>
            </a:r>
            <a:r>
              <a:rPr lang="pt-PT" sz="2100" dirty="0">
                <a:sym typeface="Wingdings" panose="05000000000000000000" pitchFamily="2" charset="2"/>
              </a:rPr>
              <a:t> Societal Challenges, Industrial lidership, Excellence Science, CrossCutting Activities, SMEs Instrument &amp; Fast Track to innovation (FTI).</a:t>
            </a:r>
          </a:p>
          <a:p>
            <a:pPr marL="342900" indent="-342900" algn="just">
              <a:buFont typeface="Wingdings" panose="05000000000000000000" pitchFamily="2" charset="2"/>
              <a:buChar char="q"/>
              <a:defRPr/>
            </a:pPr>
            <a:endParaRPr lang="pt-PT" sz="2100" dirty="0"/>
          </a:p>
          <a:p>
            <a:pPr marL="342900" indent="-342900" algn="just">
              <a:buFont typeface="Wingdings" panose="05000000000000000000" pitchFamily="2" charset="2"/>
              <a:buChar char="q"/>
              <a:defRPr/>
            </a:pPr>
            <a:r>
              <a:rPr lang="pt-PT" sz="2100" b="1" dirty="0"/>
              <a:t>General</a:t>
            </a:r>
            <a:r>
              <a:rPr lang="pt-PT" sz="2100" dirty="0"/>
              <a:t> </a:t>
            </a:r>
            <a:r>
              <a:rPr lang="pt-PT" sz="2100" b="1" dirty="0"/>
              <a:t>Annex </a:t>
            </a:r>
            <a:r>
              <a:rPr lang="pt-PT" sz="2100" dirty="0">
                <a:sym typeface="Wingdings" panose="05000000000000000000" pitchFamily="2" charset="2"/>
              </a:rPr>
              <a:t> All the participation rules, admisibility conditions, eligibility criterias, funding rates, evaluatiosn criterias,...</a:t>
            </a:r>
          </a:p>
          <a:p>
            <a:pPr marL="342900" indent="-342900" algn="just">
              <a:buFont typeface="Wingdings" panose="05000000000000000000" pitchFamily="2" charset="2"/>
              <a:buChar char="q"/>
              <a:defRPr/>
            </a:pPr>
            <a:endParaRPr lang="pt-PT" sz="2100" dirty="0">
              <a:sym typeface="Wingdings" panose="05000000000000000000" pitchFamily="2" charset="2"/>
            </a:endParaRPr>
          </a:p>
          <a:p>
            <a:pPr marL="342900" indent="-342900" algn="just">
              <a:buFont typeface="Wingdings" panose="05000000000000000000" pitchFamily="2" charset="2"/>
              <a:buChar char="q"/>
              <a:defRPr/>
            </a:pPr>
            <a:r>
              <a:rPr lang="pt-PT" sz="2100" b="1" dirty="0">
                <a:sym typeface="Wingdings" panose="05000000000000000000" pitchFamily="2" charset="2"/>
              </a:rPr>
              <a:t>Other programmes </a:t>
            </a:r>
            <a:r>
              <a:rPr lang="pt-PT" sz="2100" dirty="0">
                <a:sym typeface="Wingdings" panose="05000000000000000000" pitchFamily="2" charset="2"/>
              </a:rPr>
              <a:t> Spreading Excellence &amp; Widening Participation; Science wih and for Society; European Institute of Technology (EIT); EURATOM,...</a:t>
            </a:r>
          </a:p>
        </p:txBody>
      </p:sp>
    </p:spTree>
    <p:extLst>
      <p:ext uri="{BB962C8B-B14F-4D97-AF65-F5344CB8AC3E}">
        <p14:creationId xmlns:p14="http://schemas.microsoft.com/office/powerpoint/2010/main" val="1575275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907704" y="620688"/>
            <a:ext cx="6122178" cy="5440710"/>
            <a:chOff x="251520" y="214153"/>
            <a:chExt cx="6122178" cy="5440710"/>
          </a:xfrm>
        </p:grpSpPr>
        <p:grpSp>
          <p:nvGrpSpPr>
            <p:cNvPr id="2" name="1 Grupo"/>
            <p:cNvGrpSpPr/>
            <p:nvPr/>
          </p:nvGrpSpPr>
          <p:grpSpPr>
            <a:xfrm>
              <a:off x="251520" y="214153"/>
              <a:ext cx="6122178" cy="5440710"/>
              <a:chOff x="251520" y="214153"/>
              <a:chExt cx="6122178" cy="5440710"/>
            </a:xfrm>
          </p:grpSpPr>
          <p:pic>
            <p:nvPicPr>
              <p:cNvPr id="8195" name="Picture 3">
                <a:hlinkClick r:id="rId2"/>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3698" y="214153"/>
                <a:ext cx="6120000" cy="379054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5126"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1520" y="4005064"/>
                <a:ext cx="6120000" cy="1649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2 Rectángulo"/>
            <p:cNvSpPr/>
            <p:nvPr/>
          </p:nvSpPr>
          <p:spPr>
            <a:xfrm>
              <a:off x="1835696" y="4403559"/>
              <a:ext cx="3096344" cy="3215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12" name="Title 1"/>
          <p:cNvSpPr txBox="1">
            <a:spLocks/>
          </p:cNvSpPr>
          <p:nvPr/>
        </p:nvSpPr>
        <p:spPr>
          <a:xfrm>
            <a:off x="2051720" y="181075"/>
            <a:ext cx="6768752" cy="576263"/>
          </a:xfrm>
          <a:prstGeom prst="rect">
            <a:avLst/>
          </a:prstGeom>
        </p:spPr>
        <p:txBody>
          <a:bodyPr/>
          <a:lstStyle>
            <a:lvl1pPr algn="l" defTabSz="914400" rtl="0" eaLnBrk="1" latinLnBrk="0" hangingPunct="1">
              <a:spcBef>
                <a:spcPct val="0"/>
              </a:spcBef>
              <a:buNone/>
              <a:defRPr kumimoji="0" lang="es-ES" sz="3400" b="1" kern="1200">
                <a:solidFill>
                  <a:srgbClr val="2F6EBB"/>
                </a:solidFill>
                <a:latin typeface="+mj-lt"/>
                <a:ea typeface="+mj-ea"/>
                <a:cs typeface="+mj-cs"/>
              </a:defRPr>
            </a:lvl1pPr>
          </a:lstStyle>
          <a:p>
            <a:pPr algn="r"/>
            <a:r>
              <a:rPr lang="fr-BE" sz="2400" dirty="0"/>
              <a:t>The </a:t>
            </a:r>
            <a:r>
              <a:rPr lang="fr-BE" sz="2400" dirty="0" err="1"/>
              <a:t>work</a:t>
            </a:r>
            <a:r>
              <a:rPr lang="fr-BE" sz="2400" dirty="0"/>
              <a:t>-programme…</a:t>
            </a:r>
            <a:endParaRPr lang="en-GB" sz="2400" dirty="0"/>
          </a:p>
        </p:txBody>
      </p:sp>
      <p:sp>
        <p:nvSpPr>
          <p:cNvPr id="6" name="5 Flecha derecha"/>
          <p:cNvSpPr/>
          <p:nvPr/>
        </p:nvSpPr>
        <p:spPr>
          <a:xfrm>
            <a:off x="2627784" y="4725144"/>
            <a:ext cx="720080" cy="42640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1446821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hlinkClick r:id="rId2"/>
            <a:extLst>
              <a:ext uri="{FF2B5EF4-FFF2-40B4-BE49-F238E27FC236}">
                <a16:creationId xmlns:a16="http://schemas.microsoft.com/office/drawing/2014/main" id="{1A70A16A-1D58-4CC6-A48B-F33B8F788735}"/>
              </a:ext>
            </a:extLst>
          </p:cNvPr>
          <p:cNvPicPr>
            <a:picLocks noChangeAspect="1"/>
          </p:cNvPicPr>
          <p:nvPr/>
        </p:nvPicPr>
        <p:blipFill>
          <a:blip r:embed="rId3"/>
          <a:stretch>
            <a:fillRect/>
          </a:stretch>
        </p:blipFill>
        <p:spPr>
          <a:xfrm>
            <a:off x="467544" y="1700808"/>
            <a:ext cx="6928261" cy="4322290"/>
          </a:xfrm>
          <a:prstGeom prst="rect">
            <a:avLst/>
          </a:prstGeom>
        </p:spPr>
      </p:pic>
      <p:sp>
        <p:nvSpPr>
          <p:cNvPr id="4" name="21 Elipse">
            <a:extLst>
              <a:ext uri="{FF2B5EF4-FFF2-40B4-BE49-F238E27FC236}">
                <a16:creationId xmlns:a16="http://schemas.microsoft.com/office/drawing/2014/main" id="{053741A7-9B8D-4E0C-B910-DF2FFA41B8C4}"/>
              </a:ext>
            </a:extLst>
          </p:cNvPr>
          <p:cNvSpPr/>
          <p:nvPr/>
        </p:nvSpPr>
        <p:spPr>
          <a:xfrm>
            <a:off x="651905" y="3808520"/>
            <a:ext cx="1471823" cy="564263"/>
          </a:xfrm>
          <a:prstGeom prst="ellipse">
            <a:avLst/>
          </a:prstGeom>
          <a:noFill/>
          <a:ln w="38100" cap="flat" cmpd="sng" algn="ctr">
            <a:solidFill>
              <a:srgbClr val="FFC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ES_tradnl" sz="7600" b="1" i="0" u="none" strike="noStrike" kern="0" cap="none" spc="0" normalizeH="0" baseline="0" noProof="0">
              <a:ln>
                <a:noFill/>
              </a:ln>
              <a:solidFill>
                <a:srgbClr val="FFFFFF"/>
              </a:solidFill>
              <a:effectLst/>
              <a:uLnTx/>
              <a:uFillTx/>
              <a:latin typeface="Verdana"/>
              <a:ea typeface="+mn-ea"/>
              <a:cs typeface="+mn-cs"/>
            </a:endParaRPr>
          </a:p>
        </p:txBody>
      </p:sp>
      <p:grpSp>
        <p:nvGrpSpPr>
          <p:cNvPr id="5" name="Grupo 4">
            <a:extLst>
              <a:ext uri="{FF2B5EF4-FFF2-40B4-BE49-F238E27FC236}">
                <a16:creationId xmlns:a16="http://schemas.microsoft.com/office/drawing/2014/main" id="{85514E48-52AE-48A3-9BBB-69DE07646364}"/>
              </a:ext>
            </a:extLst>
          </p:cNvPr>
          <p:cNvGrpSpPr/>
          <p:nvPr/>
        </p:nvGrpSpPr>
        <p:grpSpPr>
          <a:xfrm>
            <a:off x="1387816" y="2094212"/>
            <a:ext cx="7385697" cy="4557142"/>
            <a:chOff x="1391618" y="1262802"/>
            <a:chExt cx="7385697" cy="4557142"/>
          </a:xfrm>
        </p:grpSpPr>
        <p:pic>
          <p:nvPicPr>
            <p:cNvPr id="6" name="Imagen 5">
              <a:extLst>
                <a:ext uri="{FF2B5EF4-FFF2-40B4-BE49-F238E27FC236}">
                  <a16:creationId xmlns:a16="http://schemas.microsoft.com/office/drawing/2014/main" id="{F29A55DF-8609-4195-A238-CA3D7B00C134}"/>
                </a:ext>
              </a:extLst>
            </p:cNvPr>
            <p:cNvPicPr>
              <a:picLocks noChangeAspect="1"/>
            </p:cNvPicPr>
            <p:nvPr/>
          </p:nvPicPr>
          <p:blipFill>
            <a:blip r:embed="rId4"/>
            <a:stretch>
              <a:fillRect/>
            </a:stretch>
          </p:blipFill>
          <p:spPr>
            <a:xfrm>
              <a:off x="6731251" y="1262802"/>
              <a:ext cx="2046064" cy="4557142"/>
            </a:xfrm>
            <a:prstGeom prst="rect">
              <a:avLst/>
            </a:prstGeom>
            <a:ln w="63500">
              <a:solidFill>
                <a:srgbClr val="FFC000"/>
              </a:solidFill>
            </a:ln>
          </p:spPr>
        </p:pic>
        <p:cxnSp>
          <p:nvCxnSpPr>
            <p:cNvPr id="7" name="Conector: curvado 6">
              <a:extLst>
                <a:ext uri="{FF2B5EF4-FFF2-40B4-BE49-F238E27FC236}">
                  <a16:creationId xmlns:a16="http://schemas.microsoft.com/office/drawing/2014/main" id="{5615789F-996A-49E6-9468-3FAFA1711BB5}"/>
                </a:ext>
              </a:extLst>
            </p:cNvPr>
            <p:cNvCxnSpPr>
              <a:cxnSpLocks/>
            </p:cNvCxnSpPr>
            <p:nvPr/>
          </p:nvCxnSpPr>
          <p:spPr bwMode="auto">
            <a:xfrm flipV="1">
              <a:off x="1391618" y="1661486"/>
              <a:ext cx="5339633" cy="1315624"/>
            </a:xfrm>
            <a:prstGeom prst="curvedConnector3">
              <a:avLst>
                <a:gd name="adj1" fmla="val 1034"/>
              </a:avLst>
            </a:prstGeom>
            <a:noFill/>
            <a:ln w="38100" cap="flat" cmpd="sng" algn="ctr">
              <a:solidFill>
                <a:srgbClr val="FFC000"/>
              </a:solidFill>
              <a:prstDash val="solid"/>
              <a:round/>
              <a:headEnd type="none" w="med" len="med"/>
              <a:tailEnd type="triangle"/>
            </a:ln>
            <a:effectLst/>
          </p:spPr>
        </p:cxnSp>
      </p:grpSp>
      <p:sp>
        <p:nvSpPr>
          <p:cNvPr id="8" name="Title 1">
            <a:extLst>
              <a:ext uri="{FF2B5EF4-FFF2-40B4-BE49-F238E27FC236}">
                <a16:creationId xmlns:a16="http://schemas.microsoft.com/office/drawing/2014/main" id="{4326FD28-528D-4B3C-8951-587F5685DDFF}"/>
              </a:ext>
            </a:extLst>
          </p:cNvPr>
          <p:cNvSpPr txBox="1">
            <a:spLocks/>
          </p:cNvSpPr>
          <p:nvPr/>
        </p:nvSpPr>
        <p:spPr>
          <a:xfrm>
            <a:off x="2051720" y="181075"/>
            <a:ext cx="6768752" cy="576263"/>
          </a:xfrm>
          <a:prstGeom prst="rect">
            <a:avLst/>
          </a:prstGeom>
        </p:spPr>
        <p:txBody>
          <a:bodyPr/>
          <a:lstStyle>
            <a:lvl1pPr algn="l" defTabSz="914400" rtl="0" eaLnBrk="1" latinLnBrk="0" hangingPunct="1">
              <a:spcBef>
                <a:spcPct val="0"/>
              </a:spcBef>
              <a:buNone/>
              <a:defRPr kumimoji="0" lang="es-ES" sz="3400" b="1" kern="1200">
                <a:solidFill>
                  <a:srgbClr val="2F6EBB"/>
                </a:solidFill>
                <a:latin typeface="+mj-lt"/>
                <a:ea typeface="+mj-ea"/>
                <a:cs typeface="+mj-cs"/>
              </a:defRPr>
            </a:lvl1pPr>
          </a:lstStyle>
          <a:p>
            <a:pPr algn="r"/>
            <a:r>
              <a:rPr lang="fr-BE" sz="2400" dirty="0"/>
              <a:t>The </a:t>
            </a:r>
            <a:r>
              <a:rPr lang="fr-BE" sz="2400" dirty="0" err="1"/>
              <a:t>work</a:t>
            </a:r>
            <a:r>
              <a:rPr lang="fr-BE" sz="2400" dirty="0"/>
              <a:t>-programme…</a:t>
            </a:r>
            <a:endParaRPr lang="en-GB" sz="2400" dirty="0"/>
          </a:p>
        </p:txBody>
      </p:sp>
    </p:spTree>
    <p:extLst>
      <p:ext uri="{BB962C8B-B14F-4D97-AF65-F5344CB8AC3E}">
        <p14:creationId xmlns:p14="http://schemas.microsoft.com/office/powerpoint/2010/main" val="22952640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hlinkClick r:id="rId2"/>
            <a:extLst>
              <a:ext uri="{FF2B5EF4-FFF2-40B4-BE49-F238E27FC236}">
                <a16:creationId xmlns:a16="http://schemas.microsoft.com/office/drawing/2014/main" id="{3EE4E5C2-171D-4BB9-BE5A-4F267958E9F3}"/>
              </a:ext>
            </a:extLst>
          </p:cNvPr>
          <p:cNvPicPr>
            <a:picLocks noChangeAspect="1"/>
          </p:cNvPicPr>
          <p:nvPr/>
        </p:nvPicPr>
        <p:blipFill>
          <a:blip r:embed="rId3"/>
          <a:stretch>
            <a:fillRect/>
          </a:stretch>
        </p:blipFill>
        <p:spPr>
          <a:xfrm>
            <a:off x="395536" y="2223465"/>
            <a:ext cx="6928261" cy="4322290"/>
          </a:xfrm>
          <a:prstGeom prst="rect">
            <a:avLst/>
          </a:prstGeom>
          <a:ln>
            <a:solidFill>
              <a:srgbClr val="FFFFFF">
                <a:lumMod val="85000"/>
              </a:srgbClr>
            </a:solidFill>
          </a:ln>
        </p:spPr>
      </p:pic>
      <p:grpSp>
        <p:nvGrpSpPr>
          <p:cNvPr id="3" name="Grupo 2">
            <a:extLst>
              <a:ext uri="{FF2B5EF4-FFF2-40B4-BE49-F238E27FC236}">
                <a16:creationId xmlns:a16="http://schemas.microsoft.com/office/drawing/2014/main" id="{66B7D230-5337-4D3F-850C-68C00836DAB9}"/>
              </a:ext>
            </a:extLst>
          </p:cNvPr>
          <p:cNvGrpSpPr/>
          <p:nvPr/>
        </p:nvGrpSpPr>
        <p:grpSpPr>
          <a:xfrm>
            <a:off x="1387816" y="73868"/>
            <a:ext cx="7576672" cy="6667500"/>
            <a:chOff x="1387816" y="73868"/>
            <a:chExt cx="7576672" cy="6667500"/>
          </a:xfrm>
        </p:grpSpPr>
        <p:grpSp>
          <p:nvGrpSpPr>
            <p:cNvPr id="4" name="Grupo 3">
              <a:extLst>
                <a:ext uri="{FF2B5EF4-FFF2-40B4-BE49-F238E27FC236}">
                  <a16:creationId xmlns:a16="http://schemas.microsoft.com/office/drawing/2014/main" id="{631123D6-64FD-46E3-B906-F52E00B09D1D}"/>
                </a:ext>
              </a:extLst>
            </p:cNvPr>
            <p:cNvGrpSpPr/>
            <p:nvPr/>
          </p:nvGrpSpPr>
          <p:grpSpPr>
            <a:xfrm>
              <a:off x="4906838" y="73868"/>
              <a:ext cx="4057650" cy="6667500"/>
              <a:chOff x="4906838" y="73868"/>
              <a:chExt cx="4057650" cy="6667500"/>
            </a:xfrm>
          </p:grpSpPr>
          <p:grpSp>
            <p:nvGrpSpPr>
              <p:cNvPr id="6" name="Grupo 5">
                <a:extLst>
                  <a:ext uri="{FF2B5EF4-FFF2-40B4-BE49-F238E27FC236}">
                    <a16:creationId xmlns:a16="http://schemas.microsoft.com/office/drawing/2014/main" id="{768D5F93-8B9C-403A-B535-EA109FE8A437}"/>
                  </a:ext>
                </a:extLst>
              </p:cNvPr>
              <p:cNvGrpSpPr/>
              <p:nvPr/>
            </p:nvGrpSpPr>
            <p:grpSpPr>
              <a:xfrm>
                <a:off x="4906838" y="73868"/>
                <a:ext cx="4057650" cy="6667500"/>
                <a:chOff x="3203848" y="260648"/>
                <a:chExt cx="4057650" cy="6667500"/>
              </a:xfrm>
            </p:grpSpPr>
            <p:pic>
              <p:nvPicPr>
                <p:cNvPr id="8" name="Imagen 7">
                  <a:extLst>
                    <a:ext uri="{FF2B5EF4-FFF2-40B4-BE49-F238E27FC236}">
                      <a16:creationId xmlns:a16="http://schemas.microsoft.com/office/drawing/2014/main" id="{6186D007-DB39-4085-8760-73BD033B119E}"/>
                    </a:ext>
                  </a:extLst>
                </p:cNvPr>
                <p:cNvPicPr>
                  <a:picLocks noChangeAspect="1"/>
                </p:cNvPicPr>
                <p:nvPr/>
              </p:nvPicPr>
              <p:blipFill>
                <a:blip r:embed="rId4"/>
                <a:stretch>
                  <a:fillRect/>
                </a:stretch>
              </p:blipFill>
              <p:spPr>
                <a:xfrm>
                  <a:off x="3203848" y="260648"/>
                  <a:ext cx="4057650" cy="3876675"/>
                </a:xfrm>
                <a:prstGeom prst="rect">
                  <a:avLst/>
                </a:prstGeom>
                <a:ln>
                  <a:noFill/>
                </a:ln>
              </p:spPr>
            </p:pic>
            <p:pic>
              <p:nvPicPr>
                <p:cNvPr id="9" name="Imagen 8">
                  <a:extLst>
                    <a:ext uri="{FF2B5EF4-FFF2-40B4-BE49-F238E27FC236}">
                      <a16:creationId xmlns:a16="http://schemas.microsoft.com/office/drawing/2014/main" id="{46F05437-0D4E-4E53-AA40-B89ED734478B}"/>
                    </a:ext>
                  </a:extLst>
                </p:cNvPr>
                <p:cNvPicPr>
                  <a:picLocks noChangeAspect="1"/>
                </p:cNvPicPr>
                <p:nvPr/>
              </p:nvPicPr>
              <p:blipFill>
                <a:blip r:embed="rId5"/>
                <a:stretch>
                  <a:fillRect/>
                </a:stretch>
              </p:blipFill>
              <p:spPr>
                <a:xfrm>
                  <a:off x="3203848" y="4137323"/>
                  <a:ext cx="4057650" cy="2790825"/>
                </a:xfrm>
                <a:prstGeom prst="rect">
                  <a:avLst/>
                </a:prstGeom>
                <a:ln>
                  <a:noFill/>
                </a:ln>
              </p:spPr>
            </p:pic>
          </p:grpSp>
          <p:sp>
            <p:nvSpPr>
              <p:cNvPr id="7" name="Rectángulo 6">
                <a:extLst>
                  <a:ext uri="{FF2B5EF4-FFF2-40B4-BE49-F238E27FC236}">
                    <a16:creationId xmlns:a16="http://schemas.microsoft.com/office/drawing/2014/main" id="{03280FDE-C3B4-4628-9E2D-B6AAE9A83E77}"/>
                  </a:ext>
                </a:extLst>
              </p:cNvPr>
              <p:cNvSpPr/>
              <p:nvPr/>
            </p:nvSpPr>
            <p:spPr>
              <a:xfrm>
                <a:off x="4906838" y="73868"/>
                <a:ext cx="4057650" cy="6667500"/>
              </a:xfrm>
              <a:prstGeom prst="rect">
                <a:avLst/>
              </a:prstGeom>
              <a:noFill/>
              <a:ln w="63500" cap="flat" cmpd="sng" algn="ctr">
                <a:solidFill>
                  <a:srgbClr val="FF0000"/>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srgbClr val="FFFFFF"/>
                  </a:solidFill>
                  <a:effectLst/>
                  <a:uLnTx/>
                  <a:uFillTx/>
                  <a:latin typeface="Verdana"/>
                  <a:ea typeface="+mn-ea"/>
                  <a:cs typeface="+mn-cs"/>
                </a:endParaRPr>
              </a:p>
            </p:txBody>
          </p:sp>
        </p:grpSp>
        <p:cxnSp>
          <p:nvCxnSpPr>
            <p:cNvPr id="5" name="Conector: curvado 4">
              <a:extLst>
                <a:ext uri="{FF2B5EF4-FFF2-40B4-BE49-F238E27FC236}">
                  <a16:creationId xmlns:a16="http://schemas.microsoft.com/office/drawing/2014/main" id="{6C4302CF-FBC3-40E0-A53A-468D38C9B053}"/>
                </a:ext>
              </a:extLst>
            </p:cNvPr>
            <p:cNvCxnSpPr/>
            <p:nvPr/>
          </p:nvCxnSpPr>
          <p:spPr bwMode="auto">
            <a:xfrm rot="5400000" flipH="1" flipV="1">
              <a:off x="1471456" y="1689177"/>
              <a:ext cx="3351742" cy="3519021"/>
            </a:xfrm>
            <a:prstGeom prst="curvedConnector2">
              <a:avLst/>
            </a:prstGeom>
            <a:noFill/>
            <a:ln w="38100" cap="flat" cmpd="sng" algn="ctr">
              <a:solidFill>
                <a:srgbClr val="FF0000"/>
              </a:solidFill>
              <a:prstDash val="solid"/>
              <a:round/>
              <a:headEnd type="none" w="med" len="med"/>
              <a:tailEnd type="triangle"/>
            </a:ln>
            <a:effectLst/>
          </p:spPr>
        </p:cxnSp>
      </p:grpSp>
      <p:sp>
        <p:nvSpPr>
          <p:cNvPr id="11" name="21 Elipse">
            <a:extLst>
              <a:ext uri="{FF2B5EF4-FFF2-40B4-BE49-F238E27FC236}">
                <a16:creationId xmlns:a16="http://schemas.microsoft.com/office/drawing/2014/main" id="{C23B66D1-194E-491A-B326-A1CFD958B50E}"/>
              </a:ext>
            </a:extLst>
          </p:cNvPr>
          <p:cNvSpPr/>
          <p:nvPr/>
        </p:nvSpPr>
        <p:spPr>
          <a:xfrm>
            <a:off x="651905" y="5124558"/>
            <a:ext cx="1471823" cy="564263"/>
          </a:xfrm>
          <a:prstGeom prst="ellipse">
            <a:avLst/>
          </a:prstGeom>
          <a:noFill/>
          <a:ln w="38100" cap="flat" cmpd="sng" algn="ctr">
            <a:solidFill>
              <a:srgbClr val="FF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ES_tradnl" sz="7600" b="1" i="0" u="none" strike="noStrike" kern="0" cap="none" spc="0" normalizeH="0" baseline="0" noProof="0">
              <a:ln>
                <a:noFill/>
              </a:ln>
              <a:solidFill>
                <a:srgbClr val="FFFFFF"/>
              </a:solidFill>
              <a:effectLst/>
              <a:uLnTx/>
              <a:uFillTx/>
              <a:latin typeface="Verdana"/>
              <a:ea typeface="+mn-ea"/>
              <a:cs typeface="+mn-cs"/>
            </a:endParaRPr>
          </a:p>
        </p:txBody>
      </p:sp>
      <p:sp>
        <p:nvSpPr>
          <p:cNvPr id="12" name="Title 1">
            <a:extLst>
              <a:ext uri="{FF2B5EF4-FFF2-40B4-BE49-F238E27FC236}">
                <a16:creationId xmlns:a16="http://schemas.microsoft.com/office/drawing/2014/main" id="{EA569CAB-1390-442F-9A5D-4C1B0448A8B4}"/>
              </a:ext>
            </a:extLst>
          </p:cNvPr>
          <p:cNvSpPr txBox="1">
            <a:spLocks/>
          </p:cNvSpPr>
          <p:nvPr/>
        </p:nvSpPr>
        <p:spPr>
          <a:xfrm>
            <a:off x="852787" y="310668"/>
            <a:ext cx="6768752" cy="576263"/>
          </a:xfrm>
          <a:prstGeom prst="rect">
            <a:avLst/>
          </a:prstGeom>
        </p:spPr>
        <p:txBody>
          <a:bodyPr/>
          <a:lstStyle>
            <a:lvl1pPr algn="l" defTabSz="914400" rtl="0" eaLnBrk="1" latinLnBrk="0" hangingPunct="1">
              <a:spcBef>
                <a:spcPct val="0"/>
              </a:spcBef>
              <a:buNone/>
              <a:defRPr kumimoji="0" lang="es-ES" sz="3400" b="1" kern="1200">
                <a:solidFill>
                  <a:srgbClr val="2F6EBB"/>
                </a:solidFill>
                <a:latin typeface="+mj-lt"/>
                <a:ea typeface="+mj-ea"/>
                <a:cs typeface="+mj-cs"/>
              </a:defRPr>
            </a:lvl1pPr>
          </a:lstStyle>
          <a:p>
            <a:r>
              <a:rPr lang="fr-BE" sz="2400" dirty="0"/>
              <a:t>The </a:t>
            </a:r>
            <a:r>
              <a:rPr lang="fr-BE" sz="2400" dirty="0" err="1"/>
              <a:t>work</a:t>
            </a:r>
            <a:r>
              <a:rPr lang="fr-BE" sz="2400" dirty="0"/>
              <a:t>-programme…</a:t>
            </a:r>
            <a:endParaRPr lang="en-GB" sz="2400" dirty="0"/>
          </a:p>
        </p:txBody>
      </p:sp>
    </p:spTree>
    <p:extLst>
      <p:ext uri="{BB962C8B-B14F-4D97-AF65-F5344CB8AC3E}">
        <p14:creationId xmlns:p14="http://schemas.microsoft.com/office/powerpoint/2010/main" val="20374694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carlosgila.es/wp-content/uploads/2010/06/Caixa-Geral-otorga-un-cr%C3%A9dito-por-371-millones.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12160" y="3207737"/>
            <a:ext cx="3096344" cy="3096345"/>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p:cNvSpPr txBox="1">
            <a:spLocks/>
          </p:cNvSpPr>
          <p:nvPr/>
        </p:nvSpPr>
        <p:spPr bwMode="auto">
          <a:xfrm>
            <a:off x="683568" y="836911"/>
            <a:ext cx="7776864" cy="280811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p>
            <a:pPr marL="0" marR="0" lvl="0" indent="0" algn="just" defTabSz="914400" rtl="0" eaLnBrk="1" fontAlgn="auto" latinLnBrk="0" hangingPunct="1">
              <a:lnSpc>
                <a:spcPct val="100000"/>
              </a:lnSpc>
              <a:spcBef>
                <a:spcPct val="20000"/>
              </a:spcBef>
              <a:spcAft>
                <a:spcPts val="0"/>
              </a:spcAft>
              <a:buClrTx/>
              <a:buSzTx/>
              <a:buFont typeface="Arial Narrow" pitchFamily="34" charset="0"/>
              <a:buNone/>
              <a:tabLst/>
              <a:defRPr/>
            </a:pPr>
            <a:r>
              <a:rPr lang="fr-BE" sz="2200" dirty="0">
                <a:latin typeface="Arial" charset="0"/>
                <a:cs typeface="Arial" charset="0"/>
              </a:rPr>
              <a:t>No </a:t>
            </a:r>
            <a:r>
              <a:rPr lang="fr-BE" sz="2200" dirty="0" err="1">
                <a:latin typeface="Arial" charset="0"/>
                <a:cs typeface="Arial" charset="0"/>
              </a:rPr>
              <a:t>obstante</a:t>
            </a:r>
            <a:r>
              <a:rPr lang="fr-BE" sz="2200" dirty="0">
                <a:latin typeface="Arial" charset="0"/>
                <a:cs typeface="Arial" charset="0"/>
              </a:rPr>
              <a:t>, a </a:t>
            </a:r>
            <a:r>
              <a:rPr lang="fr-BE" sz="2200" dirty="0" err="1">
                <a:latin typeface="Arial" charset="0"/>
                <a:cs typeface="Arial" charset="0"/>
              </a:rPr>
              <a:t>veces</a:t>
            </a:r>
            <a:r>
              <a:rPr lang="fr-BE" sz="2200" dirty="0">
                <a:latin typeface="Arial" charset="0"/>
                <a:cs typeface="Arial" charset="0"/>
              </a:rPr>
              <a:t> el </a:t>
            </a:r>
            <a:r>
              <a:rPr lang="fr-BE" sz="2200" dirty="0" err="1">
                <a:latin typeface="Arial" charset="0"/>
                <a:cs typeface="Arial" charset="0"/>
              </a:rPr>
              <a:t>sector</a:t>
            </a:r>
            <a:r>
              <a:rPr lang="fr-BE" sz="2200" dirty="0">
                <a:latin typeface="Arial" charset="0"/>
                <a:cs typeface="Arial" charset="0"/>
              </a:rPr>
              <a:t> </a:t>
            </a:r>
            <a:r>
              <a:rPr lang="fr-BE" sz="2200" dirty="0" err="1">
                <a:latin typeface="Arial" charset="0"/>
                <a:cs typeface="Arial" charset="0"/>
              </a:rPr>
              <a:t>privado</a:t>
            </a:r>
            <a:r>
              <a:rPr lang="fr-BE" sz="2200" dirty="0">
                <a:latin typeface="Arial" charset="0"/>
                <a:cs typeface="Arial" charset="0"/>
              </a:rPr>
              <a:t> </a:t>
            </a:r>
            <a:r>
              <a:rPr lang="fr-BE" sz="2200" dirty="0" err="1">
                <a:latin typeface="Arial" charset="0"/>
                <a:cs typeface="Arial" charset="0"/>
              </a:rPr>
              <a:t>puede</a:t>
            </a:r>
            <a:endParaRPr lang="fr-BE" sz="2200" dirty="0">
              <a:latin typeface="Arial" charset="0"/>
              <a:cs typeface="Arial" charset="0"/>
            </a:endParaRPr>
          </a:p>
          <a:p>
            <a:pPr marL="0" marR="0" lvl="0" indent="0" algn="just" defTabSz="914400" rtl="0" eaLnBrk="1" fontAlgn="auto" latinLnBrk="0" hangingPunct="1">
              <a:lnSpc>
                <a:spcPct val="100000"/>
              </a:lnSpc>
              <a:spcBef>
                <a:spcPct val="20000"/>
              </a:spcBef>
              <a:spcAft>
                <a:spcPts val="0"/>
              </a:spcAft>
              <a:buClrTx/>
              <a:buSzTx/>
              <a:buFont typeface="Arial Narrow" pitchFamily="34" charset="0"/>
              <a:buNone/>
              <a:tabLst/>
              <a:defRPr/>
            </a:pPr>
            <a:endParaRPr lang="fr-BE" sz="2200" dirty="0">
              <a:latin typeface="Arial" charset="0"/>
              <a:cs typeface="Arial" charset="0"/>
            </a:endParaRP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fr-BE" sz="2200" i="0" u="none" strike="noStrike" kern="1200" cap="none" spc="0" normalizeH="0" noProof="0" dirty="0" err="1">
                <a:ln>
                  <a:noFill/>
                </a:ln>
                <a:solidFill>
                  <a:schemeClr val="tx1"/>
                </a:solidFill>
                <a:effectLst/>
                <a:uLnTx/>
                <a:uFillTx/>
                <a:latin typeface="Arial" charset="0"/>
                <a:cs typeface="Arial" charset="0"/>
              </a:rPr>
              <a:t>Tener</a:t>
            </a:r>
            <a:r>
              <a:rPr kumimoji="0" lang="fr-BE" sz="2200" b="1" i="0" u="none" strike="noStrike" kern="1200" cap="none" spc="0" normalizeH="0" noProof="0" dirty="0">
                <a:ln>
                  <a:noFill/>
                </a:ln>
                <a:solidFill>
                  <a:schemeClr val="tx1"/>
                </a:solidFill>
                <a:effectLst/>
                <a:uLnTx/>
                <a:uFillTx/>
                <a:latin typeface="Arial" charset="0"/>
                <a:cs typeface="Arial" charset="0"/>
              </a:rPr>
              <a:t> </a:t>
            </a:r>
            <a:r>
              <a:rPr kumimoji="0" lang="fr-BE" sz="2200" b="1" i="0" u="none" strike="noStrike" kern="1200" cap="none" spc="0" normalizeH="0" noProof="0" dirty="0" err="1">
                <a:ln>
                  <a:noFill/>
                </a:ln>
                <a:solidFill>
                  <a:schemeClr val="tx1"/>
                </a:solidFill>
                <a:effectLst/>
                <a:uLnTx/>
                <a:uFillTx/>
                <a:latin typeface="Arial" charset="0"/>
                <a:cs typeface="Arial" charset="0"/>
              </a:rPr>
              <a:t>urgencia</a:t>
            </a:r>
            <a:r>
              <a:rPr kumimoji="0" lang="fr-BE" sz="2200" b="0" i="0" u="none" strike="noStrike" kern="1200" cap="none" spc="0" normalizeH="0" noProof="0" dirty="0">
                <a:ln>
                  <a:noFill/>
                </a:ln>
                <a:solidFill>
                  <a:schemeClr val="tx1"/>
                </a:solidFill>
                <a:effectLst/>
                <a:uLnTx/>
                <a:uFillTx/>
                <a:latin typeface="Arial" charset="0"/>
                <a:cs typeface="Arial" charset="0"/>
              </a:rPr>
              <a:t> en </a:t>
            </a:r>
            <a:r>
              <a:rPr kumimoji="0" lang="fr-BE" sz="2200" b="0" i="0" u="none" strike="noStrike" kern="1200" cap="none" spc="0" normalizeH="0" noProof="0" dirty="0" err="1">
                <a:ln>
                  <a:noFill/>
                </a:ln>
                <a:solidFill>
                  <a:schemeClr val="tx1"/>
                </a:solidFill>
                <a:effectLst/>
                <a:uLnTx/>
                <a:uFillTx/>
                <a:latin typeface="Arial" charset="0"/>
                <a:cs typeface="Arial" charset="0"/>
              </a:rPr>
              <a:t>mejorar</a:t>
            </a:r>
            <a:r>
              <a:rPr kumimoji="0" lang="fr-BE" sz="2200" b="0" i="0" u="none" strike="noStrike" kern="1200" cap="none" spc="0" normalizeH="0" noProof="0" dirty="0">
                <a:ln>
                  <a:noFill/>
                </a:ln>
                <a:solidFill>
                  <a:schemeClr val="tx1"/>
                </a:solidFill>
                <a:effectLst/>
                <a:uLnTx/>
                <a:uFillTx/>
                <a:latin typeface="Arial" charset="0"/>
                <a:cs typeface="Arial" charset="0"/>
              </a:rPr>
              <a:t> su </a:t>
            </a:r>
            <a:r>
              <a:rPr kumimoji="0" lang="fr-BE" sz="2200" b="0" i="0" u="none" strike="noStrike" kern="1200" cap="none" spc="0" normalizeH="0" noProof="0" dirty="0" err="1">
                <a:ln>
                  <a:noFill/>
                </a:ln>
                <a:solidFill>
                  <a:schemeClr val="tx1"/>
                </a:solidFill>
                <a:effectLst/>
                <a:uLnTx/>
                <a:uFillTx/>
                <a:latin typeface="Arial" charset="0"/>
                <a:cs typeface="Arial" charset="0"/>
              </a:rPr>
              <a:t>producto</a:t>
            </a:r>
            <a:r>
              <a:rPr kumimoji="0" lang="fr-BE" sz="2200" b="0" i="0" u="none" strike="noStrike" kern="1200" cap="none" spc="0" normalizeH="0" noProof="0" dirty="0">
                <a:ln>
                  <a:noFill/>
                </a:ln>
                <a:solidFill>
                  <a:schemeClr val="tx1"/>
                </a:solidFill>
                <a:effectLst/>
                <a:uLnTx/>
                <a:uFillTx/>
                <a:latin typeface="Arial" charset="0"/>
                <a:cs typeface="Arial" charset="0"/>
              </a:rPr>
              <a:t>/</a:t>
            </a:r>
            <a:r>
              <a:rPr kumimoji="0" lang="fr-BE" sz="2200" b="0" i="0" u="none" strike="noStrike" kern="1200" cap="none" spc="0" normalizeH="0" noProof="0" dirty="0" err="1">
                <a:ln>
                  <a:noFill/>
                </a:ln>
                <a:solidFill>
                  <a:schemeClr val="tx1"/>
                </a:solidFill>
                <a:effectLst/>
                <a:uLnTx/>
                <a:uFillTx/>
                <a:latin typeface="Arial" charset="0"/>
                <a:cs typeface="Arial" charset="0"/>
              </a:rPr>
              <a:t>servicio</a:t>
            </a:r>
            <a:r>
              <a:rPr kumimoji="0" lang="fr-BE" sz="2200" b="0" i="0" u="none" strike="noStrike" kern="1200" cap="none" spc="0" normalizeH="0" noProof="0" dirty="0">
                <a:ln>
                  <a:noFill/>
                </a:ln>
                <a:solidFill>
                  <a:schemeClr val="tx1"/>
                </a:solidFill>
                <a:effectLst/>
                <a:uLnTx/>
                <a:uFillTx/>
                <a:latin typeface="Arial" charset="0"/>
                <a:cs typeface="Arial" charset="0"/>
              </a:rPr>
              <a:t> (</a:t>
            </a:r>
            <a:r>
              <a:rPr kumimoji="0" lang="fr-BE" sz="2200" b="0" i="0" u="none" strike="noStrike" kern="1200" cap="none" spc="0" normalizeH="0" noProof="0" dirty="0" err="1">
                <a:ln>
                  <a:noFill/>
                </a:ln>
                <a:solidFill>
                  <a:schemeClr val="tx1"/>
                </a:solidFill>
                <a:effectLst/>
                <a:uLnTx/>
                <a:uFillTx/>
                <a:latin typeface="Arial" charset="0"/>
                <a:cs typeface="Arial" charset="0"/>
              </a:rPr>
              <a:t>c</a:t>
            </a:r>
            <a:r>
              <a:rPr kumimoji="0" lang="fr-BE" sz="2200" b="0" i="0" u="none" strike="noStrike" kern="1200" cap="none" spc="0" normalizeH="0" noProof="0" dirty="0" err="1">
                <a:ln>
                  <a:noFill/>
                </a:ln>
                <a:solidFill>
                  <a:schemeClr val="tx1"/>
                </a:solidFill>
                <a:effectLst/>
                <a:uLnTx/>
                <a:uFillTx/>
                <a:latin typeface="Arial" charset="0"/>
                <a:cs typeface="Arial" charset="0"/>
                <a:sym typeface="Wingdings" panose="05000000000000000000" pitchFamily="2" charset="2"/>
              </a:rPr>
              <a:t>orto</a:t>
            </a:r>
            <a:r>
              <a:rPr kumimoji="0" lang="fr-BE" sz="2200" b="0" i="0" u="none" strike="noStrike" kern="1200" cap="none" spc="0" normalizeH="0" noProof="0" dirty="0">
                <a:ln>
                  <a:noFill/>
                </a:ln>
                <a:solidFill>
                  <a:schemeClr val="tx1"/>
                </a:solidFill>
                <a:effectLst/>
                <a:uLnTx/>
                <a:uFillTx/>
                <a:latin typeface="Arial" charset="0"/>
                <a:cs typeface="Arial" charset="0"/>
                <a:sym typeface="Wingdings" panose="05000000000000000000" pitchFamily="2" charset="2"/>
              </a:rPr>
              <a:t> </a:t>
            </a:r>
            <a:r>
              <a:rPr kumimoji="0" lang="fr-BE" sz="2200" b="0" i="0" u="none" strike="noStrike" kern="1200" cap="none" spc="0" normalizeH="0" noProof="0" dirty="0" err="1">
                <a:ln>
                  <a:noFill/>
                </a:ln>
                <a:solidFill>
                  <a:schemeClr val="tx1"/>
                </a:solidFill>
                <a:effectLst/>
                <a:uLnTx/>
                <a:uFillTx/>
                <a:latin typeface="Arial" charset="0"/>
                <a:cs typeface="Arial" charset="0"/>
                <a:sym typeface="Wingdings" panose="05000000000000000000" pitchFamily="2" charset="2"/>
              </a:rPr>
              <a:t>plazo</a:t>
            </a:r>
            <a:r>
              <a:rPr kumimoji="0" lang="fr-BE" sz="2200" b="0" i="0" u="none" strike="noStrike" kern="1200" cap="none" spc="0" normalizeH="0" noProof="0" dirty="0">
                <a:ln>
                  <a:noFill/>
                </a:ln>
                <a:solidFill>
                  <a:schemeClr val="tx1"/>
                </a:solidFill>
                <a:effectLst/>
                <a:uLnTx/>
                <a:uFillTx/>
                <a:latin typeface="Arial" charset="0"/>
                <a:cs typeface="Arial" charset="0"/>
                <a:sym typeface="Wingdings" panose="05000000000000000000" pitchFamily="2" charset="2"/>
              </a:rPr>
              <a:t>) porque </a:t>
            </a:r>
            <a:r>
              <a:rPr kumimoji="0" lang="fr-BE" sz="2200" b="0" i="0" u="none" strike="noStrike" kern="1200" cap="none" spc="0" normalizeH="0" noProof="0" dirty="0" err="1">
                <a:ln>
                  <a:noFill/>
                </a:ln>
                <a:solidFill>
                  <a:schemeClr val="tx1"/>
                </a:solidFill>
                <a:effectLst/>
                <a:uLnTx/>
                <a:uFillTx/>
                <a:latin typeface="Arial" charset="0"/>
                <a:cs typeface="Arial" charset="0"/>
                <a:sym typeface="Wingdings" panose="05000000000000000000" pitchFamily="2" charset="2"/>
              </a:rPr>
              <a:t>ya</a:t>
            </a:r>
            <a:r>
              <a:rPr kumimoji="0" lang="fr-BE" sz="2200" b="0" i="0" u="none" strike="noStrike" kern="1200" cap="none" spc="0" normalizeH="0" noProof="0" dirty="0">
                <a:ln>
                  <a:noFill/>
                </a:ln>
                <a:solidFill>
                  <a:schemeClr val="tx1"/>
                </a:solidFill>
                <a:effectLst/>
                <a:uLnTx/>
                <a:uFillTx/>
                <a:latin typeface="Arial" charset="0"/>
                <a:cs typeface="Arial" charset="0"/>
                <a:sym typeface="Wingdings" panose="05000000000000000000" pitchFamily="2" charset="2"/>
              </a:rPr>
              <a:t> ha </a:t>
            </a:r>
            <a:r>
              <a:rPr kumimoji="0" lang="fr-BE" sz="2200" b="0" i="0" u="none" strike="noStrike" kern="1200" cap="none" spc="0" normalizeH="0" noProof="0" dirty="0" err="1">
                <a:ln>
                  <a:noFill/>
                </a:ln>
                <a:solidFill>
                  <a:schemeClr val="tx1"/>
                </a:solidFill>
                <a:effectLst/>
                <a:uLnTx/>
                <a:uFillTx/>
                <a:latin typeface="Arial" charset="0"/>
                <a:cs typeface="Arial" charset="0"/>
                <a:sym typeface="Wingdings" panose="05000000000000000000" pitchFamily="2" charset="2"/>
              </a:rPr>
              <a:t>detectado</a:t>
            </a:r>
            <a:r>
              <a:rPr kumimoji="0" lang="fr-BE" sz="2200" b="0" i="0" u="none" strike="noStrike" kern="1200" cap="none" spc="0" normalizeH="0" noProof="0" dirty="0">
                <a:ln>
                  <a:noFill/>
                </a:ln>
                <a:solidFill>
                  <a:schemeClr val="tx1"/>
                </a:solidFill>
                <a:effectLst/>
                <a:uLnTx/>
                <a:uFillTx/>
                <a:latin typeface="Arial" charset="0"/>
                <a:cs typeface="Arial" charset="0"/>
                <a:sym typeface="Wingdings" panose="05000000000000000000" pitchFamily="2" charset="2"/>
              </a:rPr>
              <a:t> su </a:t>
            </a:r>
            <a:r>
              <a:rPr kumimoji="0" lang="fr-BE" sz="2200" b="0" i="0" u="none" strike="noStrike" kern="1200" cap="none" spc="0" normalizeH="0" noProof="0" dirty="0" err="1">
                <a:ln>
                  <a:noFill/>
                </a:ln>
                <a:solidFill>
                  <a:schemeClr val="tx1"/>
                </a:solidFill>
                <a:effectLst/>
                <a:uLnTx/>
                <a:uFillTx/>
                <a:latin typeface="Arial" charset="0"/>
                <a:cs typeface="Arial" charset="0"/>
                <a:sym typeface="Wingdings" panose="05000000000000000000" pitchFamily="2" charset="2"/>
              </a:rPr>
              <a:t>nicho</a:t>
            </a:r>
            <a:r>
              <a:rPr kumimoji="0" lang="fr-BE" sz="2200" b="0" i="0" u="none" strike="noStrike" kern="1200" cap="none" spc="0" normalizeH="0" noProof="0" dirty="0">
                <a:ln>
                  <a:noFill/>
                </a:ln>
                <a:solidFill>
                  <a:schemeClr val="tx1"/>
                </a:solidFill>
                <a:effectLst/>
                <a:uLnTx/>
                <a:uFillTx/>
                <a:latin typeface="Arial" charset="0"/>
                <a:cs typeface="Arial" charset="0"/>
                <a:sym typeface="Wingdings" panose="05000000000000000000" pitchFamily="2" charset="2"/>
              </a:rPr>
              <a:t> de </a:t>
            </a:r>
            <a:r>
              <a:rPr kumimoji="0" lang="fr-BE" sz="2200" b="0" i="0" u="none" strike="noStrike" kern="1200" cap="none" spc="0" normalizeH="0" noProof="0" dirty="0" err="1">
                <a:ln>
                  <a:noFill/>
                </a:ln>
                <a:solidFill>
                  <a:schemeClr val="tx1"/>
                </a:solidFill>
                <a:effectLst/>
                <a:uLnTx/>
                <a:uFillTx/>
                <a:latin typeface="Arial" charset="0"/>
                <a:cs typeface="Arial" charset="0"/>
                <a:sym typeface="Wingdings" panose="05000000000000000000" pitchFamily="2" charset="2"/>
              </a:rPr>
              <a:t>mercado</a:t>
            </a:r>
            <a:r>
              <a:rPr kumimoji="0" lang="fr-BE" sz="2200" b="0" i="0" u="none" strike="noStrike" kern="1200" cap="none" spc="0" normalizeH="0" noProof="0" dirty="0">
                <a:ln>
                  <a:noFill/>
                </a:ln>
                <a:solidFill>
                  <a:schemeClr val="tx1"/>
                </a:solidFill>
                <a:effectLst/>
                <a:uLnTx/>
                <a:uFillTx/>
                <a:latin typeface="Arial" charset="0"/>
                <a:cs typeface="Arial" charset="0"/>
                <a:sym typeface="Wingdings" panose="05000000000000000000" pitchFamily="2" charset="2"/>
              </a:rPr>
              <a:t>.</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a:tabLst/>
              <a:defRPr/>
            </a:pPr>
            <a:endParaRPr kumimoji="0" lang="fr-BE" sz="2200" b="0" i="0" u="none" strike="noStrike" kern="1200" cap="none" spc="0" normalizeH="0" noProof="0" dirty="0">
              <a:ln>
                <a:noFill/>
              </a:ln>
              <a:solidFill>
                <a:schemeClr val="tx1"/>
              </a:solidFill>
              <a:effectLst/>
              <a:uLnTx/>
              <a:uFillTx/>
              <a:latin typeface="Arial" charset="0"/>
              <a:cs typeface="Arial" charset="0"/>
            </a:endParaRP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a:tabLst/>
              <a:defRPr/>
            </a:pPr>
            <a:r>
              <a:rPr lang="fr-BE" sz="2200" dirty="0" err="1">
                <a:latin typeface="Arial" charset="0"/>
                <a:cs typeface="Arial" charset="0"/>
              </a:rPr>
              <a:t>Querer</a:t>
            </a:r>
            <a:r>
              <a:rPr lang="fr-BE" sz="2200" dirty="0">
                <a:latin typeface="Arial" charset="0"/>
                <a:cs typeface="Arial" charset="0"/>
              </a:rPr>
              <a:t> la </a:t>
            </a:r>
            <a:r>
              <a:rPr lang="fr-BE" sz="2200" b="1" dirty="0" err="1">
                <a:latin typeface="Arial" charset="0"/>
                <a:cs typeface="Arial" charset="0"/>
              </a:rPr>
              <a:t>exclusiva</a:t>
            </a:r>
            <a:r>
              <a:rPr lang="fr-BE" sz="2200" b="1" dirty="0">
                <a:latin typeface="Arial" charset="0"/>
                <a:cs typeface="Arial" charset="0"/>
              </a:rPr>
              <a:t> </a:t>
            </a:r>
            <a:r>
              <a:rPr lang="fr-BE" sz="2200" dirty="0">
                <a:latin typeface="Arial" charset="0"/>
                <a:cs typeface="Arial" charset="0"/>
              </a:rPr>
              <a:t>de</a:t>
            </a:r>
            <a:r>
              <a:rPr lang="fr-BE" sz="2200" b="1" dirty="0">
                <a:latin typeface="Arial" charset="0"/>
                <a:cs typeface="Arial" charset="0"/>
              </a:rPr>
              <a:t> </a:t>
            </a:r>
            <a:r>
              <a:rPr lang="fr-BE" sz="2200" dirty="0">
                <a:latin typeface="Arial" charset="0"/>
                <a:cs typeface="Arial" charset="0"/>
              </a:rPr>
              <a:t>las claves de la </a:t>
            </a:r>
            <a:r>
              <a:rPr lang="fr-BE" sz="2200" dirty="0" err="1">
                <a:latin typeface="Arial" charset="0"/>
                <a:cs typeface="Arial" charset="0"/>
              </a:rPr>
              <a:t>innovación</a:t>
            </a:r>
            <a:r>
              <a:rPr lang="fr-BE" sz="2200" dirty="0">
                <a:latin typeface="Arial" charset="0"/>
                <a:cs typeface="Arial" charset="0"/>
              </a:rPr>
              <a:t> y </a:t>
            </a:r>
            <a:r>
              <a:rPr lang="fr-BE" sz="2200" dirty="0" err="1">
                <a:latin typeface="Arial" charset="0"/>
                <a:cs typeface="Arial" charset="0"/>
              </a:rPr>
              <a:t>mejora</a:t>
            </a:r>
            <a:r>
              <a:rPr lang="fr-BE" sz="2200" dirty="0">
                <a:latin typeface="Arial" charset="0"/>
                <a:cs typeface="Arial" charset="0"/>
              </a:rPr>
              <a:t> de su </a:t>
            </a:r>
            <a:r>
              <a:rPr lang="fr-BE" sz="2200" dirty="0" err="1">
                <a:latin typeface="Arial" charset="0"/>
                <a:cs typeface="Arial" charset="0"/>
              </a:rPr>
              <a:t>producto</a:t>
            </a:r>
            <a:r>
              <a:rPr lang="fr-BE" sz="2200" dirty="0">
                <a:latin typeface="Arial" charset="0"/>
                <a:cs typeface="Arial" charset="0"/>
              </a:rPr>
              <a:t>/</a:t>
            </a:r>
            <a:r>
              <a:rPr lang="fr-BE" sz="2200" dirty="0" err="1">
                <a:latin typeface="Arial" charset="0"/>
                <a:cs typeface="Arial" charset="0"/>
              </a:rPr>
              <a:t>servicio</a:t>
            </a:r>
            <a:r>
              <a:rPr lang="fr-BE" sz="2200" dirty="0">
                <a:latin typeface="Arial" charset="0"/>
                <a:cs typeface="Arial" charset="0"/>
              </a:rPr>
              <a:t>…</a:t>
            </a:r>
            <a:endParaRPr lang="fr-BE" sz="2200" b="1" dirty="0">
              <a:latin typeface="Arial" charset="0"/>
              <a:cs typeface="Arial" charset="0"/>
            </a:endParaRPr>
          </a:p>
        </p:txBody>
      </p:sp>
      <p:sp>
        <p:nvSpPr>
          <p:cNvPr id="5" name="Title 1"/>
          <p:cNvSpPr txBox="1">
            <a:spLocks/>
          </p:cNvSpPr>
          <p:nvPr/>
        </p:nvSpPr>
        <p:spPr>
          <a:xfrm>
            <a:off x="2051720" y="260548"/>
            <a:ext cx="6768752" cy="576263"/>
          </a:xfrm>
          <a:prstGeom prst="rect">
            <a:avLst/>
          </a:prstGeom>
        </p:spPr>
        <p:txBody>
          <a:bodyPr/>
          <a:lstStyle>
            <a:lvl1pPr algn="l" defTabSz="914400" rtl="0" eaLnBrk="1" latinLnBrk="0" hangingPunct="1">
              <a:spcBef>
                <a:spcPct val="0"/>
              </a:spcBef>
              <a:buNone/>
              <a:defRPr kumimoji="0" lang="es-ES" sz="3400" b="1" kern="1200">
                <a:solidFill>
                  <a:srgbClr val="2F6EBB"/>
                </a:solidFill>
                <a:latin typeface="+mj-lt"/>
                <a:ea typeface="+mj-ea"/>
                <a:cs typeface="+mj-cs"/>
              </a:defRPr>
            </a:lvl1pPr>
          </a:lstStyle>
          <a:p>
            <a:pPr algn="r"/>
            <a:r>
              <a:rPr lang="fr-BE" sz="2400" dirty="0" err="1"/>
              <a:t>Porqué</a:t>
            </a:r>
            <a:r>
              <a:rPr lang="fr-BE" sz="2400" dirty="0"/>
              <a:t> (o no) un </a:t>
            </a:r>
            <a:r>
              <a:rPr lang="fr-BE" sz="2400" dirty="0" err="1"/>
              <a:t>proyecto</a:t>
            </a:r>
            <a:r>
              <a:rPr lang="fr-BE" sz="2400" dirty="0"/>
              <a:t> </a:t>
            </a:r>
            <a:r>
              <a:rPr lang="fr-BE" sz="2400" dirty="0" err="1"/>
              <a:t>europeo</a:t>
            </a:r>
            <a:r>
              <a:rPr lang="fr-BE" sz="2400" dirty="0"/>
              <a:t> de </a:t>
            </a:r>
            <a:r>
              <a:rPr lang="fr-BE" sz="2400" dirty="0" err="1"/>
              <a:t>I+D+i</a:t>
            </a:r>
            <a:r>
              <a:rPr lang="fr-BE" sz="2400" dirty="0"/>
              <a:t>?</a:t>
            </a:r>
            <a:endParaRPr lang="en-GB" sz="2400" dirty="0"/>
          </a:p>
        </p:txBody>
      </p:sp>
      <p:sp>
        <p:nvSpPr>
          <p:cNvPr id="6" name="Subtitle 2"/>
          <p:cNvSpPr txBox="1">
            <a:spLocks/>
          </p:cNvSpPr>
          <p:nvPr/>
        </p:nvSpPr>
        <p:spPr bwMode="auto">
          <a:xfrm>
            <a:off x="810866" y="3861048"/>
            <a:ext cx="5201294" cy="21602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fontScale="77500" lnSpcReduction="20000"/>
          </a:bodyPr>
          <a:lstStyle/>
          <a:p>
            <a:pPr marL="0" marR="0" lvl="0" indent="0" algn="just" defTabSz="914400" rtl="0" eaLnBrk="1" fontAlgn="auto" latinLnBrk="0" hangingPunct="1">
              <a:lnSpc>
                <a:spcPct val="100000"/>
              </a:lnSpc>
              <a:spcBef>
                <a:spcPct val="20000"/>
              </a:spcBef>
              <a:spcAft>
                <a:spcPts val="0"/>
              </a:spcAft>
              <a:buClrTx/>
              <a:buSzTx/>
              <a:buFont typeface="Arial Narrow" pitchFamily="34" charset="0"/>
              <a:buNone/>
              <a:tabLst/>
              <a:defRPr/>
            </a:pPr>
            <a:r>
              <a:rPr lang="fr-BE" sz="2200" dirty="0">
                <a:latin typeface="Arial" charset="0"/>
                <a:cs typeface="Arial" charset="0"/>
              </a:rPr>
              <a:t>… En </a:t>
            </a:r>
            <a:r>
              <a:rPr lang="fr-BE" sz="2200" dirty="0" err="1">
                <a:latin typeface="Arial" charset="0"/>
                <a:cs typeface="Arial" charset="0"/>
              </a:rPr>
              <a:t>estos</a:t>
            </a:r>
            <a:r>
              <a:rPr lang="fr-BE" sz="2200" dirty="0">
                <a:latin typeface="Arial" charset="0"/>
                <a:cs typeface="Arial" charset="0"/>
              </a:rPr>
              <a:t> </a:t>
            </a:r>
            <a:r>
              <a:rPr lang="fr-BE" sz="2200" dirty="0" err="1">
                <a:latin typeface="Arial" charset="0"/>
                <a:cs typeface="Arial" charset="0"/>
              </a:rPr>
              <a:t>casos</a:t>
            </a:r>
            <a:r>
              <a:rPr lang="fr-BE" sz="2200" dirty="0">
                <a:latin typeface="Arial" charset="0"/>
                <a:cs typeface="Arial" charset="0"/>
              </a:rPr>
              <a:t>, </a:t>
            </a:r>
            <a:r>
              <a:rPr lang="fr-BE" sz="2200" dirty="0" err="1">
                <a:latin typeface="Arial" charset="0"/>
                <a:cs typeface="Arial" charset="0"/>
              </a:rPr>
              <a:t>entonces</a:t>
            </a:r>
            <a:r>
              <a:rPr lang="fr-BE" sz="2200" dirty="0">
                <a:latin typeface="Arial" charset="0"/>
                <a:cs typeface="Arial" charset="0"/>
              </a:rPr>
              <a:t> la </a:t>
            </a:r>
            <a:r>
              <a:rPr lang="fr-BE" sz="2200" dirty="0" err="1">
                <a:latin typeface="Arial" charset="0"/>
                <a:cs typeface="Arial" charset="0"/>
              </a:rPr>
              <a:t>mejor</a:t>
            </a:r>
            <a:r>
              <a:rPr lang="fr-BE" sz="2200" dirty="0">
                <a:latin typeface="Arial" charset="0"/>
                <a:cs typeface="Arial" charset="0"/>
              </a:rPr>
              <a:t> </a:t>
            </a:r>
            <a:r>
              <a:rPr lang="fr-BE" sz="2200" dirty="0" err="1">
                <a:latin typeface="Arial" charset="0"/>
                <a:cs typeface="Arial" charset="0"/>
              </a:rPr>
              <a:t>herramiento</a:t>
            </a:r>
            <a:r>
              <a:rPr lang="fr-BE" sz="2200" dirty="0">
                <a:latin typeface="Arial" charset="0"/>
                <a:cs typeface="Arial" charset="0"/>
              </a:rPr>
              <a:t> NO es un </a:t>
            </a:r>
            <a:r>
              <a:rPr lang="fr-BE" sz="2200" dirty="0" err="1">
                <a:latin typeface="Arial" charset="0"/>
                <a:cs typeface="Arial" charset="0"/>
              </a:rPr>
              <a:t>proyecto</a:t>
            </a:r>
            <a:r>
              <a:rPr lang="fr-BE" sz="2200" dirty="0">
                <a:latin typeface="Arial" charset="0"/>
                <a:cs typeface="Arial" charset="0"/>
              </a:rPr>
              <a:t> de </a:t>
            </a:r>
            <a:r>
              <a:rPr lang="fr-BE" sz="2200" dirty="0" err="1">
                <a:latin typeface="Arial" charset="0"/>
                <a:cs typeface="Arial" charset="0"/>
              </a:rPr>
              <a:t>I+D+i</a:t>
            </a:r>
            <a:r>
              <a:rPr lang="fr-BE" sz="2200" dirty="0">
                <a:latin typeface="Arial" charset="0"/>
                <a:cs typeface="Arial" charset="0"/>
              </a:rPr>
              <a:t> </a:t>
            </a:r>
            <a:r>
              <a:rPr lang="fr-BE" sz="2200" dirty="0" err="1">
                <a:latin typeface="Arial" charset="0"/>
                <a:cs typeface="Arial" charset="0"/>
              </a:rPr>
              <a:t>europeo</a:t>
            </a:r>
            <a:r>
              <a:rPr lang="fr-BE" sz="2200" dirty="0">
                <a:latin typeface="Arial" charset="0"/>
                <a:cs typeface="Arial" charset="0"/>
              </a:rPr>
              <a:t> sino </a:t>
            </a:r>
            <a:r>
              <a:rPr lang="fr-BE" sz="2200" b="1" dirty="0" err="1">
                <a:latin typeface="Arial" charset="0"/>
                <a:cs typeface="Arial" charset="0"/>
              </a:rPr>
              <a:t>otro</a:t>
            </a:r>
            <a:r>
              <a:rPr lang="fr-BE" sz="2200" b="1" dirty="0">
                <a:latin typeface="Arial" charset="0"/>
                <a:cs typeface="Arial" charset="0"/>
              </a:rPr>
              <a:t> </a:t>
            </a:r>
            <a:r>
              <a:rPr lang="fr-BE" sz="2200" b="1" dirty="0" err="1">
                <a:latin typeface="Arial" charset="0"/>
                <a:cs typeface="Arial" charset="0"/>
              </a:rPr>
              <a:t>tipo</a:t>
            </a:r>
            <a:r>
              <a:rPr lang="fr-BE" sz="2200" b="1" dirty="0">
                <a:latin typeface="Arial" charset="0"/>
                <a:cs typeface="Arial" charset="0"/>
              </a:rPr>
              <a:t> de </a:t>
            </a:r>
            <a:r>
              <a:rPr lang="fr-BE" sz="2200" b="1" dirty="0" err="1">
                <a:latin typeface="Arial" charset="0"/>
                <a:cs typeface="Arial" charset="0"/>
              </a:rPr>
              <a:t>instrumento</a:t>
            </a:r>
            <a:r>
              <a:rPr lang="fr-BE" sz="2200" b="1" dirty="0">
                <a:latin typeface="Arial" charset="0"/>
                <a:cs typeface="Arial" charset="0"/>
              </a:rPr>
              <a:t> </a:t>
            </a:r>
            <a:r>
              <a:rPr lang="fr-BE" sz="2200" b="1" dirty="0" err="1">
                <a:latin typeface="Arial" charset="0"/>
                <a:cs typeface="Arial" charset="0"/>
              </a:rPr>
              <a:t>financiero</a:t>
            </a:r>
            <a:r>
              <a:rPr lang="fr-BE" sz="2200" dirty="0">
                <a:latin typeface="Arial" charset="0"/>
                <a:cs typeface="Arial" charset="0"/>
              </a:rPr>
              <a:t>, i.e., un </a:t>
            </a:r>
            <a:r>
              <a:rPr lang="fr-BE" sz="2200" dirty="0" err="1">
                <a:latin typeface="Arial" charset="0"/>
                <a:cs typeface="Arial" charset="0"/>
              </a:rPr>
              <a:t>crédito</a:t>
            </a:r>
            <a:r>
              <a:rPr lang="fr-BE" sz="2200" dirty="0">
                <a:latin typeface="Arial" charset="0"/>
                <a:cs typeface="Arial" charset="0"/>
              </a:rPr>
              <a:t> para la </a:t>
            </a:r>
            <a:r>
              <a:rPr lang="fr-BE" sz="2200" dirty="0" err="1">
                <a:latin typeface="Arial" charset="0"/>
                <a:cs typeface="Arial" charset="0"/>
              </a:rPr>
              <a:t>innovación</a:t>
            </a:r>
            <a:r>
              <a:rPr lang="fr-BE" sz="2200" dirty="0">
                <a:latin typeface="Arial" charset="0"/>
                <a:cs typeface="Arial" charset="0"/>
              </a:rPr>
              <a:t>.</a:t>
            </a:r>
          </a:p>
          <a:p>
            <a:pPr marL="0" marR="0" lvl="0" indent="0" algn="just" defTabSz="914400" rtl="0" eaLnBrk="1" fontAlgn="auto" latinLnBrk="0" hangingPunct="1">
              <a:lnSpc>
                <a:spcPct val="100000"/>
              </a:lnSpc>
              <a:spcBef>
                <a:spcPct val="20000"/>
              </a:spcBef>
              <a:spcAft>
                <a:spcPts val="0"/>
              </a:spcAft>
              <a:buClrTx/>
              <a:buSzTx/>
              <a:buFont typeface="Arial Narrow" pitchFamily="34" charset="0"/>
              <a:buNone/>
              <a:tabLst/>
              <a:defRPr/>
            </a:pPr>
            <a:endParaRPr kumimoji="0" lang="fr-BE" sz="2200" b="0" i="0" u="none" strike="noStrike" kern="1200" cap="none" spc="0" normalizeH="0" baseline="0" noProof="0" dirty="0">
              <a:ln>
                <a:noFill/>
              </a:ln>
              <a:solidFill>
                <a:schemeClr val="tx1"/>
              </a:solidFill>
              <a:effectLst/>
              <a:uLnTx/>
              <a:uFillTx/>
              <a:latin typeface="Arial" charset="0"/>
              <a:cs typeface="Arial" charset="0"/>
            </a:endParaRPr>
          </a:p>
          <a:p>
            <a:pPr marL="0" marR="0" lvl="0" indent="0" algn="just" defTabSz="914400" rtl="0" eaLnBrk="1" fontAlgn="auto" latinLnBrk="0" hangingPunct="1">
              <a:lnSpc>
                <a:spcPct val="100000"/>
              </a:lnSpc>
              <a:spcBef>
                <a:spcPct val="20000"/>
              </a:spcBef>
              <a:spcAft>
                <a:spcPts val="0"/>
              </a:spcAft>
              <a:buClrTx/>
              <a:buSzTx/>
              <a:buFont typeface="Arial Narrow" pitchFamily="34" charset="0"/>
              <a:buNone/>
              <a:tabLst/>
              <a:defRPr/>
            </a:pPr>
            <a:r>
              <a:rPr lang="fr-BE" sz="2200" dirty="0">
                <a:solidFill>
                  <a:srgbClr val="FF0000"/>
                </a:solidFill>
                <a:latin typeface="Arial" charset="0"/>
                <a:cs typeface="Arial" charset="0"/>
              </a:rPr>
              <a:t>*ATENCIÓN: Con el </a:t>
            </a:r>
            <a:r>
              <a:rPr lang="fr-BE" sz="2200" dirty="0" err="1">
                <a:solidFill>
                  <a:srgbClr val="FF0000"/>
                </a:solidFill>
                <a:latin typeface="Arial" charset="0"/>
                <a:cs typeface="Arial" charset="0"/>
              </a:rPr>
              <a:t>nuevo</a:t>
            </a:r>
            <a:r>
              <a:rPr lang="fr-BE" sz="2200" dirty="0">
                <a:solidFill>
                  <a:srgbClr val="FF0000"/>
                </a:solidFill>
                <a:latin typeface="Arial" charset="0"/>
                <a:cs typeface="Arial" charset="0"/>
              </a:rPr>
              <a:t> </a:t>
            </a:r>
            <a:r>
              <a:rPr lang="fr-BE" sz="2200" dirty="0" err="1">
                <a:solidFill>
                  <a:srgbClr val="FF0000"/>
                </a:solidFill>
                <a:latin typeface="Arial" charset="0"/>
                <a:cs typeface="Arial" charset="0"/>
              </a:rPr>
              <a:t>instrumento</a:t>
            </a:r>
            <a:r>
              <a:rPr lang="fr-BE" sz="2200" dirty="0">
                <a:solidFill>
                  <a:srgbClr val="FF0000"/>
                </a:solidFill>
                <a:latin typeface="Arial" charset="0"/>
                <a:cs typeface="Arial" charset="0"/>
              </a:rPr>
              <a:t> SME y con el FTI, la </a:t>
            </a:r>
            <a:r>
              <a:rPr lang="fr-BE" sz="2200" dirty="0" err="1">
                <a:solidFill>
                  <a:srgbClr val="FF0000"/>
                </a:solidFill>
                <a:latin typeface="Arial" charset="0"/>
                <a:cs typeface="Arial" charset="0"/>
              </a:rPr>
              <a:t>tendencia</a:t>
            </a:r>
            <a:r>
              <a:rPr lang="fr-BE" sz="2200" dirty="0">
                <a:solidFill>
                  <a:srgbClr val="FF0000"/>
                </a:solidFill>
                <a:latin typeface="Arial" charset="0"/>
                <a:cs typeface="Arial" charset="0"/>
              </a:rPr>
              <a:t> </a:t>
            </a:r>
            <a:r>
              <a:rPr lang="fr-BE" sz="2200" dirty="0" err="1">
                <a:solidFill>
                  <a:srgbClr val="FF0000"/>
                </a:solidFill>
                <a:latin typeface="Arial" charset="0"/>
                <a:cs typeface="Arial" charset="0"/>
              </a:rPr>
              <a:t>puede</a:t>
            </a:r>
            <a:r>
              <a:rPr lang="fr-BE" sz="2200" dirty="0">
                <a:solidFill>
                  <a:srgbClr val="FF0000"/>
                </a:solidFill>
                <a:latin typeface="Arial" charset="0"/>
                <a:cs typeface="Arial" charset="0"/>
              </a:rPr>
              <a:t> </a:t>
            </a:r>
            <a:r>
              <a:rPr lang="fr-BE" sz="2200" dirty="0" err="1">
                <a:solidFill>
                  <a:srgbClr val="FF0000"/>
                </a:solidFill>
                <a:latin typeface="Arial" charset="0"/>
                <a:cs typeface="Arial" charset="0"/>
              </a:rPr>
              <a:t>cambiar</a:t>
            </a:r>
            <a:r>
              <a:rPr lang="fr-BE" sz="2200" dirty="0">
                <a:solidFill>
                  <a:srgbClr val="FF0000"/>
                </a:solidFill>
                <a:latin typeface="Arial" charset="0"/>
                <a:cs typeface="Arial" charset="0"/>
              </a:rPr>
              <a:t>…</a:t>
            </a:r>
            <a:r>
              <a:rPr lang="fr-BE" sz="2200" dirty="0">
                <a:solidFill>
                  <a:srgbClr val="FF0000"/>
                </a:solidFill>
                <a:latin typeface="Arial" charset="0"/>
                <a:cs typeface="Arial" charset="0"/>
                <a:sym typeface="Wingdings" panose="05000000000000000000" pitchFamily="2" charset="2"/>
              </a:rPr>
              <a:t> </a:t>
            </a:r>
            <a:r>
              <a:rPr lang="fr-BE" sz="3300" b="1" dirty="0">
                <a:solidFill>
                  <a:srgbClr val="FF0000"/>
                </a:solidFill>
                <a:latin typeface="Arial" charset="0"/>
                <a:cs typeface="Arial" charset="0"/>
                <a:sym typeface="Wingdings" panose="05000000000000000000" pitchFamily="2" charset="2"/>
              </a:rPr>
              <a:t>EIC (European Innovation Council)</a:t>
            </a:r>
            <a:endParaRPr kumimoji="0" lang="fr-BE" sz="3300" b="1" i="0" u="none" strike="noStrike" kern="1200" cap="none" spc="0" normalizeH="0" baseline="0" noProof="0" dirty="0">
              <a:ln>
                <a:noFill/>
              </a:ln>
              <a:solidFill>
                <a:srgbClr val="FF0000"/>
              </a:solidFill>
              <a:effectLst/>
              <a:uLnTx/>
              <a:uFillTx/>
              <a:latin typeface="Arial" charset="0"/>
              <a:cs typeface="Arial" charset="0"/>
            </a:endParaRPr>
          </a:p>
        </p:txBody>
      </p:sp>
    </p:spTree>
    <p:extLst>
      <p:ext uri="{BB962C8B-B14F-4D97-AF65-F5344CB8AC3E}">
        <p14:creationId xmlns:p14="http://schemas.microsoft.com/office/powerpoint/2010/main" val="11698992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C436A444-CDB4-4D09-9F31-AEDC59215F73}"/>
              </a:ext>
            </a:extLst>
          </p:cNvPr>
          <p:cNvGrpSpPr/>
          <p:nvPr/>
        </p:nvGrpSpPr>
        <p:grpSpPr>
          <a:xfrm>
            <a:off x="3995936" y="375670"/>
            <a:ext cx="5061371" cy="6379920"/>
            <a:chOff x="3923928" y="116632"/>
            <a:chExt cx="5061371" cy="6379920"/>
          </a:xfrm>
        </p:grpSpPr>
        <p:pic>
          <p:nvPicPr>
            <p:cNvPr id="3" name="Imagen 2">
              <a:extLst>
                <a:ext uri="{FF2B5EF4-FFF2-40B4-BE49-F238E27FC236}">
                  <a16:creationId xmlns:a16="http://schemas.microsoft.com/office/drawing/2014/main" id="{95F76B8B-EFFF-488C-8C6E-9D80155EE0B0}"/>
                </a:ext>
              </a:extLst>
            </p:cNvPr>
            <p:cNvPicPr>
              <a:picLocks noChangeAspect="1"/>
            </p:cNvPicPr>
            <p:nvPr/>
          </p:nvPicPr>
          <p:blipFill>
            <a:blip r:embed="rId2"/>
            <a:stretch>
              <a:fillRect/>
            </a:stretch>
          </p:blipFill>
          <p:spPr>
            <a:xfrm>
              <a:off x="3923928" y="116632"/>
              <a:ext cx="5047920" cy="3307258"/>
            </a:xfrm>
            <a:prstGeom prst="rect">
              <a:avLst/>
            </a:prstGeom>
          </p:spPr>
        </p:pic>
        <p:pic>
          <p:nvPicPr>
            <p:cNvPr id="4" name="Imagen 3">
              <a:extLst>
                <a:ext uri="{FF2B5EF4-FFF2-40B4-BE49-F238E27FC236}">
                  <a16:creationId xmlns:a16="http://schemas.microsoft.com/office/drawing/2014/main" id="{420FB2E8-FF9B-413C-8BB4-A068491A7925}"/>
                </a:ext>
              </a:extLst>
            </p:cNvPr>
            <p:cNvPicPr>
              <a:picLocks noChangeAspect="1"/>
            </p:cNvPicPr>
            <p:nvPr/>
          </p:nvPicPr>
          <p:blipFill>
            <a:blip r:embed="rId3"/>
            <a:stretch>
              <a:fillRect/>
            </a:stretch>
          </p:blipFill>
          <p:spPr>
            <a:xfrm>
              <a:off x="3930899" y="3423890"/>
              <a:ext cx="5054400" cy="3072662"/>
            </a:xfrm>
            <a:prstGeom prst="rect">
              <a:avLst/>
            </a:prstGeom>
          </p:spPr>
        </p:pic>
      </p:grpSp>
      <p:sp>
        <p:nvSpPr>
          <p:cNvPr id="6" name="Elipse 5">
            <a:extLst>
              <a:ext uri="{FF2B5EF4-FFF2-40B4-BE49-F238E27FC236}">
                <a16:creationId xmlns:a16="http://schemas.microsoft.com/office/drawing/2014/main" id="{7513E751-DF0C-4EB9-ADEC-754C0E9951F3}"/>
              </a:ext>
            </a:extLst>
          </p:cNvPr>
          <p:cNvSpPr/>
          <p:nvPr/>
        </p:nvSpPr>
        <p:spPr>
          <a:xfrm>
            <a:off x="5004048" y="1240040"/>
            <a:ext cx="2448272" cy="316752"/>
          </a:xfrm>
          <a:prstGeom prst="ellipse">
            <a:avLst/>
          </a:prstGeom>
          <a:noFill/>
          <a:ln w="63500" cap="flat" cmpd="sng" algn="ctr">
            <a:solidFill>
              <a:srgbClr val="FF0000"/>
            </a:solidFill>
            <a:prstDash val="sysDash"/>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srgbClr val="FFFFFF"/>
              </a:solidFill>
              <a:effectLst/>
              <a:uLnTx/>
              <a:uFillTx/>
              <a:latin typeface="Verdana"/>
              <a:ea typeface="+mn-ea"/>
              <a:cs typeface="+mn-cs"/>
            </a:endParaRPr>
          </a:p>
        </p:txBody>
      </p:sp>
      <p:sp>
        <p:nvSpPr>
          <p:cNvPr id="7" name="21 Elipse">
            <a:extLst>
              <a:ext uri="{FF2B5EF4-FFF2-40B4-BE49-F238E27FC236}">
                <a16:creationId xmlns:a16="http://schemas.microsoft.com/office/drawing/2014/main" id="{3F28DC71-96B0-4277-A6F3-88A684AAA394}"/>
              </a:ext>
            </a:extLst>
          </p:cNvPr>
          <p:cNvSpPr/>
          <p:nvPr/>
        </p:nvSpPr>
        <p:spPr>
          <a:xfrm>
            <a:off x="5058284" y="5589240"/>
            <a:ext cx="1673956" cy="501955"/>
          </a:xfrm>
          <a:prstGeom prst="ellipse">
            <a:avLst/>
          </a:prstGeom>
          <a:noFill/>
          <a:ln w="38100" cap="flat" cmpd="sng" algn="ctr">
            <a:solidFill>
              <a:srgbClr val="FF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ES_tradnl" sz="7600" b="1" i="0" u="none" strike="noStrike" kern="0" cap="none" spc="0" normalizeH="0" baseline="0" noProof="0">
              <a:ln>
                <a:noFill/>
              </a:ln>
              <a:solidFill>
                <a:srgbClr val="FFFFFF"/>
              </a:solidFill>
              <a:effectLst/>
              <a:uLnTx/>
              <a:uFillTx/>
              <a:latin typeface="Verdana"/>
              <a:ea typeface="+mn-ea"/>
              <a:cs typeface="+mn-cs"/>
            </a:endParaRPr>
          </a:p>
        </p:txBody>
      </p:sp>
      <p:pic>
        <p:nvPicPr>
          <p:cNvPr id="8" name="Imagen 7">
            <a:extLst>
              <a:ext uri="{FF2B5EF4-FFF2-40B4-BE49-F238E27FC236}">
                <a16:creationId xmlns:a16="http://schemas.microsoft.com/office/drawing/2014/main" id="{DA8815E3-6DD7-4C3B-988A-C8B9F2AF7EA7}"/>
              </a:ext>
            </a:extLst>
          </p:cNvPr>
          <p:cNvPicPr>
            <a:picLocks noChangeAspect="1"/>
          </p:cNvPicPr>
          <p:nvPr/>
        </p:nvPicPr>
        <p:blipFill>
          <a:blip r:embed="rId4"/>
          <a:stretch>
            <a:fillRect/>
          </a:stretch>
        </p:blipFill>
        <p:spPr>
          <a:xfrm>
            <a:off x="107504" y="3163188"/>
            <a:ext cx="4748418" cy="3290148"/>
          </a:xfrm>
          <a:prstGeom prst="rect">
            <a:avLst/>
          </a:prstGeom>
          <a:ln w="25400">
            <a:solidFill>
              <a:srgbClr val="FF0000"/>
            </a:solidFill>
          </a:ln>
        </p:spPr>
      </p:pic>
      <p:cxnSp>
        <p:nvCxnSpPr>
          <p:cNvPr id="9" name="Conector: curvado 8">
            <a:extLst>
              <a:ext uri="{FF2B5EF4-FFF2-40B4-BE49-F238E27FC236}">
                <a16:creationId xmlns:a16="http://schemas.microsoft.com/office/drawing/2014/main" id="{36A41E35-9FCE-4372-9217-1FD2E51A9E6A}"/>
              </a:ext>
            </a:extLst>
          </p:cNvPr>
          <p:cNvCxnSpPr>
            <a:cxnSpLocks/>
            <a:stCxn id="7" idx="0"/>
          </p:cNvCxnSpPr>
          <p:nvPr/>
        </p:nvCxnSpPr>
        <p:spPr bwMode="auto">
          <a:xfrm rot="16200000" flipV="1">
            <a:off x="4540231" y="4234208"/>
            <a:ext cx="1670723" cy="1039341"/>
          </a:xfrm>
          <a:prstGeom prst="curvedConnector3">
            <a:avLst>
              <a:gd name="adj1" fmla="val 100106"/>
            </a:avLst>
          </a:prstGeom>
          <a:noFill/>
          <a:ln w="38100" cap="flat" cmpd="sng" algn="ctr">
            <a:solidFill>
              <a:srgbClr val="FF0000"/>
            </a:solidFill>
            <a:prstDash val="solid"/>
            <a:round/>
            <a:headEnd type="none" w="med" len="med"/>
            <a:tailEnd type="triangle"/>
          </a:ln>
          <a:effectLst/>
        </p:spPr>
      </p:cxnSp>
      <p:sp>
        <p:nvSpPr>
          <p:cNvPr id="10" name="Title 1">
            <a:extLst>
              <a:ext uri="{FF2B5EF4-FFF2-40B4-BE49-F238E27FC236}">
                <a16:creationId xmlns:a16="http://schemas.microsoft.com/office/drawing/2014/main" id="{D2B985F2-0C62-4DCB-BCA4-968B39831816}"/>
              </a:ext>
            </a:extLst>
          </p:cNvPr>
          <p:cNvSpPr txBox="1">
            <a:spLocks/>
          </p:cNvSpPr>
          <p:nvPr/>
        </p:nvSpPr>
        <p:spPr>
          <a:xfrm>
            <a:off x="827584" y="382681"/>
            <a:ext cx="6768752" cy="576263"/>
          </a:xfrm>
          <a:prstGeom prst="rect">
            <a:avLst/>
          </a:prstGeom>
        </p:spPr>
        <p:txBody>
          <a:bodyPr/>
          <a:lstStyle>
            <a:lvl1pPr algn="l" defTabSz="914400" rtl="0" eaLnBrk="1" latinLnBrk="0" hangingPunct="1">
              <a:spcBef>
                <a:spcPct val="0"/>
              </a:spcBef>
              <a:buNone/>
              <a:defRPr kumimoji="0" lang="es-ES" sz="3400" b="1" kern="1200">
                <a:solidFill>
                  <a:srgbClr val="2F6EBB"/>
                </a:solidFill>
                <a:latin typeface="+mj-lt"/>
                <a:ea typeface="+mj-ea"/>
                <a:cs typeface="+mj-cs"/>
              </a:defRPr>
            </a:lvl1pPr>
          </a:lstStyle>
          <a:p>
            <a:r>
              <a:rPr lang="fr-BE" sz="2400" dirty="0"/>
              <a:t>The </a:t>
            </a:r>
            <a:r>
              <a:rPr lang="fr-BE" sz="2400" dirty="0" err="1"/>
              <a:t>work</a:t>
            </a:r>
            <a:r>
              <a:rPr lang="fr-BE" sz="2400" dirty="0"/>
              <a:t>-programme…</a:t>
            </a:r>
            <a:endParaRPr lang="en-GB" sz="2400" dirty="0"/>
          </a:p>
        </p:txBody>
      </p:sp>
    </p:spTree>
    <p:extLst>
      <p:ext uri="{BB962C8B-B14F-4D97-AF65-F5344CB8AC3E}">
        <p14:creationId xmlns:p14="http://schemas.microsoft.com/office/powerpoint/2010/main" val="176298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0938D45-1B1B-4A04-AF71-3D0754A6C517}"/>
              </a:ext>
            </a:extLst>
          </p:cNvPr>
          <p:cNvSpPr txBox="1"/>
          <p:nvPr/>
        </p:nvSpPr>
        <p:spPr>
          <a:xfrm>
            <a:off x="899592" y="689788"/>
            <a:ext cx="7920880" cy="5478423"/>
          </a:xfrm>
          <a:prstGeom prst="rect">
            <a:avLst/>
          </a:prstGeom>
          <a:solidFill>
            <a:srgbClr val="FFFFFF"/>
          </a:solidFill>
        </p:spPr>
        <p:txBody>
          <a:bodyPr wrap="square" rtlCol="0">
            <a:spAutoFit/>
          </a:bodyPr>
          <a:lstStyle/>
          <a:p>
            <a:pPr marL="228600" marR="0" lvl="0" indent="-228600" defTabSz="914400" eaLnBrk="1" fontAlgn="base" latinLnBrk="0" hangingPunct="1">
              <a:lnSpc>
                <a:spcPct val="100000"/>
              </a:lnSpc>
              <a:spcBef>
                <a:spcPct val="0"/>
              </a:spcBef>
              <a:spcAft>
                <a:spcPct val="0"/>
              </a:spcAft>
              <a:buClrTx/>
              <a:buSzTx/>
              <a:buFontTx/>
              <a:buAutoNum type="arabicPeriod"/>
              <a:tabLst/>
              <a:defRPr/>
            </a:pP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2"/>
              </a:rPr>
              <a:t>Introduction</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2"/>
              </a:rPr>
              <a:t> WP 2018-20</a:t>
            </a:r>
            <a:endPar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3"/>
              </a:rPr>
              <a:t>2. Future and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3"/>
              </a:rPr>
              <a:t>Emerging</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3"/>
              </a:rPr>
              <a:t> Technologies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3"/>
              </a:rPr>
              <a:t>FETs</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3"/>
              </a:rPr>
              <a:t>) WP 2018-20</a:t>
            </a:r>
            <a:br>
              <a:rPr kumimoji="0" lang="es-ES_tradnl" sz="1400" b="1" i="0" u="none"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rPr>
            </a:b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4"/>
              </a:rPr>
              <a:t>4.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4"/>
              </a:rPr>
              <a:t>Research</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4"/>
              </a:rPr>
              <a:t>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4"/>
              </a:rPr>
              <a:t>infrastructures</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4"/>
              </a:rPr>
              <a:t>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4"/>
              </a:rPr>
              <a:t>including</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4"/>
              </a:rPr>
              <a:t> e-</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4"/>
              </a:rPr>
              <a:t>Infrastructures</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4"/>
              </a:rPr>
              <a:t>) WP 2018-20</a:t>
            </a:r>
            <a:endPar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5"/>
              </a:rPr>
              <a:t>5.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5"/>
              </a:rPr>
              <a:t>Introduction</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5"/>
              </a:rPr>
              <a:t>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5"/>
              </a:rPr>
              <a:t>to</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5"/>
              </a:rPr>
              <a:t>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5"/>
              </a:rPr>
              <a:t>Leadership</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5"/>
              </a:rPr>
              <a:t> in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5"/>
              </a:rPr>
              <a:t>enabling</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5"/>
              </a:rPr>
              <a:t> and industrial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5"/>
              </a:rPr>
              <a:t>technologies</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5"/>
              </a:rPr>
              <a:t>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5"/>
              </a:rPr>
              <a:t>LEITs</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5"/>
              </a:rPr>
              <a:t>) WP 2018-20</a:t>
            </a:r>
            <a:endParaRPr kumimoji="0" lang="es-ES_tradnl" sz="1400" b="1" i="0" u="none"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endParaRPr>
          </a:p>
          <a:p>
            <a:pPr marL="0" marR="0" lvl="1" indent="0" defTabSz="914400" eaLnBrk="1" fontAlgn="base" latinLnBrk="0" hangingPunct="1">
              <a:lnSpc>
                <a:spcPct val="100000"/>
              </a:lnSpc>
              <a:spcBef>
                <a:spcPct val="0"/>
              </a:spcBef>
              <a:spcAft>
                <a:spcPct val="0"/>
              </a:spcAft>
              <a:buClrTx/>
              <a:buSzTx/>
              <a:buFontTx/>
              <a:buNone/>
              <a:tabLst/>
              <a:defRPr/>
            </a:pP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6"/>
              </a:rPr>
              <a:t>5i.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6"/>
              </a:rPr>
              <a:t>Information</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6"/>
              </a:rPr>
              <a:t> and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6"/>
              </a:rPr>
              <a:t>communication</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6"/>
              </a:rPr>
              <a:t>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6"/>
              </a:rPr>
              <a:t>technologies</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6"/>
              </a:rPr>
              <a:t> (ICT) WP 2018-20</a:t>
            </a:r>
            <a:br>
              <a:rPr kumimoji="0" lang="es-ES_tradnl" sz="1400" b="1" i="0" u="none"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rPr>
            </a:b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7"/>
              </a:rPr>
              <a:t>5ii.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7"/>
              </a:rPr>
              <a:t>Nanotechnologies</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7"/>
              </a:rPr>
              <a:t>,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7"/>
              </a:rPr>
              <a:t>advanced</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7"/>
              </a:rPr>
              <a:t>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7"/>
              </a:rPr>
              <a:t>materials</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7"/>
              </a:rPr>
              <a:t>,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7"/>
              </a:rPr>
              <a:t>advanced</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7"/>
              </a:rPr>
              <a:t>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7"/>
              </a:rPr>
              <a:t>manufacturing</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7"/>
              </a:rPr>
              <a:t> and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7"/>
              </a:rPr>
              <a:t>processing</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7"/>
              </a:rPr>
              <a:t>,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7"/>
              </a:rPr>
              <a:t>biotechnology</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7"/>
              </a:rPr>
              <a:t> WP 2018-20</a:t>
            </a:r>
            <a:br>
              <a:rPr kumimoji="0" lang="es-ES_tradnl" sz="1400" b="1" i="0" u="none"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rPr>
            </a:b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8"/>
              </a:rPr>
              <a:t>5iii.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8"/>
              </a:rPr>
              <a:t>Space</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8"/>
              </a:rPr>
              <a:t> WP 2018-20</a:t>
            </a:r>
            <a:endParaRPr kumimoji="0" lang="es-ES_tradnl" sz="1400" b="1" i="0" u="none"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9"/>
              </a:rPr>
              <a:t>6. Access to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9"/>
              </a:rPr>
              <a:t>risk</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9"/>
              </a:rPr>
              <a:t>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9"/>
              </a:rPr>
              <a:t>finance</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9"/>
              </a:rPr>
              <a:t> WP 2018-20</a:t>
            </a:r>
            <a:br>
              <a:rPr kumimoji="0" lang="es-ES_tradnl" sz="1400" b="1" i="0" u="none"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rPr>
            </a:b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0"/>
              </a:rPr>
              <a:t>7.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0"/>
              </a:rPr>
              <a:t>Innovation</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0"/>
              </a:rPr>
              <a:t> in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0"/>
              </a:rPr>
              <a:t>SMEs</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0"/>
              </a:rPr>
              <a:t> WP 2018-20</a:t>
            </a:r>
            <a:br>
              <a:rPr kumimoji="0" lang="es-ES_tradnl" sz="1400" b="1" i="0" u="none"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rPr>
            </a:b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1"/>
              </a:rPr>
              <a:t>8.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1"/>
              </a:rPr>
              <a:t>Health</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1"/>
              </a:rPr>
              <a:t>,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1"/>
              </a:rPr>
              <a:t>demographic</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1"/>
              </a:rPr>
              <a:t>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1"/>
              </a:rPr>
              <a:t>change</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1"/>
              </a:rPr>
              <a:t> and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1"/>
              </a:rPr>
              <a:t>well-being</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1"/>
              </a:rPr>
              <a:t> WP 2018-20</a:t>
            </a:r>
            <a:br>
              <a:rPr kumimoji="0" lang="es-ES_tradnl" sz="1400" b="1" i="0" u="none"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rPr>
            </a:b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2"/>
              </a:rPr>
              <a:t>9.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2"/>
              </a:rPr>
              <a:t>Food</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2"/>
              </a:rPr>
              <a:t>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2"/>
              </a:rPr>
              <a:t>security</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2"/>
              </a:rPr>
              <a:t>,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2"/>
              </a:rPr>
              <a:t>sustainable</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2"/>
              </a:rPr>
              <a:t>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2"/>
              </a:rPr>
              <a:t>agriculture</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2"/>
              </a:rPr>
              <a:t> and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2"/>
              </a:rPr>
              <a:t>forestry</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2"/>
              </a:rPr>
              <a:t>, marine and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2"/>
              </a:rPr>
              <a:t>maritime</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2"/>
              </a:rPr>
              <a:t> and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2"/>
              </a:rPr>
              <a:t>inland</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2"/>
              </a:rPr>
              <a:t>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2"/>
              </a:rPr>
              <a:t>water</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2"/>
              </a:rPr>
              <a:t>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2"/>
              </a:rPr>
              <a:t>research</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2"/>
              </a:rPr>
              <a:t> and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2"/>
              </a:rPr>
              <a:t>the</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2"/>
              </a:rPr>
              <a:t>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2"/>
              </a:rPr>
              <a:t>bioeconomy</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2"/>
              </a:rPr>
              <a:t> WP 2018-20</a:t>
            </a:r>
            <a:br>
              <a:rPr kumimoji="0" lang="es-ES_tradnl" sz="1400" b="1" i="0" u="none"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rPr>
            </a:b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3"/>
              </a:rPr>
              <a:t>10.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3"/>
              </a:rPr>
              <a:t>Secure</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3"/>
              </a:rPr>
              <a:t>,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3"/>
              </a:rPr>
              <a:t>clean</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3"/>
              </a:rPr>
              <a:t> and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3"/>
              </a:rPr>
              <a:t>efficient</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3"/>
              </a:rPr>
              <a:t>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3"/>
              </a:rPr>
              <a:t>energy</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3"/>
              </a:rPr>
              <a:t> WP 2018-20</a:t>
            </a:r>
            <a:br>
              <a:rPr kumimoji="0" lang="es-ES_tradnl" sz="1400" b="1" i="0" u="none"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rPr>
            </a:b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4"/>
              </a:rPr>
              <a:t>11. Smart,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4"/>
              </a:rPr>
              <a:t>green</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4"/>
              </a:rPr>
              <a:t> and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4"/>
              </a:rPr>
              <a:t>integrated</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4"/>
              </a:rPr>
              <a:t>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4"/>
              </a:rPr>
              <a:t>transport</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4"/>
              </a:rPr>
              <a:t> WP 2018-20</a:t>
            </a:r>
            <a:br>
              <a:rPr kumimoji="0" lang="es-ES_tradnl" sz="1400" b="1" i="0" u="none"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rPr>
            </a:b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5"/>
              </a:rPr>
              <a:t>12.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5"/>
              </a:rPr>
              <a:t>Climate</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5"/>
              </a:rPr>
              <a:t>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5"/>
              </a:rPr>
              <a:t>action</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5"/>
              </a:rPr>
              <a:t>,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5"/>
              </a:rPr>
              <a:t>environment</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5"/>
              </a:rPr>
              <a:t>,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5"/>
              </a:rPr>
              <a:t>resource</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5"/>
              </a:rPr>
              <a:t>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5"/>
              </a:rPr>
              <a:t>efficiency</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5"/>
              </a:rPr>
              <a:t> and raw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5"/>
              </a:rPr>
              <a:t>materials</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5"/>
              </a:rPr>
              <a:t> WP 2018-20</a:t>
            </a:r>
            <a:br>
              <a:rPr kumimoji="0" lang="es-ES_tradnl" sz="1400" b="1" i="0" u="none"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rPr>
            </a:b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6"/>
              </a:rPr>
              <a:t>13. Europe in a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6"/>
              </a:rPr>
              <a:t>changing</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6"/>
              </a:rPr>
              <a:t>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6"/>
              </a:rPr>
              <a:t>world</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6"/>
              </a:rPr>
              <a:t> - inclusive,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6"/>
              </a:rPr>
              <a:t>innovative</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6"/>
              </a:rPr>
              <a:t> and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6"/>
              </a:rPr>
              <a:t>reflective</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6"/>
              </a:rPr>
              <a:t>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6"/>
              </a:rPr>
              <a:t>societies</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6"/>
              </a:rPr>
              <a:t> WP 2018-20</a:t>
            </a:r>
            <a:br>
              <a:rPr kumimoji="0" lang="es-ES_tradnl" sz="1400" b="1" i="0" u="none"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rPr>
            </a:b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7"/>
              </a:rPr>
              <a:t>14.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7"/>
              </a:rPr>
              <a:t>Secure</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7"/>
              </a:rPr>
              <a:t>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7"/>
              </a:rPr>
              <a:t>societies</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7"/>
              </a:rPr>
              <a:t> –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7"/>
              </a:rPr>
              <a:t>protecting</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7"/>
              </a:rPr>
              <a:t>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7"/>
              </a:rPr>
              <a:t>freedom</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7"/>
              </a:rPr>
              <a:t> and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7"/>
              </a:rPr>
              <a:t>security</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7"/>
              </a:rPr>
              <a:t> of Europe and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7"/>
              </a:rPr>
              <a:t>its</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7"/>
              </a:rPr>
              <a:t>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7"/>
              </a:rPr>
              <a:t>citizens</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7"/>
              </a:rPr>
              <a:t> WP 2018-20</a:t>
            </a:r>
            <a:br>
              <a:rPr kumimoji="0" lang="es-ES_tradnl" sz="1400" b="1" i="0" u="none"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rPr>
            </a:b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8"/>
              </a:rPr>
              <a:t>17. European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8"/>
              </a:rPr>
              <a:t>Innovation</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8"/>
              </a:rPr>
              <a:t> Council (EIC) WP 2018-20</a:t>
            </a:r>
            <a:br>
              <a:rPr kumimoji="0" lang="es-ES_tradnl" sz="1400" b="1" i="0" u="none"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rPr>
            </a:b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9"/>
              </a:rPr>
              <a:t>18.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9"/>
              </a:rPr>
              <a:t>Dissemination</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9"/>
              </a:rPr>
              <a:t>,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9"/>
              </a:rPr>
              <a:t>Exploitation</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9"/>
              </a:rPr>
              <a:t> and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9"/>
              </a:rPr>
              <a:t>Evaluation</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19"/>
              </a:rPr>
              <a:t> WP 2018-20</a:t>
            </a:r>
            <a:endParaRPr kumimoji="0" lang="es-ES_tradnl" sz="1400" b="1" i="0" u="none" strike="noStrike" kern="0" cap="none" spc="0" normalizeH="0" baseline="0" noProof="0" dirty="0">
              <a:ln>
                <a:noFill/>
              </a:ln>
              <a:solidFill>
                <a:srgbClr val="FFD624"/>
              </a:solidFill>
              <a:effectLst/>
              <a:uLnTx/>
              <a:uFillTx/>
              <a:ea typeface="Calibri" panose="020F0502020204030204" pitchFamily="34" charset="0"/>
              <a:cs typeface="Calibri" panose="020F0502020204030204"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20"/>
              </a:rPr>
              <a:t>General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20"/>
              </a:rPr>
              <a:t>annexes</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20"/>
              </a:rPr>
              <a:t>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20"/>
              </a:rPr>
              <a:t>to</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20"/>
              </a:rPr>
              <a:t>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20"/>
              </a:rPr>
              <a:t>the</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20"/>
              </a:rPr>
              <a:t>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20"/>
              </a:rPr>
              <a:t>Work</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20"/>
              </a:rPr>
              <a:t> </a:t>
            </a:r>
            <a:r>
              <a:rPr kumimoji="0" lang="es-ES_tradnl" sz="1400" b="1" i="0" u="sng" strike="noStrike" kern="0" cap="none" spc="0" normalizeH="0" baseline="0" noProof="0" dirty="0" err="1">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20"/>
              </a:rPr>
              <a:t>Programme</a:t>
            </a:r>
            <a:r>
              <a:rPr kumimoji="0" lang="es-ES_tradnl" sz="1400" b="1" i="0" u="sng" strike="noStrike" kern="0" cap="none" spc="0" normalizeH="0" baseline="0" noProof="0" dirty="0">
                <a:ln>
                  <a:noFill/>
                </a:ln>
                <a:solidFill>
                  <a:srgbClr val="444444"/>
                </a:solidFill>
                <a:effectLst/>
                <a:uLnTx/>
                <a:uFillTx/>
                <a:latin typeface="Verdana" pitchFamily="34" charset="0"/>
                <a:ea typeface="Calibri" panose="020F0502020204030204" pitchFamily="34" charset="0"/>
                <a:cs typeface="Calibri" panose="020F0502020204030204" pitchFamily="34" charset="0"/>
                <a:hlinkClick r:id="rId20"/>
              </a:rPr>
              <a:t> 2018-2020</a:t>
            </a:r>
            <a:endParaRPr kumimoji="0" lang="es-ES_tradnl" sz="1400" b="0" i="0" u="none" strike="noStrike" kern="0" cap="none" spc="0" normalizeH="0" baseline="0" noProof="0" dirty="0">
              <a:ln>
                <a:noFill/>
              </a:ln>
              <a:solidFill>
                <a:srgbClr val="000000"/>
              </a:solidFill>
              <a:effectLst/>
              <a:uLnTx/>
              <a:uFillTx/>
              <a:latin typeface="Verdana" pitchFamily="34" charset="0"/>
            </a:endParaRPr>
          </a:p>
        </p:txBody>
      </p:sp>
      <p:sp>
        <p:nvSpPr>
          <p:cNvPr id="4" name="Title 1">
            <a:extLst>
              <a:ext uri="{FF2B5EF4-FFF2-40B4-BE49-F238E27FC236}">
                <a16:creationId xmlns:a16="http://schemas.microsoft.com/office/drawing/2014/main" id="{EDB19147-4B14-4DEC-B1C0-73AED364D165}"/>
              </a:ext>
            </a:extLst>
          </p:cNvPr>
          <p:cNvSpPr txBox="1">
            <a:spLocks/>
          </p:cNvSpPr>
          <p:nvPr/>
        </p:nvSpPr>
        <p:spPr>
          <a:xfrm>
            <a:off x="2051720" y="181075"/>
            <a:ext cx="6768752" cy="576263"/>
          </a:xfrm>
          <a:prstGeom prst="rect">
            <a:avLst/>
          </a:prstGeom>
        </p:spPr>
        <p:txBody>
          <a:bodyPr/>
          <a:lstStyle>
            <a:lvl1pPr algn="l" defTabSz="914400" rtl="0" eaLnBrk="1" latinLnBrk="0" hangingPunct="1">
              <a:spcBef>
                <a:spcPct val="0"/>
              </a:spcBef>
              <a:buNone/>
              <a:defRPr kumimoji="0" lang="es-ES" sz="3400" b="1" kern="1200">
                <a:solidFill>
                  <a:srgbClr val="2F6EBB"/>
                </a:solidFill>
                <a:latin typeface="+mj-lt"/>
                <a:ea typeface="+mj-ea"/>
                <a:cs typeface="+mj-cs"/>
              </a:defRPr>
            </a:lvl1pPr>
          </a:lstStyle>
          <a:p>
            <a:pPr algn="r"/>
            <a:r>
              <a:rPr lang="fr-BE" sz="2400" dirty="0"/>
              <a:t>The </a:t>
            </a:r>
            <a:r>
              <a:rPr lang="fr-BE" sz="2400" dirty="0" err="1"/>
              <a:t>work</a:t>
            </a:r>
            <a:r>
              <a:rPr lang="fr-BE" sz="2400" dirty="0"/>
              <a:t>-programme 2018-2020…</a:t>
            </a:r>
            <a:endParaRPr lang="en-GB" sz="2400" dirty="0"/>
          </a:p>
        </p:txBody>
      </p:sp>
    </p:spTree>
    <p:extLst>
      <p:ext uri="{BB962C8B-B14F-4D97-AF65-F5344CB8AC3E}">
        <p14:creationId xmlns:p14="http://schemas.microsoft.com/office/powerpoint/2010/main" val="4067973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6512" y="-27384"/>
            <a:ext cx="9180512" cy="7325082"/>
          </a:xfrm>
          <a:prstGeom prst="rect">
            <a:avLst/>
          </a:prstGeom>
          <a:solidFill>
            <a:srgbClr val="3A7DCE"/>
          </a:solidFill>
        </p:spPr>
        <p:txBody>
          <a:bodyPr wrap="square" rtlCol="0">
            <a:spAutoFit/>
          </a:bodyPr>
          <a:lstStyle/>
          <a:p>
            <a:endParaRPr lang="es-ES_tradnl" sz="9600" b="1" dirty="0">
              <a:solidFill>
                <a:schemeClr val="bg1"/>
              </a:solidFill>
              <a:latin typeface="Arial Black" panose="020B0A04020102020204" pitchFamily="34" charset="0"/>
            </a:endParaRPr>
          </a:p>
          <a:p>
            <a:endParaRPr lang="es-ES_tradnl" sz="3200" b="1" dirty="0">
              <a:solidFill>
                <a:schemeClr val="bg1"/>
              </a:solidFill>
              <a:latin typeface="Arial Black" panose="020B0A04020102020204" pitchFamily="34" charset="0"/>
            </a:endParaRPr>
          </a:p>
          <a:p>
            <a:endParaRPr lang="es-ES_tradnl" sz="6600" b="1" dirty="0">
              <a:solidFill>
                <a:schemeClr val="bg1"/>
              </a:solidFill>
              <a:latin typeface="Arial Black" panose="020B0A04020102020204" pitchFamily="34" charset="0"/>
            </a:endParaRPr>
          </a:p>
          <a:p>
            <a:pPr algn="ctr"/>
            <a:r>
              <a:rPr lang="fr-BE" sz="3600" b="1" dirty="0">
                <a:solidFill>
                  <a:schemeClr val="bg1"/>
                </a:solidFill>
                <a:latin typeface="Arial Black" panose="020B0A04020102020204" pitchFamily="34" charset="0"/>
              </a:rPr>
              <a:t>La </a:t>
            </a:r>
            <a:r>
              <a:rPr lang="fr-BE" sz="3600" b="1" dirty="0" err="1">
                <a:solidFill>
                  <a:schemeClr val="bg1"/>
                </a:solidFill>
                <a:latin typeface="Arial Black" panose="020B0A04020102020204" pitchFamily="34" charset="0"/>
              </a:rPr>
              <a:t>Comisión</a:t>
            </a:r>
            <a:r>
              <a:rPr lang="fr-BE" sz="3600" b="1" dirty="0">
                <a:solidFill>
                  <a:schemeClr val="bg1"/>
                </a:solidFill>
                <a:latin typeface="Arial Black" panose="020B0A04020102020204" pitchFamily="34" charset="0"/>
              </a:rPr>
              <a:t> y las </a:t>
            </a:r>
            <a:r>
              <a:rPr lang="fr-BE" sz="3600" b="1" dirty="0" err="1">
                <a:solidFill>
                  <a:schemeClr val="bg1"/>
                </a:solidFill>
                <a:latin typeface="Arial Black" panose="020B0A04020102020204" pitchFamily="34" charset="0"/>
              </a:rPr>
              <a:t>Agencias</a:t>
            </a:r>
            <a:r>
              <a:rPr lang="fr-BE" sz="3600" b="1" dirty="0">
                <a:solidFill>
                  <a:schemeClr val="bg1"/>
                </a:solidFill>
                <a:latin typeface="Arial Black" panose="020B0A04020102020204" pitchFamily="34" charset="0"/>
              </a:rPr>
              <a:t> </a:t>
            </a:r>
            <a:r>
              <a:rPr lang="fr-BE" sz="3600" b="1" dirty="0" err="1">
                <a:solidFill>
                  <a:schemeClr val="bg1"/>
                </a:solidFill>
                <a:latin typeface="Arial Black" panose="020B0A04020102020204" pitchFamily="34" charset="0"/>
              </a:rPr>
              <a:t>Ejecutivas</a:t>
            </a:r>
            <a:r>
              <a:rPr lang="fr-BE" sz="3600" b="1" dirty="0">
                <a:solidFill>
                  <a:schemeClr val="bg1"/>
                </a:solidFill>
                <a:latin typeface="Arial Black" panose="020B0A04020102020204" pitchFamily="34" charset="0"/>
              </a:rPr>
              <a:t> en H2020 </a:t>
            </a:r>
            <a:r>
              <a:rPr lang="es-ES_tradnl" sz="3600" b="1" dirty="0">
                <a:solidFill>
                  <a:schemeClr val="bg1"/>
                </a:solidFill>
                <a:latin typeface="Arial Black" panose="020B0A04020102020204" pitchFamily="34" charset="0"/>
              </a:rPr>
              <a:t>…</a:t>
            </a:r>
          </a:p>
          <a:p>
            <a:pPr algn="ctr"/>
            <a:endParaRPr lang="es-ES_tradnl" sz="7200" b="1" dirty="0">
              <a:solidFill>
                <a:schemeClr val="bg1"/>
              </a:solidFill>
              <a:latin typeface="Arial Black" panose="020B0A04020102020204" pitchFamily="34" charset="0"/>
            </a:endParaRPr>
          </a:p>
          <a:p>
            <a:pPr algn="ctr"/>
            <a:endParaRPr lang="es-ES_tradnl" sz="4400" b="1" dirty="0">
              <a:solidFill>
                <a:schemeClr val="bg1"/>
              </a:solidFill>
              <a:latin typeface="Arial Black" panose="020B0A04020102020204" pitchFamily="34" charset="0"/>
            </a:endParaRPr>
          </a:p>
          <a:p>
            <a:pPr algn="ctr"/>
            <a:endParaRPr lang="es-ES_tradnl" sz="88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42758958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7 Grupo"/>
          <p:cNvGrpSpPr/>
          <p:nvPr/>
        </p:nvGrpSpPr>
        <p:grpSpPr>
          <a:xfrm>
            <a:off x="1508768" y="188640"/>
            <a:ext cx="6591624" cy="6585248"/>
            <a:chOff x="1403648" y="188640"/>
            <a:chExt cx="6591624" cy="6585248"/>
          </a:xfrm>
        </p:grpSpPr>
        <p:grpSp>
          <p:nvGrpSpPr>
            <p:cNvPr id="2" name="1 Grupo"/>
            <p:cNvGrpSpPr/>
            <p:nvPr/>
          </p:nvGrpSpPr>
          <p:grpSpPr>
            <a:xfrm>
              <a:off x="1619672" y="262562"/>
              <a:ext cx="6375600" cy="6511326"/>
              <a:chOff x="1619672" y="262562"/>
              <a:chExt cx="6375600" cy="6511326"/>
            </a:xfrm>
          </p:grpSpPr>
          <p:pic>
            <p:nvPicPr>
              <p:cNvPr id="3075"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19672" y="262562"/>
                <a:ext cx="6375600" cy="3598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19672" y="3284984"/>
                <a:ext cx="6374854" cy="3488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3 Elipse"/>
            <p:cNvSpPr/>
            <p:nvPr/>
          </p:nvSpPr>
          <p:spPr>
            <a:xfrm>
              <a:off x="1547664" y="188640"/>
              <a:ext cx="1872208" cy="3209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3 Elipse"/>
            <p:cNvSpPr/>
            <p:nvPr/>
          </p:nvSpPr>
          <p:spPr>
            <a:xfrm>
              <a:off x="1403648" y="6309320"/>
              <a:ext cx="180020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Rectángulo"/>
            <p:cNvSpPr/>
            <p:nvPr/>
          </p:nvSpPr>
          <p:spPr>
            <a:xfrm>
              <a:off x="1619672" y="188640"/>
              <a:ext cx="6375600" cy="658524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12" name="3 Elipse"/>
          <p:cNvSpPr/>
          <p:nvPr/>
        </p:nvSpPr>
        <p:spPr>
          <a:xfrm>
            <a:off x="1661168" y="4869160"/>
            <a:ext cx="247878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719694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1331640" y="44624"/>
            <a:ext cx="7560000" cy="6823188"/>
          </a:xfrm>
          <a:prstGeom prst="rect">
            <a:avLst/>
          </a:prstGeom>
        </p:spPr>
      </p:pic>
      <p:sp>
        <p:nvSpPr>
          <p:cNvPr id="3" name="Flecha derecha 2"/>
          <p:cNvSpPr/>
          <p:nvPr/>
        </p:nvSpPr>
        <p:spPr>
          <a:xfrm>
            <a:off x="2699792" y="6093296"/>
            <a:ext cx="432048" cy="216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762370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1720" y="404664"/>
            <a:ext cx="6768752" cy="576263"/>
          </a:xfrm>
          <a:prstGeom prst="rect">
            <a:avLst/>
          </a:prstGeom>
        </p:spPr>
        <p:txBody>
          <a:bodyPr/>
          <a:lstStyle>
            <a:lvl1pPr algn="l" defTabSz="914400" rtl="0" eaLnBrk="1" latinLnBrk="0" hangingPunct="1">
              <a:spcBef>
                <a:spcPct val="0"/>
              </a:spcBef>
              <a:buNone/>
              <a:defRPr kumimoji="0" lang="es-ES" sz="3400" b="1" kern="1200">
                <a:solidFill>
                  <a:srgbClr val="2F6EBB"/>
                </a:solidFill>
                <a:latin typeface="+mj-lt"/>
                <a:ea typeface="+mj-ea"/>
                <a:cs typeface="+mj-cs"/>
              </a:defRPr>
            </a:lvl1pPr>
          </a:lstStyle>
          <a:p>
            <a:pPr algn="r"/>
            <a:r>
              <a:rPr lang="fr-BE" sz="2400" dirty="0" err="1"/>
              <a:t>Estructura</a:t>
            </a:r>
            <a:r>
              <a:rPr lang="fr-BE" sz="2400" dirty="0"/>
              <a:t> de las </a:t>
            </a:r>
            <a:r>
              <a:rPr lang="fr-BE" sz="2400" dirty="0" err="1"/>
              <a:t>Direcciones</a:t>
            </a:r>
            <a:r>
              <a:rPr lang="fr-BE" sz="2400" dirty="0"/>
              <a:t> </a:t>
            </a:r>
            <a:r>
              <a:rPr lang="fr-BE" sz="2400" dirty="0" err="1"/>
              <a:t>Generales</a:t>
            </a:r>
            <a:r>
              <a:rPr lang="fr-BE" sz="2400" dirty="0"/>
              <a:t> (</a:t>
            </a:r>
            <a:r>
              <a:rPr lang="fr-BE" sz="2400" dirty="0" err="1"/>
              <a:t>DGs</a:t>
            </a:r>
            <a:r>
              <a:rPr lang="fr-BE" sz="2400" dirty="0"/>
              <a:t>)…</a:t>
            </a:r>
            <a:endParaRPr lang="en-GB" sz="2400" dirty="0"/>
          </a:p>
        </p:txBody>
      </p:sp>
      <p:sp>
        <p:nvSpPr>
          <p:cNvPr id="2" name="1 CuadroTexto"/>
          <p:cNvSpPr txBox="1"/>
          <p:nvPr/>
        </p:nvSpPr>
        <p:spPr>
          <a:xfrm>
            <a:off x="4081659" y="1268760"/>
            <a:ext cx="1523174" cy="369332"/>
          </a:xfrm>
          <a:prstGeom prst="rect">
            <a:avLst/>
          </a:prstGeom>
          <a:noFill/>
          <a:ln w="25400">
            <a:solidFill>
              <a:schemeClr val="tx1"/>
            </a:solidFill>
          </a:ln>
        </p:spPr>
        <p:txBody>
          <a:bodyPr wrap="none" rtlCol="0">
            <a:spAutoFit/>
          </a:bodyPr>
          <a:lstStyle/>
          <a:p>
            <a:r>
              <a:rPr lang="es-ES" dirty="0" err="1"/>
              <a:t>Commissioner</a:t>
            </a:r>
            <a:endParaRPr lang="es-ES" dirty="0"/>
          </a:p>
        </p:txBody>
      </p:sp>
      <p:sp>
        <p:nvSpPr>
          <p:cNvPr id="6" name="5 CuadroTexto"/>
          <p:cNvSpPr txBox="1"/>
          <p:nvPr/>
        </p:nvSpPr>
        <p:spPr>
          <a:xfrm>
            <a:off x="3962364" y="1984628"/>
            <a:ext cx="1761764" cy="369332"/>
          </a:xfrm>
          <a:prstGeom prst="rect">
            <a:avLst/>
          </a:prstGeom>
          <a:solidFill>
            <a:schemeClr val="tx2"/>
          </a:solidFill>
          <a:ln w="25400">
            <a:noFill/>
          </a:ln>
        </p:spPr>
        <p:txBody>
          <a:bodyPr wrap="none" rtlCol="0">
            <a:spAutoFit/>
          </a:bodyPr>
          <a:lstStyle/>
          <a:p>
            <a:r>
              <a:rPr lang="es-ES" b="1" dirty="0">
                <a:solidFill>
                  <a:schemeClr val="bg1"/>
                </a:solidFill>
              </a:rPr>
              <a:t>Director General</a:t>
            </a:r>
          </a:p>
        </p:txBody>
      </p:sp>
      <p:sp>
        <p:nvSpPr>
          <p:cNvPr id="7" name="6 CuadroTexto"/>
          <p:cNvSpPr txBox="1"/>
          <p:nvPr/>
        </p:nvSpPr>
        <p:spPr>
          <a:xfrm>
            <a:off x="770151" y="2915652"/>
            <a:ext cx="2563138" cy="369332"/>
          </a:xfrm>
          <a:prstGeom prst="rect">
            <a:avLst/>
          </a:prstGeom>
          <a:solidFill>
            <a:srgbClr val="92D050"/>
          </a:solidFill>
          <a:ln w="25400">
            <a:noFill/>
          </a:ln>
        </p:spPr>
        <p:txBody>
          <a:bodyPr wrap="none" rtlCol="0">
            <a:spAutoFit/>
          </a:bodyPr>
          <a:lstStyle/>
          <a:p>
            <a:r>
              <a:rPr lang="es-ES" b="1" dirty="0" err="1">
                <a:solidFill>
                  <a:schemeClr val="bg1"/>
                </a:solidFill>
              </a:rPr>
              <a:t>Deputy</a:t>
            </a:r>
            <a:r>
              <a:rPr lang="es-ES" b="1" dirty="0">
                <a:solidFill>
                  <a:schemeClr val="bg1"/>
                </a:solidFill>
              </a:rPr>
              <a:t> Director General</a:t>
            </a:r>
          </a:p>
        </p:txBody>
      </p:sp>
      <p:sp>
        <p:nvSpPr>
          <p:cNvPr id="8" name="7 CuadroTexto"/>
          <p:cNvSpPr txBox="1"/>
          <p:nvPr/>
        </p:nvSpPr>
        <p:spPr>
          <a:xfrm>
            <a:off x="2663948" y="4005064"/>
            <a:ext cx="960519" cy="369332"/>
          </a:xfrm>
          <a:prstGeom prst="rect">
            <a:avLst/>
          </a:prstGeom>
          <a:solidFill>
            <a:schemeClr val="accent3">
              <a:lumMod val="50000"/>
            </a:schemeClr>
          </a:solidFill>
          <a:ln w="25400">
            <a:noFill/>
          </a:ln>
        </p:spPr>
        <p:txBody>
          <a:bodyPr wrap="none" rtlCol="0">
            <a:spAutoFit/>
          </a:bodyPr>
          <a:lstStyle/>
          <a:p>
            <a:r>
              <a:rPr lang="es-ES" b="1" dirty="0">
                <a:solidFill>
                  <a:schemeClr val="bg1"/>
                </a:solidFill>
              </a:rPr>
              <a:t>Director</a:t>
            </a:r>
          </a:p>
        </p:txBody>
      </p:sp>
      <p:sp>
        <p:nvSpPr>
          <p:cNvPr id="9" name="8 CuadroTexto"/>
          <p:cNvSpPr txBox="1"/>
          <p:nvPr/>
        </p:nvSpPr>
        <p:spPr>
          <a:xfrm>
            <a:off x="1353452" y="4715852"/>
            <a:ext cx="1396536" cy="369332"/>
          </a:xfrm>
          <a:prstGeom prst="rect">
            <a:avLst/>
          </a:prstGeom>
          <a:solidFill>
            <a:srgbClr val="FFFF00"/>
          </a:solidFill>
          <a:ln w="25400">
            <a:noFill/>
          </a:ln>
        </p:spPr>
        <p:txBody>
          <a:bodyPr wrap="none" rtlCol="0">
            <a:spAutoFit/>
          </a:bodyPr>
          <a:lstStyle/>
          <a:p>
            <a:r>
              <a:rPr lang="es-ES" b="1" dirty="0"/>
              <a:t>Head of </a:t>
            </a:r>
            <a:r>
              <a:rPr lang="es-ES" b="1" dirty="0" err="1"/>
              <a:t>Unit</a:t>
            </a:r>
            <a:endParaRPr lang="es-ES" b="1" dirty="0"/>
          </a:p>
        </p:txBody>
      </p:sp>
      <p:sp>
        <p:nvSpPr>
          <p:cNvPr id="10" name="9 CuadroTexto"/>
          <p:cNvSpPr txBox="1"/>
          <p:nvPr/>
        </p:nvSpPr>
        <p:spPr>
          <a:xfrm>
            <a:off x="611560" y="5445224"/>
            <a:ext cx="2879634" cy="646331"/>
          </a:xfrm>
          <a:prstGeom prst="rect">
            <a:avLst/>
          </a:prstGeom>
          <a:noFill/>
          <a:ln w="25400">
            <a:noFill/>
          </a:ln>
        </p:spPr>
        <p:txBody>
          <a:bodyPr wrap="none" rtlCol="0">
            <a:spAutoFit/>
          </a:bodyPr>
          <a:lstStyle/>
          <a:p>
            <a:pPr algn="ctr"/>
            <a:r>
              <a:rPr lang="es-ES" b="1" dirty="0" err="1"/>
              <a:t>Officers</a:t>
            </a:r>
            <a:r>
              <a:rPr lang="es-ES" dirty="0"/>
              <a:t> </a:t>
            </a:r>
          </a:p>
          <a:p>
            <a:pPr algn="ctr"/>
            <a:r>
              <a:rPr lang="es-ES" dirty="0"/>
              <a:t>(</a:t>
            </a:r>
            <a:r>
              <a:rPr lang="es-ES" dirty="0" err="1"/>
              <a:t>Scientific</a:t>
            </a:r>
            <a:r>
              <a:rPr lang="es-ES" dirty="0"/>
              <a:t>, </a:t>
            </a:r>
            <a:r>
              <a:rPr lang="es-ES" dirty="0" err="1"/>
              <a:t>Policy</a:t>
            </a:r>
            <a:r>
              <a:rPr lang="es-ES" dirty="0"/>
              <a:t>, </a:t>
            </a:r>
            <a:r>
              <a:rPr lang="es-ES" dirty="0" err="1"/>
              <a:t>Finantial</a:t>
            </a:r>
            <a:r>
              <a:rPr lang="es-ES" dirty="0"/>
              <a:t>…)</a:t>
            </a:r>
          </a:p>
        </p:txBody>
      </p:sp>
      <p:cxnSp>
        <p:nvCxnSpPr>
          <p:cNvPr id="11" name="10 Conector recto de flecha"/>
          <p:cNvCxnSpPr>
            <a:stCxn id="2" idx="2"/>
            <a:endCxn id="6" idx="0"/>
          </p:cNvCxnSpPr>
          <p:nvPr/>
        </p:nvCxnSpPr>
        <p:spPr>
          <a:xfrm>
            <a:off x="4843246" y="1638092"/>
            <a:ext cx="0" cy="346536"/>
          </a:xfrm>
          <a:prstGeom prst="straightConnector1">
            <a:avLst/>
          </a:prstGeom>
          <a:ln w="25400">
            <a:solidFill>
              <a:srgbClr val="003300"/>
            </a:solidFill>
            <a:tailEnd type="arrow"/>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3563888" y="2915652"/>
            <a:ext cx="2563138" cy="369332"/>
          </a:xfrm>
          <a:prstGeom prst="rect">
            <a:avLst/>
          </a:prstGeom>
          <a:solidFill>
            <a:srgbClr val="92D050"/>
          </a:solidFill>
          <a:ln w="25400">
            <a:noFill/>
          </a:ln>
        </p:spPr>
        <p:txBody>
          <a:bodyPr wrap="none" rtlCol="0">
            <a:spAutoFit/>
          </a:bodyPr>
          <a:lstStyle/>
          <a:p>
            <a:r>
              <a:rPr lang="es-ES" b="1" dirty="0" err="1">
                <a:solidFill>
                  <a:schemeClr val="bg1"/>
                </a:solidFill>
              </a:rPr>
              <a:t>Deputy</a:t>
            </a:r>
            <a:r>
              <a:rPr lang="es-ES" b="1" dirty="0">
                <a:solidFill>
                  <a:schemeClr val="bg1"/>
                </a:solidFill>
              </a:rPr>
              <a:t> Director General</a:t>
            </a:r>
          </a:p>
        </p:txBody>
      </p:sp>
      <p:sp>
        <p:nvSpPr>
          <p:cNvPr id="14" name="13 CuadroTexto"/>
          <p:cNvSpPr txBox="1"/>
          <p:nvPr/>
        </p:nvSpPr>
        <p:spPr>
          <a:xfrm>
            <a:off x="6444208" y="2915652"/>
            <a:ext cx="2563138" cy="369332"/>
          </a:xfrm>
          <a:prstGeom prst="rect">
            <a:avLst/>
          </a:prstGeom>
          <a:solidFill>
            <a:srgbClr val="92D050"/>
          </a:solidFill>
          <a:ln w="25400">
            <a:noFill/>
          </a:ln>
        </p:spPr>
        <p:txBody>
          <a:bodyPr wrap="none" rtlCol="0">
            <a:spAutoFit/>
          </a:bodyPr>
          <a:lstStyle/>
          <a:p>
            <a:r>
              <a:rPr lang="es-ES" b="1" dirty="0" err="1">
                <a:solidFill>
                  <a:schemeClr val="bg1"/>
                </a:solidFill>
              </a:rPr>
              <a:t>Deputy</a:t>
            </a:r>
            <a:r>
              <a:rPr lang="es-ES" b="1" dirty="0">
                <a:solidFill>
                  <a:schemeClr val="bg1"/>
                </a:solidFill>
              </a:rPr>
              <a:t> Director General</a:t>
            </a:r>
          </a:p>
        </p:txBody>
      </p:sp>
      <p:cxnSp>
        <p:nvCxnSpPr>
          <p:cNvPr id="16" name="15 Conector recto de flecha"/>
          <p:cNvCxnSpPr>
            <a:stCxn id="6" idx="2"/>
            <a:endCxn id="13" idx="0"/>
          </p:cNvCxnSpPr>
          <p:nvPr/>
        </p:nvCxnSpPr>
        <p:spPr>
          <a:xfrm>
            <a:off x="4843246" y="2353960"/>
            <a:ext cx="2211" cy="56169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a:stCxn id="6" idx="2"/>
            <a:endCxn id="14" idx="0"/>
          </p:cNvCxnSpPr>
          <p:nvPr/>
        </p:nvCxnSpPr>
        <p:spPr>
          <a:xfrm>
            <a:off x="4843246" y="2353960"/>
            <a:ext cx="2882531" cy="56169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a:stCxn id="6" idx="2"/>
          </p:cNvCxnSpPr>
          <p:nvPr/>
        </p:nvCxnSpPr>
        <p:spPr>
          <a:xfrm flipH="1">
            <a:off x="1835696" y="2353960"/>
            <a:ext cx="3007550" cy="56169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24 CuadroTexto"/>
          <p:cNvSpPr txBox="1"/>
          <p:nvPr/>
        </p:nvSpPr>
        <p:spPr>
          <a:xfrm>
            <a:off x="3776867" y="4005064"/>
            <a:ext cx="960519" cy="369332"/>
          </a:xfrm>
          <a:prstGeom prst="rect">
            <a:avLst/>
          </a:prstGeom>
          <a:solidFill>
            <a:schemeClr val="accent3">
              <a:lumMod val="50000"/>
            </a:schemeClr>
          </a:solidFill>
          <a:ln w="25400">
            <a:noFill/>
          </a:ln>
        </p:spPr>
        <p:txBody>
          <a:bodyPr wrap="none" rtlCol="0">
            <a:spAutoFit/>
          </a:bodyPr>
          <a:lstStyle/>
          <a:p>
            <a:r>
              <a:rPr lang="es-ES" b="1" dirty="0">
                <a:solidFill>
                  <a:schemeClr val="bg1"/>
                </a:solidFill>
              </a:rPr>
              <a:t>Director</a:t>
            </a:r>
          </a:p>
        </p:txBody>
      </p:sp>
      <p:sp>
        <p:nvSpPr>
          <p:cNvPr id="26" name="25 CuadroTexto"/>
          <p:cNvSpPr txBox="1"/>
          <p:nvPr/>
        </p:nvSpPr>
        <p:spPr>
          <a:xfrm>
            <a:off x="4955836" y="4014680"/>
            <a:ext cx="960519" cy="369332"/>
          </a:xfrm>
          <a:prstGeom prst="rect">
            <a:avLst/>
          </a:prstGeom>
          <a:solidFill>
            <a:schemeClr val="accent3">
              <a:lumMod val="50000"/>
            </a:schemeClr>
          </a:solidFill>
          <a:ln w="25400">
            <a:noFill/>
          </a:ln>
        </p:spPr>
        <p:txBody>
          <a:bodyPr wrap="none" rtlCol="0">
            <a:spAutoFit/>
          </a:bodyPr>
          <a:lstStyle/>
          <a:p>
            <a:r>
              <a:rPr lang="es-ES" b="1" dirty="0">
                <a:solidFill>
                  <a:schemeClr val="bg1"/>
                </a:solidFill>
              </a:rPr>
              <a:t>Director</a:t>
            </a:r>
          </a:p>
        </p:txBody>
      </p:sp>
      <p:sp>
        <p:nvSpPr>
          <p:cNvPr id="27" name="26 CuadroTexto"/>
          <p:cNvSpPr txBox="1"/>
          <p:nvPr/>
        </p:nvSpPr>
        <p:spPr>
          <a:xfrm>
            <a:off x="6129519" y="4014680"/>
            <a:ext cx="960519" cy="369332"/>
          </a:xfrm>
          <a:prstGeom prst="rect">
            <a:avLst/>
          </a:prstGeom>
          <a:solidFill>
            <a:schemeClr val="accent3">
              <a:lumMod val="50000"/>
            </a:schemeClr>
          </a:solidFill>
          <a:ln w="25400">
            <a:noFill/>
          </a:ln>
        </p:spPr>
        <p:txBody>
          <a:bodyPr wrap="none" rtlCol="0">
            <a:spAutoFit/>
          </a:bodyPr>
          <a:lstStyle/>
          <a:p>
            <a:r>
              <a:rPr lang="es-ES" b="1" dirty="0">
                <a:solidFill>
                  <a:schemeClr val="bg1"/>
                </a:solidFill>
              </a:rPr>
              <a:t>Director</a:t>
            </a:r>
          </a:p>
        </p:txBody>
      </p:sp>
      <p:cxnSp>
        <p:nvCxnSpPr>
          <p:cNvPr id="28" name="27 Conector recto de flecha"/>
          <p:cNvCxnSpPr>
            <a:endCxn id="25" idx="0"/>
          </p:cNvCxnSpPr>
          <p:nvPr/>
        </p:nvCxnSpPr>
        <p:spPr>
          <a:xfrm flipH="1">
            <a:off x="4257127" y="3284984"/>
            <a:ext cx="600694" cy="720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a:endCxn id="25" idx="0"/>
          </p:cNvCxnSpPr>
          <p:nvPr/>
        </p:nvCxnSpPr>
        <p:spPr>
          <a:xfrm flipH="1">
            <a:off x="4257127" y="3284984"/>
            <a:ext cx="600694" cy="720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a:endCxn id="25" idx="0"/>
          </p:cNvCxnSpPr>
          <p:nvPr/>
        </p:nvCxnSpPr>
        <p:spPr>
          <a:xfrm flipH="1">
            <a:off x="4257127" y="3284984"/>
            <a:ext cx="600694" cy="720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a:stCxn id="13" idx="2"/>
          </p:cNvCxnSpPr>
          <p:nvPr/>
        </p:nvCxnSpPr>
        <p:spPr>
          <a:xfrm flipH="1">
            <a:off x="3144207" y="3284984"/>
            <a:ext cx="1701250" cy="720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a:stCxn id="13" idx="2"/>
            <a:endCxn id="27" idx="0"/>
          </p:cNvCxnSpPr>
          <p:nvPr/>
        </p:nvCxnSpPr>
        <p:spPr>
          <a:xfrm>
            <a:off x="4845457" y="3284984"/>
            <a:ext cx="1764322" cy="7296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35 Conector recto de flecha"/>
          <p:cNvCxnSpPr>
            <a:stCxn id="13" idx="2"/>
            <a:endCxn id="26" idx="0"/>
          </p:cNvCxnSpPr>
          <p:nvPr/>
        </p:nvCxnSpPr>
        <p:spPr>
          <a:xfrm>
            <a:off x="4845457" y="3284984"/>
            <a:ext cx="590639" cy="7296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41 CuadroTexto"/>
          <p:cNvSpPr txBox="1"/>
          <p:nvPr/>
        </p:nvSpPr>
        <p:spPr>
          <a:xfrm>
            <a:off x="3031448" y="4715852"/>
            <a:ext cx="1396536" cy="369332"/>
          </a:xfrm>
          <a:prstGeom prst="rect">
            <a:avLst/>
          </a:prstGeom>
          <a:solidFill>
            <a:srgbClr val="FFFF00"/>
          </a:solidFill>
          <a:ln w="25400">
            <a:noFill/>
          </a:ln>
        </p:spPr>
        <p:txBody>
          <a:bodyPr wrap="none" rtlCol="0">
            <a:spAutoFit/>
          </a:bodyPr>
          <a:lstStyle/>
          <a:p>
            <a:r>
              <a:rPr lang="es-ES" b="1" dirty="0"/>
              <a:t>Head of </a:t>
            </a:r>
            <a:r>
              <a:rPr lang="es-ES" b="1" dirty="0" err="1"/>
              <a:t>Unit</a:t>
            </a:r>
            <a:endParaRPr lang="es-ES" b="1" dirty="0"/>
          </a:p>
        </p:txBody>
      </p:sp>
      <p:cxnSp>
        <p:nvCxnSpPr>
          <p:cNvPr id="43" name="42 Conector recto de flecha"/>
          <p:cNvCxnSpPr/>
          <p:nvPr/>
        </p:nvCxnSpPr>
        <p:spPr>
          <a:xfrm flipH="1">
            <a:off x="2123728" y="4384012"/>
            <a:ext cx="979728" cy="31263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43 Conector recto de flecha"/>
          <p:cNvCxnSpPr/>
          <p:nvPr/>
        </p:nvCxnSpPr>
        <p:spPr>
          <a:xfrm>
            <a:off x="3081644" y="4384012"/>
            <a:ext cx="698268" cy="3318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49 Conector recto de flecha"/>
          <p:cNvCxnSpPr/>
          <p:nvPr/>
        </p:nvCxnSpPr>
        <p:spPr>
          <a:xfrm>
            <a:off x="2051720" y="5085184"/>
            <a:ext cx="0" cy="346536"/>
          </a:xfrm>
          <a:prstGeom prst="straightConnector1">
            <a:avLst/>
          </a:prstGeom>
          <a:ln w="25400">
            <a:solidFill>
              <a:srgbClr val="0033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55182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13 Grupo"/>
          <p:cNvGrpSpPr/>
          <p:nvPr/>
        </p:nvGrpSpPr>
        <p:grpSpPr>
          <a:xfrm>
            <a:off x="1468696" y="1795209"/>
            <a:ext cx="2410614" cy="2665357"/>
            <a:chOff x="510835" y="1763663"/>
            <a:chExt cx="2410614" cy="2665357"/>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912" y="1763663"/>
              <a:ext cx="239077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7 Grupo"/>
            <p:cNvGrpSpPr/>
            <p:nvPr/>
          </p:nvGrpSpPr>
          <p:grpSpPr>
            <a:xfrm>
              <a:off x="510835" y="2416130"/>
              <a:ext cx="2410614" cy="2012890"/>
              <a:chOff x="510835" y="2416130"/>
              <a:chExt cx="2410614" cy="201289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835" y="2416130"/>
                <a:ext cx="2390775"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674" y="3085094"/>
                <a:ext cx="238125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674" y="3771795"/>
                <a:ext cx="239077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nvGrpSpPr>
          <p:cNvPr id="15" name="14 Grupo"/>
          <p:cNvGrpSpPr/>
          <p:nvPr/>
        </p:nvGrpSpPr>
        <p:grpSpPr>
          <a:xfrm>
            <a:off x="6310506" y="1767582"/>
            <a:ext cx="2400300" cy="1949450"/>
            <a:chOff x="6588224" y="1730588"/>
            <a:chExt cx="2400300" cy="1949450"/>
          </a:xfrm>
        </p:grpSpPr>
        <p:pic>
          <p:nvPicPr>
            <p:cNvPr id="103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224" y="1730588"/>
              <a:ext cx="238125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8 Grupo"/>
            <p:cNvGrpSpPr/>
            <p:nvPr/>
          </p:nvGrpSpPr>
          <p:grpSpPr>
            <a:xfrm>
              <a:off x="6588224" y="2365588"/>
              <a:ext cx="2400300" cy="1314450"/>
              <a:chOff x="6618659" y="2365588"/>
              <a:chExt cx="2400300" cy="1314450"/>
            </a:xfrm>
          </p:grpSpPr>
          <p:pic>
            <p:nvPicPr>
              <p:cNvPr id="103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8659" y="2365588"/>
                <a:ext cx="240030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18659" y="3032338"/>
                <a:ext cx="238125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nvGrpSpPr>
          <p:cNvPr id="13" name="12 Grupo"/>
          <p:cNvGrpSpPr/>
          <p:nvPr/>
        </p:nvGrpSpPr>
        <p:grpSpPr>
          <a:xfrm>
            <a:off x="3879310" y="1772816"/>
            <a:ext cx="2420882" cy="4559958"/>
            <a:chOff x="3026271" y="1835671"/>
            <a:chExt cx="2420882" cy="4559958"/>
          </a:xfrm>
        </p:grpSpPr>
        <p:pic>
          <p:nvPicPr>
            <p:cNvPr id="103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6853" y="1835671"/>
              <a:ext cx="23717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6 Grupo"/>
            <p:cNvGrpSpPr/>
            <p:nvPr/>
          </p:nvGrpSpPr>
          <p:grpSpPr>
            <a:xfrm>
              <a:off x="3026271" y="2483743"/>
              <a:ext cx="2420882" cy="3911886"/>
              <a:chOff x="3026271" y="2483743"/>
              <a:chExt cx="2420882" cy="3911886"/>
            </a:xfrm>
          </p:grpSpPr>
          <p:pic>
            <p:nvPicPr>
              <p:cNvPr id="1031"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37327" y="2483743"/>
                <a:ext cx="239077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26271" y="3122290"/>
                <a:ext cx="2409825"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46853" y="3771795"/>
                <a:ext cx="2400300"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46853" y="4433479"/>
                <a:ext cx="240030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54846" y="5081179"/>
                <a:ext cx="2381250"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54846" y="5738404"/>
                <a:ext cx="2381250"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27" name="Title 1"/>
          <p:cNvSpPr txBox="1">
            <a:spLocks/>
          </p:cNvSpPr>
          <p:nvPr/>
        </p:nvSpPr>
        <p:spPr>
          <a:xfrm>
            <a:off x="2123728" y="188640"/>
            <a:ext cx="6768752" cy="576263"/>
          </a:xfrm>
          <a:prstGeom prst="rect">
            <a:avLst/>
          </a:prstGeom>
        </p:spPr>
        <p:txBody>
          <a:bodyPr/>
          <a:lstStyle>
            <a:lvl1pPr algn="l" defTabSz="914400" rtl="0" eaLnBrk="1" latinLnBrk="0" hangingPunct="1">
              <a:spcBef>
                <a:spcPct val="0"/>
              </a:spcBef>
              <a:buNone/>
              <a:defRPr kumimoji="0" lang="es-ES" sz="3400" b="1" kern="1200">
                <a:solidFill>
                  <a:srgbClr val="2F6EBB"/>
                </a:solidFill>
                <a:latin typeface="+mj-lt"/>
                <a:ea typeface="+mj-ea"/>
                <a:cs typeface="+mj-cs"/>
              </a:defRPr>
            </a:lvl1pPr>
          </a:lstStyle>
          <a:p>
            <a:pPr algn="r"/>
            <a:r>
              <a:rPr lang="fr-BE" sz="2400" dirty="0"/>
              <a:t>Para DG-RTD…</a:t>
            </a:r>
            <a:endParaRPr lang="en-GB" sz="2400" dirty="0"/>
          </a:p>
        </p:txBody>
      </p:sp>
      <p:sp>
        <p:nvSpPr>
          <p:cNvPr id="28" name="27 CuadroTexto"/>
          <p:cNvSpPr txBox="1"/>
          <p:nvPr/>
        </p:nvSpPr>
        <p:spPr>
          <a:xfrm>
            <a:off x="2915816" y="467380"/>
            <a:ext cx="2964273" cy="369332"/>
          </a:xfrm>
          <a:prstGeom prst="rect">
            <a:avLst/>
          </a:prstGeom>
          <a:noFill/>
          <a:ln w="25400">
            <a:solidFill>
              <a:schemeClr val="tx1"/>
            </a:solidFill>
          </a:ln>
        </p:spPr>
        <p:txBody>
          <a:bodyPr wrap="none" rtlCol="0">
            <a:spAutoFit/>
          </a:bodyPr>
          <a:lstStyle/>
          <a:p>
            <a:r>
              <a:rPr lang="es-ES" dirty="0" err="1"/>
              <a:t>Commissioner</a:t>
            </a:r>
            <a:r>
              <a:rPr lang="es-ES" dirty="0"/>
              <a:t> Carlos </a:t>
            </a:r>
            <a:r>
              <a:rPr lang="es-ES" dirty="0" err="1"/>
              <a:t>Moedas</a:t>
            </a:r>
            <a:endParaRPr lang="es-ES" dirty="0"/>
          </a:p>
        </p:txBody>
      </p:sp>
      <p:sp>
        <p:nvSpPr>
          <p:cNvPr id="2" name="1 Elipse"/>
          <p:cNvSpPr/>
          <p:nvPr/>
        </p:nvSpPr>
        <p:spPr>
          <a:xfrm>
            <a:off x="1331640" y="1617291"/>
            <a:ext cx="2592288" cy="3077183"/>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29 Elipse"/>
          <p:cNvSpPr/>
          <p:nvPr/>
        </p:nvSpPr>
        <p:spPr>
          <a:xfrm>
            <a:off x="3851920" y="2375244"/>
            <a:ext cx="2664296" cy="388843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p:cNvPicPr>
            <a:picLocks noChangeAspect="1"/>
          </p:cNvPicPr>
          <p:nvPr/>
        </p:nvPicPr>
        <p:blipFill>
          <a:blip r:embed="rId16" cstate="print"/>
          <a:stretch>
            <a:fillRect/>
          </a:stretch>
        </p:blipFill>
        <p:spPr>
          <a:xfrm>
            <a:off x="2195736" y="150837"/>
            <a:ext cx="687292" cy="685875"/>
          </a:xfrm>
          <a:prstGeom prst="rect">
            <a:avLst/>
          </a:prstGeom>
        </p:spPr>
      </p:pic>
      <p:pic>
        <p:nvPicPr>
          <p:cNvPr id="5" name="Imagen 4"/>
          <p:cNvPicPr>
            <a:picLocks noChangeAspect="1"/>
          </p:cNvPicPr>
          <p:nvPr/>
        </p:nvPicPr>
        <p:blipFill>
          <a:blip r:embed="rId17" cstate="print"/>
          <a:stretch>
            <a:fillRect/>
          </a:stretch>
        </p:blipFill>
        <p:spPr>
          <a:xfrm>
            <a:off x="6366022" y="893967"/>
            <a:ext cx="573880" cy="806841"/>
          </a:xfrm>
          <a:prstGeom prst="rect">
            <a:avLst/>
          </a:prstGeom>
        </p:spPr>
      </p:pic>
      <p:pic>
        <p:nvPicPr>
          <p:cNvPr id="1040" name="Picture 16"/>
          <p:cNvPicPr>
            <a:picLocks noChangeAspect="1" noChangeArrowheads="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3854455" y="908720"/>
            <a:ext cx="2459534" cy="785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48393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827584" y="1628800"/>
            <a:ext cx="7992888" cy="3960440"/>
          </a:xfrm>
          <a:prstGeom prst="rect">
            <a:avLst/>
          </a:prstGeom>
        </p:spPr>
        <p:txBody>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algn="just">
              <a:buFont typeface="Wingdings" panose="05000000000000000000" pitchFamily="2" charset="2"/>
              <a:buChar char="q"/>
            </a:pPr>
            <a:r>
              <a:rPr lang="en-GB" sz="1800" dirty="0"/>
              <a:t>Externalisation in order to achieve more quality, efficiency and consistency of implementation…</a:t>
            </a:r>
          </a:p>
          <a:p>
            <a:pPr marL="719138" lvl="1" indent="-269875" algn="just">
              <a:buFont typeface="Wingdings" panose="05000000000000000000" pitchFamily="2" charset="2"/>
              <a:buChar char="q"/>
            </a:pPr>
            <a:r>
              <a:rPr lang="en-GB" sz="1800" b="1" dirty="0">
                <a:cs typeface="Arial" charset="0"/>
              </a:rPr>
              <a:t>Executive Agencies (EAs) </a:t>
            </a:r>
            <a:r>
              <a:rPr lang="en-GB" sz="1800" dirty="0">
                <a:cs typeface="Arial" charset="0"/>
              </a:rPr>
              <a:t>will be expanded to realise economies of scale</a:t>
            </a:r>
          </a:p>
          <a:p>
            <a:pPr marL="719138" lvl="1" indent="-269875" algn="just">
              <a:buFont typeface="Wingdings" panose="05000000000000000000" pitchFamily="2" charset="2"/>
              <a:buChar char="q"/>
            </a:pPr>
            <a:r>
              <a:rPr lang="en-GB" sz="1800" dirty="0">
                <a:cs typeface="Arial" charset="0"/>
              </a:rPr>
              <a:t>Further use of </a:t>
            </a:r>
            <a:r>
              <a:rPr lang="en-GB" sz="1800" b="1" dirty="0">
                <a:cs typeface="Arial" charset="0"/>
              </a:rPr>
              <a:t>Public-Private Partnerships </a:t>
            </a:r>
            <a:r>
              <a:rPr lang="en-GB" sz="1800" dirty="0">
                <a:cs typeface="Arial" charset="0"/>
              </a:rPr>
              <a:t>(with industries &amp; with member states)</a:t>
            </a:r>
          </a:p>
          <a:p>
            <a:pPr marL="719138" lvl="1" indent="-269875" algn="just">
              <a:buFont typeface="Wingdings" panose="05000000000000000000" pitchFamily="2" charset="2"/>
              <a:buChar char="q"/>
            </a:pPr>
            <a:r>
              <a:rPr lang="en-GB" sz="1800" dirty="0">
                <a:cs typeface="Arial" charset="0"/>
              </a:rPr>
              <a:t>Increased use of </a:t>
            </a:r>
            <a:r>
              <a:rPr lang="en-GB" sz="1800" b="1" dirty="0">
                <a:cs typeface="Arial" charset="0"/>
              </a:rPr>
              <a:t>innovative financial instruments </a:t>
            </a:r>
            <a:r>
              <a:rPr lang="en-GB" sz="1800" dirty="0">
                <a:cs typeface="Arial" charset="0"/>
                <a:sym typeface="Wingdings" panose="05000000000000000000" pitchFamily="2" charset="2"/>
              </a:rPr>
              <a:t> i.e., EIB.</a:t>
            </a:r>
          </a:p>
          <a:p>
            <a:pPr marL="719138" lvl="1" indent="-269875" algn="just">
              <a:buNone/>
            </a:pPr>
            <a:endParaRPr lang="en-GB" sz="1800" dirty="0">
              <a:cs typeface="Arial" charset="0"/>
            </a:endParaRPr>
          </a:p>
          <a:p>
            <a:pPr algn="just">
              <a:buFont typeface="Wingdings" panose="05000000000000000000" pitchFamily="2" charset="2"/>
              <a:buChar char="q"/>
            </a:pPr>
            <a:r>
              <a:rPr lang="en-GB" sz="1800" dirty="0"/>
              <a:t>More extensive recourse to existing EAs (NO new EAs but reviewing as necessary mandate of existing ones)</a:t>
            </a:r>
          </a:p>
          <a:p>
            <a:pPr algn="just">
              <a:buFont typeface="Wingdings" panose="05000000000000000000" pitchFamily="2" charset="2"/>
              <a:buChar char="q"/>
            </a:pPr>
            <a:endParaRPr lang="en-GB" sz="1800" dirty="0"/>
          </a:p>
          <a:p>
            <a:pPr algn="just">
              <a:buFont typeface="Wingdings" panose="05000000000000000000" pitchFamily="2" charset="2"/>
              <a:buChar char="q"/>
            </a:pPr>
            <a:r>
              <a:rPr lang="en-GB" sz="1800" dirty="0"/>
              <a:t>Commission will maintain direct management in areas linked to core policy competences</a:t>
            </a:r>
          </a:p>
          <a:p>
            <a:pPr>
              <a:buFontTx/>
              <a:buChar char="•"/>
            </a:pPr>
            <a:endParaRPr lang="en-GB" sz="1800" dirty="0"/>
          </a:p>
        </p:txBody>
      </p:sp>
      <p:sp>
        <p:nvSpPr>
          <p:cNvPr id="3" name="Title 1"/>
          <p:cNvSpPr txBox="1">
            <a:spLocks/>
          </p:cNvSpPr>
          <p:nvPr/>
        </p:nvSpPr>
        <p:spPr>
          <a:xfrm>
            <a:off x="899592" y="620688"/>
            <a:ext cx="7848872" cy="576263"/>
          </a:xfrm>
          <a:prstGeom prst="rect">
            <a:avLst/>
          </a:prstGeom>
        </p:spPr>
        <p:txBody>
          <a:bodyPr/>
          <a:lstStyle>
            <a:lvl1pPr algn="l" defTabSz="914400" rtl="0" eaLnBrk="1" latinLnBrk="0" hangingPunct="1">
              <a:spcBef>
                <a:spcPct val="0"/>
              </a:spcBef>
              <a:buNone/>
              <a:defRPr kumimoji="0" lang="es-ES" sz="3400" b="1" kern="1200">
                <a:solidFill>
                  <a:srgbClr val="2F6EBB"/>
                </a:solidFill>
                <a:latin typeface="+mj-lt"/>
                <a:ea typeface="+mj-ea"/>
                <a:cs typeface="+mj-cs"/>
              </a:defRPr>
            </a:lvl1pPr>
          </a:lstStyle>
          <a:p>
            <a:pPr algn="r"/>
            <a:r>
              <a:rPr lang="fr-BE" sz="2400" dirty="0"/>
              <a:t>How EC </a:t>
            </a:r>
            <a:r>
              <a:rPr lang="fr-BE" sz="2400" dirty="0" err="1"/>
              <a:t>is</a:t>
            </a:r>
            <a:r>
              <a:rPr lang="fr-BE" sz="2400" dirty="0"/>
              <a:t> </a:t>
            </a:r>
            <a:r>
              <a:rPr lang="fr-BE" sz="2400" dirty="0" err="1"/>
              <a:t>managing</a:t>
            </a:r>
            <a:r>
              <a:rPr lang="fr-BE" sz="2400" dirty="0"/>
              <a:t> H2020…</a:t>
            </a:r>
            <a:endParaRPr lang="en-GB" sz="2400" dirty="0"/>
          </a:p>
        </p:txBody>
      </p:sp>
    </p:spTree>
    <p:extLst>
      <p:ext uri="{BB962C8B-B14F-4D97-AF65-F5344CB8AC3E}">
        <p14:creationId xmlns:p14="http://schemas.microsoft.com/office/powerpoint/2010/main" val="4159639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rippl.com/images/services_app_develome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2185" y="810072"/>
            <a:ext cx="3305175" cy="3295651"/>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p:cNvSpPr txBox="1">
            <a:spLocks/>
          </p:cNvSpPr>
          <p:nvPr/>
        </p:nvSpPr>
        <p:spPr>
          <a:xfrm>
            <a:off x="942008" y="692696"/>
            <a:ext cx="7992888" cy="5688632"/>
          </a:xfrm>
          <a:prstGeom prst="rect">
            <a:avLst/>
          </a:prstGeom>
        </p:spPr>
        <p:txBody>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57150" lvl="2" indent="0" algn="just">
              <a:buNone/>
            </a:pPr>
            <a:r>
              <a:rPr lang="en-GB" sz="1800" b="1" dirty="0"/>
              <a:t>DG-RTD</a:t>
            </a:r>
            <a:r>
              <a:rPr lang="en-GB" sz="1800" dirty="0"/>
              <a:t> will </a:t>
            </a:r>
            <a:r>
              <a:rPr lang="en-GB" sz="1800" dirty="0" err="1"/>
              <a:t>focuss</a:t>
            </a:r>
            <a:r>
              <a:rPr lang="en-GB" sz="1800" dirty="0"/>
              <a:t> on Policy…</a:t>
            </a:r>
          </a:p>
          <a:p>
            <a:pPr marL="1257300" lvl="4" indent="-285750" algn="just">
              <a:buFont typeface="Wingdings" panose="05000000000000000000" pitchFamily="2" charset="2"/>
              <a:buChar char="q"/>
            </a:pPr>
            <a:r>
              <a:rPr lang="en-GB" sz="1800" dirty="0"/>
              <a:t>European Semester</a:t>
            </a:r>
          </a:p>
          <a:p>
            <a:pPr marL="1314450" lvl="4" indent="-342900" algn="just">
              <a:buFont typeface="Wingdings" panose="05000000000000000000" pitchFamily="2" charset="2"/>
              <a:buChar char="q"/>
            </a:pPr>
            <a:r>
              <a:rPr lang="en-GB" sz="1800" dirty="0"/>
              <a:t>Innovation Union</a:t>
            </a:r>
          </a:p>
          <a:p>
            <a:pPr marL="1314450" lvl="4" indent="-342900" algn="just">
              <a:buFont typeface="Wingdings" panose="05000000000000000000" pitchFamily="2" charset="2"/>
              <a:buChar char="q"/>
            </a:pPr>
            <a:r>
              <a:rPr lang="en-GB" sz="1800" dirty="0"/>
              <a:t>ERA </a:t>
            </a:r>
          </a:p>
          <a:p>
            <a:pPr marL="1314450" lvl="4" indent="-342900" algn="just">
              <a:buFont typeface="Wingdings" panose="05000000000000000000" pitchFamily="2" charset="2"/>
              <a:buChar char="q"/>
            </a:pPr>
            <a:r>
              <a:rPr lang="en-GB" sz="1800" dirty="0"/>
              <a:t>Science policy </a:t>
            </a:r>
          </a:p>
          <a:p>
            <a:pPr marL="1314450" lvl="4" indent="-342900" algn="just">
              <a:buFont typeface="Wingdings" panose="05000000000000000000" pitchFamily="2" charset="2"/>
              <a:buChar char="q"/>
            </a:pPr>
            <a:r>
              <a:rPr lang="en-GB" sz="1800" dirty="0"/>
              <a:t>Strategy development </a:t>
            </a:r>
          </a:p>
          <a:p>
            <a:pPr marL="1314450" lvl="4" indent="-342900" algn="just">
              <a:buFont typeface="Wingdings" panose="05000000000000000000" pitchFamily="2" charset="2"/>
              <a:buChar char="q"/>
            </a:pPr>
            <a:r>
              <a:rPr lang="en-GB" sz="1800" dirty="0"/>
              <a:t>Forward looking activities </a:t>
            </a:r>
          </a:p>
          <a:p>
            <a:pPr marL="1314450" lvl="4" indent="-342900" algn="just">
              <a:buFont typeface="Wingdings" panose="05000000000000000000" pitchFamily="2" charset="2"/>
              <a:buChar char="q"/>
            </a:pPr>
            <a:r>
              <a:rPr lang="en-GB" sz="1800" dirty="0">
                <a:solidFill>
                  <a:srgbClr val="FF0000"/>
                </a:solidFill>
              </a:rPr>
              <a:t>Definition of Work Programmes</a:t>
            </a:r>
          </a:p>
          <a:p>
            <a:pPr marL="1314450" lvl="4" indent="-342900" algn="just">
              <a:buFont typeface="Wingdings" panose="05000000000000000000" pitchFamily="2" charset="2"/>
              <a:buChar char="q"/>
            </a:pPr>
            <a:r>
              <a:rPr lang="en-GB" sz="1800" dirty="0"/>
              <a:t>Ex-ante and ex-post evaluation </a:t>
            </a:r>
          </a:p>
          <a:p>
            <a:pPr marL="1314450" lvl="4" indent="-342900" algn="just">
              <a:buFont typeface="Wingdings" panose="05000000000000000000" pitchFamily="2" charset="2"/>
              <a:buChar char="q"/>
            </a:pPr>
            <a:r>
              <a:rPr lang="en-GB" sz="1800" dirty="0">
                <a:solidFill>
                  <a:srgbClr val="FF0000"/>
                </a:solidFill>
              </a:rPr>
              <a:t>Feeding results from research projects into Policy</a:t>
            </a:r>
          </a:p>
          <a:p>
            <a:pPr marL="1314450" lvl="4" indent="-342900" algn="just">
              <a:buFont typeface="Wingdings" panose="05000000000000000000" pitchFamily="2" charset="2"/>
              <a:buChar char="q"/>
            </a:pPr>
            <a:endParaRPr lang="en-GB" sz="1800" dirty="0">
              <a:solidFill>
                <a:srgbClr val="FF0000"/>
              </a:solidFill>
            </a:endParaRPr>
          </a:p>
          <a:p>
            <a:pPr marL="57150" lvl="2" indent="0" algn="just">
              <a:buNone/>
            </a:pPr>
            <a:r>
              <a:rPr lang="en-GB" sz="1800" dirty="0"/>
              <a:t>… while </a:t>
            </a:r>
            <a:r>
              <a:rPr lang="en-GB" sz="1800" b="1" dirty="0"/>
              <a:t>Executive Agencies </a:t>
            </a:r>
            <a:r>
              <a:rPr lang="en-GB" sz="1800" dirty="0"/>
              <a:t>will focus on programme implementation</a:t>
            </a:r>
          </a:p>
          <a:p>
            <a:pPr marL="1314450" lvl="4" indent="-342900" algn="just">
              <a:buFont typeface="Wingdings" panose="05000000000000000000" pitchFamily="2" charset="2"/>
              <a:buChar char="q"/>
            </a:pPr>
            <a:r>
              <a:rPr lang="en-GB" sz="1800" dirty="0"/>
              <a:t>Managing calls for proposals</a:t>
            </a:r>
          </a:p>
          <a:p>
            <a:pPr marL="1314450" lvl="4" indent="-342900" algn="just">
              <a:buFont typeface="Wingdings" panose="05000000000000000000" pitchFamily="2" charset="2"/>
              <a:buChar char="q"/>
            </a:pPr>
            <a:r>
              <a:rPr lang="fr-BE" sz="1800" dirty="0">
                <a:solidFill>
                  <a:srgbClr val="FF0000"/>
                </a:solidFill>
              </a:rPr>
              <a:t>Handling </a:t>
            </a:r>
            <a:r>
              <a:rPr lang="fr-BE" sz="1800" dirty="0" err="1">
                <a:solidFill>
                  <a:srgbClr val="FF0000"/>
                </a:solidFill>
              </a:rPr>
              <a:t>proposal</a:t>
            </a:r>
            <a:r>
              <a:rPr lang="fr-BE" sz="1800" dirty="0">
                <a:solidFill>
                  <a:srgbClr val="FF0000"/>
                </a:solidFill>
              </a:rPr>
              <a:t> </a:t>
            </a:r>
            <a:r>
              <a:rPr lang="fr-BE" sz="1800" dirty="0" err="1">
                <a:solidFill>
                  <a:srgbClr val="FF0000"/>
                </a:solidFill>
              </a:rPr>
              <a:t>evaluations</a:t>
            </a:r>
            <a:endParaRPr lang="fr-BE" sz="1800" dirty="0">
              <a:solidFill>
                <a:srgbClr val="FF0000"/>
              </a:solidFill>
            </a:endParaRPr>
          </a:p>
          <a:p>
            <a:pPr marL="1314450" lvl="4" indent="-342900" algn="just">
              <a:buFont typeface="Wingdings" panose="05000000000000000000" pitchFamily="2" charset="2"/>
              <a:buChar char="q"/>
            </a:pPr>
            <a:r>
              <a:rPr lang="fr-BE" sz="1800" dirty="0" err="1"/>
              <a:t>Preparing</a:t>
            </a:r>
            <a:r>
              <a:rPr lang="fr-BE" sz="1800" dirty="0"/>
              <a:t> </a:t>
            </a:r>
            <a:r>
              <a:rPr lang="fr-BE" sz="1800" dirty="0" err="1"/>
              <a:t>grant</a:t>
            </a:r>
            <a:r>
              <a:rPr lang="fr-BE" sz="1800" dirty="0"/>
              <a:t> </a:t>
            </a:r>
            <a:r>
              <a:rPr lang="fr-BE" sz="1800" dirty="0" err="1"/>
              <a:t>agreements</a:t>
            </a:r>
            <a:endParaRPr lang="fr-BE" sz="1800" dirty="0"/>
          </a:p>
          <a:p>
            <a:pPr marL="1314450" lvl="4" indent="-342900" algn="just">
              <a:buFont typeface="Wingdings" panose="05000000000000000000" pitchFamily="2" charset="2"/>
              <a:buChar char="q"/>
            </a:pPr>
            <a:r>
              <a:rPr lang="fr-BE" sz="1800" dirty="0" err="1"/>
              <a:t>Making</a:t>
            </a:r>
            <a:r>
              <a:rPr lang="fr-BE" sz="1800" dirty="0"/>
              <a:t> </a:t>
            </a:r>
            <a:r>
              <a:rPr lang="fr-BE" sz="1800" dirty="0" err="1"/>
              <a:t>payments</a:t>
            </a:r>
            <a:endParaRPr lang="fr-BE" sz="1800" dirty="0"/>
          </a:p>
          <a:p>
            <a:pPr marL="1314450" lvl="4" indent="-342900" algn="just">
              <a:buFont typeface="Wingdings" panose="05000000000000000000" pitchFamily="2" charset="2"/>
              <a:buChar char="q"/>
            </a:pPr>
            <a:r>
              <a:rPr lang="fr-BE" sz="1800" dirty="0"/>
              <a:t>Monitoring </a:t>
            </a:r>
            <a:r>
              <a:rPr lang="fr-BE" sz="1800" dirty="0" err="1"/>
              <a:t>projects</a:t>
            </a:r>
            <a:endParaRPr lang="en-GB" sz="1800" dirty="0"/>
          </a:p>
        </p:txBody>
      </p:sp>
      <p:sp>
        <p:nvSpPr>
          <p:cNvPr id="3" name="Title 1"/>
          <p:cNvSpPr txBox="1">
            <a:spLocks/>
          </p:cNvSpPr>
          <p:nvPr/>
        </p:nvSpPr>
        <p:spPr>
          <a:xfrm>
            <a:off x="942008" y="260648"/>
            <a:ext cx="7848872" cy="576263"/>
          </a:xfrm>
          <a:prstGeom prst="rect">
            <a:avLst/>
          </a:prstGeom>
        </p:spPr>
        <p:txBody>
          <a:bodyPr/>
          <a:lstStyle>
            <a:lvl1pPr algn="l" defTabSz="914400" rtl="0" eaLnBrk="1" latinLnBrk="0" hangingPunct="1">
              <a:spcBef>
                <a:spcPct val="0"/>
              </a:spcBef>
              <a:buNone/>
              <a:defRPr kumimoji="0" lang="es-ES" sz="3400" b="1" kern="1200">
                <a:solidFill>
                  <a:srgbClr val="2F6EBB"/>
                </a:solidFill>
                <a:latin typeface="+mj-lt"/>
                <a:ea typeface="+mj-ea"/>
                <a:cs typeface="+mj-cs"/>
              </a:defRPr>
            </a:lvl1pPr>
          </a:lstStyle>
          <a:p>
            <a:pPr algn="r"/>
            <a:r>
              <a:rPr lang="fr-BE" sz="2400" dirty="0" err="1"/>
              <a:t>Then</a:t>
            </a:r>
            <a:r>
              <a:rPr lang="fr-BE" sz="2400" dirty="0"/>
              <a:t>, </a:t>
            </a:r>
            <a:r>
              <a:rPr lang="fr-BE" sz="2400" dirty="0" err="1"/>
              <a:t>from</a:t>
            </a:r>
            <a:r>
              <a:rPr lang="fr-BE" sz="2400" dirty="0"/>
              <a:t> </a:t>
            </a:r>
            <a:r>
              <a:rPr lang="fr-BE" sz="2400" dirty="0" err="1"/>
              <a:t>January</a:t>
            </a:r>
            <a:r>
              <a:rPr lang="fr-BE" sz="2400" dirty="0"/>
              <a:t> 2014 </a:t>
            </a:r>
            <a:r>
              <a:rPr lang="fr-BE" sz="2400" dirty="0" err="1"/>
              <a:t>onwards</a:t>
            </a:r>
            <a:r>
              <a:rPr lang="fr-BE" sz="2400" dirty="0"/>
              <a:t>…</a:t>
            </a:r>
            <a:endParaRPr lang="en-GB" sz="2400" dirty="0"/>
          </a:p>
        </p:txBody>
      </p:sp>
    </p:spTree>
    <p:extLst>
      <p:ext uri="{BB962C8B-B14F-4D97-AF65-F5344CB8AC3E}">
        <p14:creationId xmlns:p14="http://schemas.microsoft.com/office/powerpoint/2010/main" val="41614949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92075" algn="r"/>
            <a:r>
              <a:rPr lang="en-GB" sz="2800" dirty="0"/>
              <a:t>External Agencies (EAs)</a:t>
            </a:r>
            <a:endParaRPr lang="fr-BE" sz="28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276261584"/>
              </p:ext>
            </p:extLst>
          </p:nvPr>
        </p:nvGraphicFramePr>
        <p:xfrm>
          <a:off x="683568" y="908720"/>
          <a:ext cx="8229600" cy="3529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142726" y="4016077"/>
            <a:ext cx="1557066" cy="2149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Resultado de imagen de rea research executive agency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99792" y="4187136"/>
            <a:ext cx="2609850" cy="19431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www.research.deusto.es/cs/Satellite?blobcol=urldata&amp;blobheader=image%2Fjpeg&amp;blobheadername1=Expires&amp;blobheadername2=content-type&amp;blobheadername3=MDT-Type&amp;blobheadervalue1=Thu%2C+10+Dec+2020+16%3A00%3A00+GMT&amp;blobheadervalue2=image%2Fjpeg&amp;blobheadervalue3=abinary%3Bcharset%3DUTF-8&amp;blobkey=id&amp;blobtable=MungoBlobs&amp;blobwhere=1344348007668&amp;ssbinary=true"/>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5148064" y="4320480"/>
            <a:ext cx="1700808" cy="17008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esultado de imagen de EASME logo european commissi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95217" y="4156698"/>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49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683568" y="5301208"/>
            <a:ext cx="8352928" cy="936104"/>
          </a:xfrm>
          <a:prstGeom prst="roundRect">
            <a:avLst/>
          </a:prstGeom>
          <a:solidFill>
            <a:srgbClr val="FF0000">
              <a:alpha val="1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074" name="Picture 2" descr="http://www.naturage.es/wp-content/themes/naturage/images/equipo-investigac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1871" y="839226"/>
            <a:ext cx="2714625" cy="1704976"/>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p:cNvSpPr txBox="1">
            <a:spLocks/>
          </p:cNvSpPr>
          <p:nvPr/>
        </p:nvSpPr>
        <p:spPr bwMode="auto">
          <a:xfrm>
            <a:off x="877914" y="836712"/>
            <a:ext cx="5443958" cy="156347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p>
            <a:pPr marL="0" marR="0" lvl="0" indent="0" algn="just" defTabSz="914400" rtl="0" eaLnBrk="1" fontAlgn="auto" latinLnBrk="0" hangingPunct="1">
              <a:lnSpc>
                <a:spcPct val="100000"/>
              </a:lnSpc>
              <a:spcBef>
                <a:spcPct val="20000"/>
              </a:spcBef>
              <a:spcAft>
                <a:spcPts val="0"/>
              </a:spcAft>
              <a:buClrTx/>
              <a:buSzTx/>
              <a:buFont typeface="Arial Narrow" pitchFamily="34" charset="0"/>
              <a:buNone/>
              <a:tabLst/>
              <a:defRPr/>
            </a:pPr>
            <a:r>
              <a:rPr kumimoji="0" lang="fr-BE" sz="2000" b="0" i="0" u="none" strike="noStrike" kern="1200" cap="none" spc="0" normalizeH="0" baseline="0" noProof="0" dirty="0" err="1">
                <a:ln>
                  <a:noFill/>
                </a:ln>
                <a:solidFill>
                  <a:schemeClr val="tx1"/>
                </a:solidFill>
                <a:effectLst/>
                <a:uLnTx/>
                <a:uFillTx/>
                <a:latin typeface="Arial" charset="0"/>
                <a:cs typeface="Arial" charset="0"/>
              </a:rPr>
              <a:t>Aunque</a:t>
            </a:r>
            <a:r>
              <a:rPr kumimoji="0" lang="fr-BE" sz="2000" b="0" i="0" u="none" strike="noStrike" kern="1200" cap="none" spc="0" normalizeH="0" baseline="0" noProof="0" dirty="0">
                <a:ln>
                  <a:noFill/>
                </a:ln>
                <a:solidFill>
                  <a:schemeClr val="tx1"/>
                </a:solidFill>
                <a:effectLst/>
                <a:uLnTx/>
                <a:uFillTx/>
                <a:latin typeface="Arial" charset="0"/>
                <a:cs typeface="Arial" charset="0"/>
              </a:rPr>
              <a:t> </a:t>
            </a:r>
            <a:r>
              <a:rPr kumimoji="0" lang="fr-BE" sz="2000" b="0" i="0" u="none" strike="noStrike" kern="1200" cap="none" spc="0" normalizeH="0" baseline="0" noProof="0" dirty="0" err="1">
                <a:ln>
                  <a:noFill/>
                </a:ln>
                <a:solidFill>
                  <a:schemeClr val="tx1"/>
                </a:solidFill>
                <a:effectLst/>
                <a:uLnTx/>
                <a:uFillTx/>
                <a:latin typeface="Arial" charset="0"/>
                <a:cs typeface="Arial" charset="0"/>
              </a:rPr>
              <a:t>seas</a:t>
            </a:r>
            <a:r>
              <a:rPr kumimoji="0" lang="fr-BE" sz="2000" b="0" i="0" u="none" strike="noStrike" kern="1200" cap="none" spc="0" normalizeH="0" noProof="0" dirty="0">
                <a:ln>
                  <a:noFill/>
                </a:ln>
                <a:solidFill>
                  <a:schemeClr val="tx1"/>
                </a:solidFill>
                <a:effectLst/>
                <a:uLnTx/>
                <a:uFillTx/>
                <a:latin typeface="Arial" charset="0"/>
                <a:cs typeface="Arial" charset="0"/>
              </a:rPr>
              <a:t> un </a:t>
            </a:r>
            <a:r>
              <a:rPr kumimoji="0" lang="fr-BE" sz="2000" b="0" i="0" u="none" strike="noStrike" kern="1200" cap="none" spc="0" normalizeH="0" noProof="0" dirty="0" err="1">
                <a:ln>
                  <a:noFill/>
                </a:ln>
                <a:solidFill>
                  <a:schemeClr val="tx1"/>
                </a:solidFill>
                <a:effectLst/>
                <a:uLnTx/>
                <a:uFillTx/>
                <a:latin typeface="Arial" charset="0"/>
                <a:cs typeface="Arial" charset="0"/>
              </a:rPr>
              <a:t>centro</a:t>
            </a:r>
            <a:r>
              <a:rPr kumimoji="0" lang="fr-BE" sz="2000" b="0" i="0" u="none" strike="noStrike" kern="1200" cap="none" spc="0" normalizeH="0" noProof="0" dirty="0">
                <a:ln>
                  <a:noFill/>
                </a:ln>
                <a:solidFill>
                  <a:schemeClr val="tx1"/>
                </a:solidFill>
                <a:effectLst/>
                <a:uLnTx/>
                <a:uFillTx/>
                <a:latin typeface="Arial" charset="0"/>
                <a:cs typeface="Arial" charset="0"/>
              </a:rPr>
              <a:t> de </a:t>
            </a:r>
            <a:r>
              <a:rPr kumimoji="0" lang="fr-BE" sz="2000" b="0" i="0" u="none" strike="noStrike" kern="1200" cap="none" spc="0" normalizeH="0" noProof="0" dirty="0" err="1">
                <a:ln>
                  <a:noFill/>
                </a:ln>
                <a:solidFill>
                  <a:schemeClr val="tx1"/>
                </a:solidFill>
                <a:effectLst/>
                <a:uLnTx/>
                <a:uFillTx/>
                <a:latin typeface="Arial" charset="0"/>
                <a:cs typeface="Arial" charset="0"/>
              </a:rPr>
              <a:t>investigación</a:t>
            </a:r>
            <a:r>
              <a:rPr kumimoji="0" lang="fr-BE" sz="2000" b="0" i="0" u="none" strike="noStrike" kern="1200" cap="none" spc="0" normalizeH="0" noProof="0" dirty="0">
                <a:ln>
                  <a:noFill/>
                </a:ln>
                <a:solidFill>
                  <a:schemeClr val="tx1"/>
                </a:solidFill>
                <a:effectLst/>
                <a:uLnTx/>
                <a:uFillTx/>
                <a:latin typeface="Arial" charset="0"/>
                <a:cs typeface="Arial" charset="0"/>
              </a:rPr>
              <a:t>, </a:t>
            </a:r>
            <a:r>
              <a:rPr kumimoji="0" lang="fr-BE" sz="2000" b="0" i="0" u="none" strike="noStrike" kern="1200" cap="none" spc="0" normalizeH="0" noProof="0" dirty="0" err="1">
                <a:ln>
                  <a:noFill/>
                </a:ln>
                <a:solidFill>
                  <a:schemeClr val="tx1"/>
                </a:solidFill>
                <a:effectLst/>
                <a:uLnTx/>
                <a:uFillTx/>
                <a:latin typeface="Arial" charset="0"/>
                <a:cs typeface="Arial" charset="0"/>
              </a:rPr>
              <a:t>centro</a:t>
            </a:r>
            <a:r>
              <a:rPr kumimoji="0" lang="fr-BE" sz="2000" b="0" i="0" u="none" strike="noStrike" kern="1200" cap="none" spc="0" normalizeH="0" noProof="0" dirty="0">
                <a:ln>
                  <a:noFill/>
                </a:ln>
                <a:solidFill>
                  <a:schemeClr val="tx1"/>
                </a:solidFill>
                <a:effectLst/>
                <a:uLnTx/>
                <a:uFillTx/>
                <a:latin typeface="Arial" charset="0"/>
                <a:cs typeface="Arial" charset="0"/>
              </a:rPr>
              <a:t> </a:t>
            </a:r>
            <a:r>
              <a:rPr kumimoji="0" lang="fr-BE" sz="2000" b="0" i="0" u="none" strike="noStrike" kern="1200" cap="none" spc="0" normalizeH="0" noProof="0" dirty="0" err="1">
                <a:ln>
                  <a:noFill/>
                </a:ln>
                <a:solidFill>
                  <a:schemeClr val="tx1"/>
                </a:solidFill>
                <a:effectLst/>
                <a:uLnTx/>
                <a:uFillTx/>
                <a:latin typeface="Arial" charset="0"/>
                <a:cs typeface="Arial" charset="0"/>
              </a:rPr>
              <a:t>tecnológico</a:t>
            </a:r>
            <a:r>
              <a:rPr kumimoji="0" lang="fr-BE" sz="2000" b="0" i="0" u="none" strike="noStrike" kern="1200" cap="none" spc="0" normalizeH="0" noProof="0" dirty="0">
                <a:ln>
                  <a:noFill/>
                </a:ln>
                <a:solidFill>
                  <a:schemeClr val="tx1"/>
                </a:solidFill>
                <a:effectLst/>
                <a:uLnTx/>
                <a:uFillTx/>
                <a:latin typeface="Arial" charset="0"/>
                <a:cs typeface="Arial" charset="0"/>
              </a:rPr>
              <a:t> o </a:t>
            </a:r>
            <a:r>
              <a:rPr kumimoji="0" lang="fr-BE" sz="2000" b="0" i="0" u="none" strike="noStrike" kern="1200" cap="none" spc="0" normalizeH="0" noProof="0" dirty="0" err="1">
                <a:ln>
                  <a:noFill/>
                </a:ln>
                <a:solidFill>
                  <a:schemeClr val="tx1"/>
                </a:solidFill>
                <a:effectLst/>
                <a:uLnTx/>
                <a:uFillTx/>
                <a:latin typeface="Arial" charset="0"/>
                <a:cs typeface="Arial" charset="0"/>
              </a:rPr>
              <a:t>universidad</a:t>
            </a:r>
            <a:r>
              <a:rPr kumimoji="0" lang="fr-BE" sz="2000" b="0" i="0" u="none" strike="noStrike" kern="1200" cap="none" spc="0" normalizeH="0" noProof="0" dirty="0">
                <a:ln>
                  <a:noFill/>
                </a:ln>
                <a:solidFill>
                  <a:schemeClr val="tx1"/>
                </a:solidFill>
                <a:effectLst/>
                <a:uLnTx/>
                <a:uFillTx/>
                <a:latin typeface="Arial" charset="0"/>
                <a:cs typeface="Arial" charset="0"/>
              </a:rPr>
              <a:t>, l</a:t>
            </a:r>
            <a:r>
              <a:rPr lang="fr-BE" sz="2000" dirty="0">
                <a:latin typeface="Arial" charset="0"/>
                <a:cs typeface="Arial" charset="0"/>
              </a:rPr>
              <a:t>os </a:t>
            </a:r>
            <a:r>
              <a:rPr lang="fr-BE" sz="2000" b="1" dirty="0" err="1">
                <a:latin typeface="Arial" charset="0"/>
                <a:cs typeface="Arial" charset="0"/>
              </a:rPr>
              <a:t>proyectos</a:t>
            </a:r>
            <a:r>
              <a:rPr lang="fr-BE" sz="2000" b="1" dirty="0">
                <a:latin typeface="Arial" charset="0"/>
                <a:cs typeface="Arial" charset="0"/>
              </a:rPr>
              <a:t> de </a:t>
            </a:r>
            <a:r>
              <a:rPr lang="fr-BE" sz="2000" b="1" dirty="0" err="1">
                <a:latin typeface="Arial" charset="0"/>
                <a:cs typeface="Arial" charset="0"/>
              </a:rPr>
              <a:t>investigación</a:t>
            </a:r>
            <a:r>
              <a:rPr lang="fr-BE" sz="2000" b="1" dirty="0">
                <a:latin typeface="Arial" charset="0"/>
                <a:cs typeface="Arial" charset="0"/>
              </a:rPr>
              <a:t> </a:t>
            </a:r>
            <a:r>
              <a:rPr lang="fr-BE" sz="2000" b="1" dirty="0" err="1">
                <a:latin typeface="Arial" charset="0"/>
                <a:cs typeface="Arial" charset="0"/>
              </a:rPr>
              <a:t>aplicada</a:t>
            </a:r>
            <a:r>
              <a:rPr lang="fr-BE" sz="2000" b="1" dirty="0">
                <a:latin typeface="Arial" charset="0"/>
                <a:cs typeface="Arial" charset="0"/>
              </a:rPr>
              <a:t> e </a:t>
            </a:r>
            <a:r>
              <a:rPr lang="fr-BE" sz="2000" b="1" dirty="0" err="1">
                <a:latin typeface="Arial" charset="0"/>
                <a:cs typeface="Arial" charset="0"/>
              </a:rPr>
              <a:t>innovación</a:t>
            </a:r>
            <a:r>
              <a:rPr lang="fr-BE" sz="2000" b="1" dirty="0">
                <a:latin typeface="Arial" charset="0"/>
                <a:cs typeface="Arial" charset="0"/>
              </a:rPr>
              <a:t> </a:t>
            </a:r>
            <a:r>
              <a:rPr lang="fr-BE" sz="2000" dirty="0">
                <a:latin typeface="Arial" charset="0"/>
                <a:cs typeface="Arial" charset="0"/>
              </a:rPr>
              <a:t>en los que se participe </a:t>
            </a:r>
            <a:r>
              <a:rPr lang="fr-BE" sz="2000" dirty="0" err="1">
                <a:latin typeface="Arial" charset="0"/>
                <a:cs typeface="Arial" charset="0"/>
              </a:rPr>
              <a:t>deberían</a:t>
            </a:r>
            <a:r>
              <a:rPr lang="fr-BE" sz="2000" dirty="0">
                <a:latin typeface="Arial" charset="0"/>
                <a:cs typeface="Arial" charset="0"/>
              </a:rPr>
              <a:t> </a:t>
            </a:r>
            <a:r>
              <a:rPr lang="fr-BE" sz="2000" dirty="0" err="1">
                <a:latin typeface="Arial" charset="0"/>
                <a:cs typeface="Arial" charset="0"/>
              </a:rPr>
              <a:t>ser</a:t>
            </a:r>
            <a:r>
              <a:rPr lang="fr-BE" sz="2000" dirty="0">
                <a:latin typeface="Arial" charset="0"/>
                <a:cs typeface="Arial" charset="0"/>
              </a:rPr>
              <a:t> </a:t>
            </a:r>
            <a:r>
              <a:rPr lang="fr-BE" sz="2000" dirty="0" err="1">
                <a:latin typeface="Arial" charset="0"/>
                <a:cs typeface="Arial" charset="0"/>
              </a:rPr>
              <a:t>aquellos</a:t>
            </a:r>
            <a:r>
              <a:rPr lang="fr-BE" sz="2000" dirty="0">
                <a:latin typeface="Arial" charset="0"/>
                <a:cs typeface="Arial" charset="0"/>
              </a:rPr>
              <a:t> que </a:t>
            </a:r>
            <a:r>
              <a:rPr lang="fr-BE" sz="2000" dirty="0" err="1">
                <a:latin typeface="Arial" charset="0"/>
                <a:cs typeface="Arial" charset="0"/>
              </a:rPr>
              <a:t>respondan</a:t>
            </a:r>
            <a:r>
              <a:rPr lang="fr-BE" sz="2000" dirty="0">
                <a:latin typeface="Arial" charset="0"/>
                <a:cs typeface="Arial" charset="0"/>
              </a:rPr>
              <a:t> a que:</a:t>
            </a:r>
          </a:p>
        </p:txBody>
      </p:sp>
      <p:sp>
        <p:nvSpPr>
          <p:cNvPr id="5" name="Title 1"/>
          <p:cNvSpPr txBox="1">
            <a:spLocks/>
          </p:cNvSpPr>
          <p:nvPr/>
        </p:nvSpPr>
        <p:spPr>
          <a:xfrm>
            <a:off x="2054966" y="262963"/>
            <a:ext cx="6768752" cy="576263"/>
          </a:xfrm>
          <a:prstGeom prst="rect">
            <a:avLst/>
          </a:prstGeom>
        </p:spPr>
        <p:txBody>
          <a:bodyPr/>
          <a:lstStyle>
            <a:lvl1pPr algn="l" defTabSz="914400" rtl="0" eaLnBrk="1" latinLnBrk="0" hangingPunct="1">
              <a:spcBef>
                <a:spcPct val="0"/>
              </a:spcBef>
              <a:buNone/>
              <a:defRPr kumimoji="0" lang="es-ES" sz="3400" b="1" kern="1200">
                <a:solidFill>
                  <a:srgbClr val="2F6EBB"/>
                </a:solidFill>
                <a:latin typeface="+mj-lt"/>
                <a:ea typeface="+mj-ea"/>
                <a:cs typeface="+mj-cs"/>
              </a:defRPr>
            </a:lvl1pPr>
          </a:lstStyle>
          <a:p>
            <a:pPr algn="r"/>
            <a:r>
              <a:rPr lang="fr-BE" sz="2400" dirty="0" err="1"/>
              <a:t>Porqué</a:t>
            </a:r>
            <a:r>
              <a:rPr lang="fr-BE" sz="2400" dirty="0"/>
              <a:t> (o no) un </a:t>
            </a:r>
            <a:r>
              <a:rPr lang="fr-BE" sz="2400" dirty="0" err="1"/>
              <a:t>proyecto</a:t>
            </a:r>
            <a:r>
              <a:rPr lang="fr-BE" sz="2400" dirty="0"/>
              <a:t> </a:t>
            </a:r>
            <a:r>
              <a:rPr lang="fr-BE" sz="2400" dirty="0" err="1"/>
              <a:t>europeo</a:t>
            </a:r>
            <a:r>
              <a:rPr lang="fr-BE" sz="2400" dirty="0"/>
              <a:t> de </a:t>
            </a:r>
            <a:r>
              <a:rPr lang="fr-BE" sz="2400" dirty="0" err="1"/>
              <a:t>I+D+i</a:t>
            </a:r>
            <a:r>
              <a:rPr lang="fr-BE" sz="2400" dirty="0"/>
              <a:t>?</a:t>
            </a:r>
            <a:endParaRPr lang="en-GB" sz="2400" dirty="0"/>
          </a:p>
        </p:txBody>
      </p:sp>
      <p:sp>
        <p:nvSpPr>
          <p:cNvPr id="6" name="Subtitle 2"/>
          <p:cNvSpPr txBox="1">
            <a:spLocks/>
          </p:cNvSpPr>
          <p:nvPr/>
        </p:nvSpPr>
        <p:spPr bwMode="auto">
          <a:xfrm>
            <a:off x="827584" y="2708920"/>
            <a:ext cx="7996134" cy="32403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fr-BE" sz="2000" i="0" u="none" strike="noStrike" kern="1200" cap="none" spc="0" normalizeH="0" noProof="0" dirty="0">
                <a:ln>
                  <a:noFill/>
                </a:ln>
                <a:solidFill>
                  <a:schemeClr val="tx1"/>
                </a:solidFill>
                <a:effectLst/>
                <a:uLnTx/>
                <a:uFillTx/>
                <a:latin typeface="Arial" charset="0"/>
                <a:cs typeface="Arial" charset="0"/>
              </a:rPr>
              <a:t>Existe</a:t>
            </a:r>
            <a:r>
              <a:rPr kumimoji="0" lang="fr-BE" sz="2000" b="1" i="0" u="none" strike="noStrike" kern="1200" cap="none" spc="0" normalizeH="0" noProof="0" dirty="0">
                <a:ln>
                  <a:noFill/>
                </a:ln>
                <a:solidFill>
                  <a:schemeClr val="tx1"/>
                </a:solidFill>
                <a:effectLst/>
                <a:uLnTx/>
                <a:uFillTx/>
                <a:latin typeface="Arial" charset="0"/>
                <a:cs typeface="Arial" charset="0"/>
              </a:rPr>
              <a:t> </a:t>
            </a:r>
            <a:r>
              <a:rPr kumimoji="0" lang="fr-BE" sz="2000" i="0" u="none" strike="noStrike" kern="1200" cap="none" spc="0" normalizeH="0" noProof="0" dirty="0" err="1">
                <a:ln>
                  <a:noFill/>
                </a:ln>
                <a:solidFill>
                  <a:schemeClr val="tx1"/>
                </a:solidFill>
                <a:effectLst/>
                <a:uLnTx/>
                <a:uFillTx/>
                <a:latin typeface="Arial" charset="0"/>
                <a:cs typeface="Arial" charset="0"/>
              </a:rPr>
              <a:t>realmente</a:t>
            </a:r>
            <a:r>
              <a:rPr kumimoji="0" lang="fr-BE" sz="2000" i="0" u="none" strike="noStrike" kern="1200" cap="none" spc="0" normalizeH="0" noProof="0" dirty="0">
                <a:ln>
                  <a:noFill/>
                </a:ln>
                <a:solidFill>
                  <a:schemeClr val="tx1"/>
                </a:solidFill>
                <a:effectLst/>
                <a:uLnTx/>
                <a:uFillTx/>
                <a:latin typeface="Arial" charset="0"/>
                <a:cs typeface="Arial" charset="0"/>
              </a:rPr>
              <a:t> </a:t>
            </a:r>
            <a:r>
              <a:rPr kumimoji="0" lang="fr-BE" sz="2000" i="0" u="none" strike="noStrike" kern="1200" cap="none" spc="0" normalizeH="0" noProof="0" dirty="0" err="1">
                <a:ln>
                  <a:noFill/>
                </a:ln>
                <a:solidFill>
                  <a:schemeClr val="tx1"/>
                </a:solidFill>
                <a:effectLst/>
                <a:uLnTx/>
                <a:uFillTx/>
                <a:latin typeface="Arial" charset="0"/>
                <a:cs typeface="Arial" charset="0"/>
              </a:rPr>
              <a:t>una</a:t>
            </a:r>
            <a:r>
              <a:rPr kumimoji="0" lang="fr-BE" sz="2000" i="0" u="none" strike="noStrike" kern="1200" cap="none" spc="0" normalizeH="0" noProof="0" dirty="0">
                <a:ln>
                  <a:noFill/>
                </a:ln>
                <a:solidFill>
                  <a:schemeClr val="tx1"/>
                </a:solidFill>
                <a:effectLst/>
                <a:uLnTx/>
                <a:uFillTx/>
                <a:latin typeface="Arial" charset="0"/>
                <a:cs typeface="Arial" charset="0"/>
              </a:rPr>
              <a:t> </a:t>
            </a:r>
            <a:r>
              <a:rPr kumimoji="0" lang="fr-BE" sz="2000" b="1" i="0" u="none" strike="noStrike" kern="1200" cap="none" spc="0" normalizeH="0" noProof="0" dirty="0" err="1">
                <a:ln>
                  <a:noFill/>
                </a:ln>
                <a:solidFill>
                  <a:schemeClr val="tx1"/>
                </a:solidFill>
                <a:effectLst/>
                <a:uLnTx/>
                <a:uFillTx/>
                <a:latin typeface="Arial" charset="0"/>
                <a:cs typeface="Arial" charset="0"/>
              </a:rPr>
              <a:t>capacidad</a:t>
            </a:r>
            <a:r>
              <a:rPr kumimoji="0" lang="fr-BE" sz="2000" b="1" i="0" u="none" strike="noStrike" kern="1200" cap="none" spc="0" normalizeH="0" noProof="0" dirty="0">
                <a:ln>
                  <a:noFill/>
                </a:ln>
                <a:solidFill>
                  <a:schemeClr val="tx1"/>
                </a:solidFill>
                <a:effectLst/>
                <a:uLnTx/>
                <a:uFillTx/>
                <a:latin typeface="Arial" charset="0"/>
                <a:cs typeface="Arial" charset="0"/>
              </a:rPr>
              <a:t> in-house, </a:t>
            </a:r>
            <a:r>
              <a:rPr kumimoji="0" lang="fr-BE" sz="2000" i="0" u="none" strike="noStrike" kern="1200" cap="none" spc="0" normalizeH="0" noProof="0" dirty="0">
                <a:ln>
                  <a:noFill/>
                </a:ln>
                <a:solidFill>
                  <a:schemeClr val="tx1"/>
                </a:solidFill>
                <a:effectLst/>
                <a:uLnTx/>
                <a:uFillTx/>
                <a:latin typeface="Arial" charset="0"/>
                <a:cs typeface="Arial" charset="0"/>
              </a:rPr>
              <a:t>es </a:t>
            </a:r>
            <a:r>
              <a:rPr kumimoji="0" lang="fr-BE" sz="2000" i="0" u="none" strike="noStrike" kern="1200" cap="none" spc="0" normalizeH="0" noProof="0" dirty="0" err="1">
                <a:ln>
                  <a:noFill/>
                </a:ln>
                <a:solidFill>
                  <a:schemeClr val="tx1"/>
                </a:solidFill>
                <a:effectLst/>
                <a:uLnTx/>
                <a:uFillTx/>
                <a:latin typeface="Arial" charset="0"/>
                <a:cs typeface="Arial" charset="0"/>
              </a:rPr>
              <a:t>decir</a:t>
            </a:r>
            <a:r>
              <a:rPr kumimoji="0" lang="fr-BE" sz="2000" i="0" u="none" strike="noStrike" kern="1200" cap="none" spc="0" normalizeH="0" noProof="0" dirty="0">
                <a:ln>
                  <a:noFill/>
                </a:ln>
                <a:solidFill>
                  <a:schemeClr val="tx1"/>
                </a:solidFill>
                <a:effectLst/>
                <a:uLnTx/>
                <a:uFillTx/>
                <a:latin typeface="Arial" charset="0"/>
                <a:cs typeface="Arial" charset="0"/>
              </a:rPr>
              <a:t>,</a:t>
            </a:r>
            <a:r>
              <a:rPr kumimoji="0" lang="fr-BE" sz="2000" i="0" u="none" strike="noStrike" kern="1200" cap="none" spc="0" normalizeH="0" noProof="0" dirty="0">
                <a:ln>
                  <a:noFill/>
                </a:ln>
                <a:solidFill>
                  <a:schemeClr val="tx1"/>
                </a:solidFill>
                <a:effectLst/>
                <a:uLnTx/>
                <a:uFillTx/>
                <a:latin typeface="Arial" charset="0"/>
                <a:cs typeface="Arial" charset="0"/>
                <a:sym typeface="Wingdings" panose="05000000000000000000" pitchFamily="2" charset="2"/>
              </a:rPr>
              <a:t> </a:t>
            </a:r>
            <a:r>
              <a:rPr lang="fr-BE" sz="2000" noProof="0" dirty="0" err="1">
                <a:latin typeface="Arial" charset="0"/>
                <a:cs typeface="Arial" charset="0"/>
                <a:sym typeface="Wingdings" panose="05000000000000000000" pitchFamily="2" charset="2"/>
              </a:rPr>
              <a:t>m</a:t>
            </a:r>
            <a:r>
              <a:rPr kumimoji="0" lang="fr-BE" sz="2000" b="0" i="0" u="none" strike="noStrike" kern="1200" cap="none" spc="0" normalizeH="0" noProof="0" dirty="0" err="1">
                <a:ln>
                  <a:noFill/>
                </a:ln>
                <a:solidFill>
                  <a:schemeClr val="tx1"/>
                </a:solidFill>
                <a:effectLst/>
                <a:uLnTx/>
                <a:uFillTx/>
                <a:latin typeface="Arial" charset="0"/>
                <a:cs typeface="Arial" charset="0"/>
                <a:sym typeface="Wingdings" panose="05000000000000000000" pitchFamily="2" charset="2"/>
              </a:rPr>
              <a:t>asa</a:t>
            </a:r>
            <a:r>
              <a:rPr kumimoji="0" lang="fr-BE" sz="2000" b="0" i="0" u="none" strike="noStrike" kern="1200" cap="none" spc="0" normalizeH="0" noProof="0" dirty="0">
                <a:ln>
                  <a:noFill/>
                </a:ln>
                <a:solidFill>
                  <a:schemeClr val="tx1"/>
                </a:solidFill>
                <a:effectLst/>
                <a:uLnTx/>
                <a:uFillTx/>
                <a:latin typeface="Arial" charset="0"/>
                <a:cs typeface="Arial" charset="0"/>
                <a:sym typeface="Wingdings" panose="05000000000000000000" pitchFamily="2" charset="2"/>
              </a:rPr>
              <a:t> </a:t>
            </a:r>
            <a:r>
              <a:rPr kumimoji="0" lang="fr-BE" sz="2000" b="0" i="0" u="none" strike="noStrike" kern="1200" cap="none" spc="0" normalizeH="0" noProof="0" dirty="0" err="1">
                <a:ln>
                  <a:noFill/>
                </a:ln>
                <a:solidFill>
                  <a:schemeClr val="tx1"/>
                </a:solidFill>
                <a:effectLst/>
                <a:uLnTx/>
                <a:uFillTx/>
                <a:latin typeface="Arial" charset="0"/>
                <a:cs typeface="Arial" charset="0"/>
                <a:sym typeface="Wingdings" panose="05000000000000000000" pitchFamily="2" charset="2"/>
              </a:rPr>
              <a:t>crítica</a:t>
            </a:r>
            <a:r>
              <a:rPr kumimoji="0" lang="fr-BE" sz="2000" b="0" i="0" u="none" strike="noStrike" kern="1200" cap="none" spc="0" normalizeH="0" noProof="0" dirty="0">
                <a:ln>
                  <a:noFill/>
                </a:ln>
                <a:solidFill>
                  <a:schemeClr val="tx1"/>
                </a:solidFill>
                <a:effectLst/>
                <a:uLnTx/>
                <a:uFillTx/>
                <a:latin typeface="Arial" charset="0"/>
                <a:cs typeface="Arial" charset="0"/>
                <a:sym typeface="Wingdings" panose="05000000000000000000" pitchFamily="2" charset="2"/>
              </a:rPr>
              <a:t>, </a:t>
            </a:r>
            <a:r>
              <a:rPr kumimoji="0" lang="fr-BE" sz="2000" b="0" i="0" u="none" strike="noStrike" kern="1200" cap="none" spc="0" normalizeH="0" noProof="0" dirty="0" err="1">
                <a:ln>
                  <a:noFill/>
                </a:ln>
                <a:solidFill>
                  <a:schemeClr val="tx1"/>
                </a:solidFill>
                <a:effectLst/>
                <a:uLnTx/>
                <a:uFillTx/>
                <a:latin typeface="Arial" charset="0"/>
                <a:cs typeface="Arial" charset="0"/>
                <a:sym typeface="Wingdings" panose="05000000000000000000" pitchFamily="2" charset="2"/>
              </a:rPr>
              <a:t>equipo</a:t>
            </a:r>
            <a:r>
              <a:rPr kumimoji="0" lang="fr-BE" sz="2000" b="0" i="0" u="none" strike="noStrike" kern="1200" cap="none" spc="0" normalizeH="0" noProof="0" dirty="0">
                <a:ln>
                  <a:noFill/>
                </a:ln>
                <a:solidFill>
                  <a:schemeClr val="tx1"/>
                </a:solidFill>
                <a:effectLst/>
                <a:uLnTx/>
                <a:uFillTx/>
                <a:latin typeface="Arial" charset="0"/>
                <a:cs typeface="Arial" charset="0"/>
                <a:sym typeface="Wingdings" panose="05000000000000000000" pitchFamily="2" charset="2"/>
              </a:rPr>
              <a:t>  </a:t>
            </a:r>
            <a:r>
              <a:rPr kumimoji="0" lang="fr-BE" sz="2000" b="0" i="0" u="none" strike="noStrike" kern="1200" cap="none" spc="0" normalizeH="0" noProof="0" dirty="0" err="1">
                <a:ln>
                  <a:noFill/>
                </a:ln>
                <a:solidFill>
                  <a:schemeClr val="tx1"/>
                </a:solidFill>
                <a:effectLst/>
                <a:uLnTx/>
                <a:uFillTx/>
                <a:latin typeface="Arial" charset="0"/>
                <a:cs typeface="Arial" charset="0"/>
                <a:sym typeface="Wingdings" panose="05000000000000000000" pitchFamily="2" charset="2"/>
              </a:rPr>
              <a:t>estable</a:t>
            </a:r>
            <a:r>
              <a:rPr kumimoji="0" lang="fr-BE" sz="2000" b="0" i="0" u="none" strike="noStrike" kern="1200" cap="none" spc="0" normalizeH="0" noProof="0" dirty="0">
                <a:ln>
                  <a:noFill/>
                </a:ln>
                <a:solidFill>
                  <a:schemeClr val="tx1"/>
                </a:solidFill>
                <a:effectLst/>
                <a:uLnTx/>
                <a:uFillTx/>
                <a:latin typeface="Arial" charset="0"/>
                <a:cs typeface="Arial" charset="0"/>
                <a:sym typeface="Wingdings" panose="05000000000000000000" pitchFamily="2" charset="2"/>
              </a:rPr>
              <a:t> con un « </a:t>
            </a:r>
            <a:r>
              <a:rPr kumimoji="0" lang="fr-BE" sz="2000" b="0" i="0" u="none" strike="noStrike" kern="1200" cap="none" spc="0" normalizeH="0" noProof="0" dirty="0" err="1">
                <a:ln>
                  <a:noFill/>
                </a:ln>
                <a:solidFill>
                  <a:schemeClr val="tx1"/>
                </a:solidFill>
                <a:effectLst/>
                <a:uLnTx/>
                <a:uFillTx/>
                <a:latin typeface="Arial" charset="0"/>
                <a:cs typeface="Arial" charset="0"/>
                <a:sym typeface="Wingdings" panose="05000000000000000000" pitchFamily="2" charset="2"/>
              </a:rPr>
              <a:t>core</a:t>
            </a:r>
            <a:r>
              <a:rPr kumimoji="0" lang="fr-BE" sz="2000" b="0" i="0" u="none" strike="noStrike" kern="1200" cap="none" spc="0" normalizeH="0" noProof="0" dirty="0">
                <a:ln>
                  <a:noFill/>
                </a:ln>
                <a:solidFill>
                  <a:schemeClr val="tx1"/>
                </a:solidFill>
                <a:effectLst/>
                <a:uLnTx/>
                <a:uFillTx/>
                <a:latin typeface="Arial" charset="0"/>
                <a:cs typeface="Arial" charset="0"/>
                <a:sym typeface="Wingdings" panose="05000000000000000000" pitchFamily="2" charset="2"/>
              </a:rPr>
              <a:t> » de </a:t>
            </a:r>
            <a:r>
              <a:rPr kumimoji="0" lang="fr-BE" sz="2000" b="0" i="0" u="none" strike="noStrike" kern="1200" cap="none" spc="0" normalizeH="0" noProof="0" dirty="0" err="1">
                <a:ln>
                  <a:noFill/>
                </a:ln>
                <a:solidFill>
                  <a:schemeClr val="tx1"/>
                </a:solidFill>
                <a:effectLst/>
                <a:uLnTx/>
                <a:uFillTx/>
                <a:latin typeface="Arial" charset="0"/>
                <a:cs typeface="Arial" charset="0"/>
                <a:sym typeface="Wingdings" panose="05000000000000000000" pitchFamily="2" charset="2"/>
              </a:rPr>
              <a:t>conocimiento</a:t>
            </a:r>
            <a:r>
              <a:rPr kumimoji="0" lang="fr-BE" sz="2000" b="0" i="0" u="none" strike="noStrike" kern="1200" cap="none" spc="0" normalizeH="0" noProof="0" dirty="0">
                <a:ln>
                  <a:noFill/>
                </a:ln>
                <a:solidFill>
                  <a:schemeClr val="tx1"/>
                </a:solidFill>
                <a:effectLst/>
                <a:uLnTx/>
                <a:uFillTx/>
                <a:latin typeface="Arial" charset="0"/>
                <a:cs typeface="Arial" charset="0"/>
                <a:sym typeface="Wingdings" panose="05000000000000000000" pitchFamily="2" charset="2"/>
              </a:rPr>
              <a:t> en </a:t>
            </a:r>
            <a:r>
              <a:rPr kumimoji="0" lang="fr-BE" sz="2000" b="0" i="0" u="none" strike="noStrike" kern="1200" cap="none" spc="0" normalizeH="0" noProof="0" dirty="0" err="1">
                <a:ln>
                  <a:noFill/>
                </a:ln>
                <a:solidFill>
                  <a:schemeClr val="tx1"/>
                </a:solidFill>
                <a:effectLst/>
                <a:uLnTx/>
                <a:uFillTx/>
                <a:latin typeface="Arial" charset="0"/>
                <a:cs typeface="Arial" charset="0"/>
                <a:sym typeface="Wingdings" panose="05000000000000000000" pitchFamily="2" charset="2"/>
              </a:rPr>
              <a:t>esa</a:t>
            </a:r>
            <a:r>
              <a:rPr kumimoji="0" lang="fr-BE" sz="2000" b="0" i="0" u="none" strike="noStrike" kern="1200" cap="none" spc="0" normalizeH="0" noProof="0" dirty="0">
                <a:ln>
                  <a:noFill/>
                </a:ln>
                <a:solidFill>
                  <a:schemeClr val="tx1"/>
                </a:solidFill>
                <a:effectLst/>
                <a:uLnTx/>
                <a:uFillTx/>
                <a:latin typeface="Arial" charset="0"/>
                <a:cs typeface="Arial" charset="0"/>
                <a:sym typeface="Wingdings" panose="05000000000000000000" pitchFamily="2" charset="2"/>
              </a:rPr>
              <a:t> </a:t>
            </a:r>
            <a:r>
              <a:rPr kumimoji="0" lang="fr-BE" sz="2000" b="0" i="0" u="none" strike="noStrike" kern="1200" cap="none" spc="0" normalizeH="0" noProof="0" dirty="0" err="1">
                <a:ln>
                  <a:noFill/>
                </a:ln>
                <a:solidFill>
                  <a:schemeClr val="tx1"/>
                </a:solidFill>
                <a:effectLst/>
                <a:uLnTx/>
                <a:uFillTx/>
                <a:latin typeface="Arial" charset="0"/>
                <a:cs typeface="Arial" charset="0"/>
                <a:sym typeface="Wingdings" panose="05000000000000000000" pitchFamily="2" charset="2"/>
              </a:rPr>
              <a:t>temática</a:t>
            </a:r>
            <a:endParaRPr kumimoji="0" lang="fr-BE" sz="2000" b="0" i="0" u="none" strike="noStrike" kern="1200" cap="none" spc="0" normalizeH="0" noProof="0" dirty="0">
              <a:ln>
                <a:noFill/>
              </a:ln>
              <a:solidFill>
                <a:schemeClr val="tx1"/>
              </a:solidFill>
              <a:effectLst/>
              <a:uLnTx/>
              <a:uFillTx/>
              <a:latin typeface="Arial" charset="0"/>
              <a:cs typeface="Arial" charset="0"/>
              <a:sym typeface="Wingdings" panose="05000000000000000000" pitchFamily="2" charset="2"/>
            </a:endParaRP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a:tabLst/>
              <a:defRPr/>
            </a:pPr>
            <a:endParaRPr kumimoji="0" lang="fr-BE" sz="2000" b="0" i="0" u="none" strike="noStrike" kern="1200" cap="none" spc="0" normalizeH="0" noProof="0" dirty="0">
              <a:ln>
                <a:noFill/>
              </a:ln>
              <a:solidFill>
                <a:schemeClr val="tx1"/>
              </a:solidFill>
              <a:effectLst/>
              <a:uLnTx/>
              <a:uFillTx/>
              <a:latin typeface="Arial" charset="0"/>
              <a:cs typeface="Arial" charset="0"/>
              <a:sym typeface="Wingdings" panose="05000000000000000000" pitchFamily="2" charset="2"/>
            </a:endParaRPr>
          </a:p>
          <a:p>
            <a:pPr marL="457200" lvl="0" indent="-457200" algn="just">
              <a:spcBef>
                <a:spcPct val="20000"/>
              </a:spcBef>
              <a:buFont typeface="+mj-lt"/>
              <a:buAutoNum type="arabicPeriod"/>
              <a:defRPr/>
            </a:pPr>
            <a:r>
              <a:rPr lang="fr-BE" sz="2000" dirty="0" err="1">
                <a:latin typeface="Arial" charset="0"/>
                <a:cs typeface="Arial" charset="0"/>
                <a:sym typeface="Wingdings" panose="05000000000000000000" pitchFamily="2" charset="2"/>
              </a:rPr>
              <a:t>Líneas</a:t>
            </a:r>
            <a:r>
              <a:rPr lang="fr-BE" sz="2000" dirty="0">
                <a:latin typeface="Arial" charset="0"/>
                <a:cs typeface="Arial" charset="0"/>
                <a:sym typeface="Wingdings" panose="05000000000000000000" pitchFamily="2" charset="2"/>
              </a:rPr>
              <a:t> de </a:t>
            </a:r>
            <a:r>
              <a:rPr lang="fr-BE" sz="2000" dirty="0" err="1">
                <a:latin typeface="Arial" charset="0"/>
                <a:cs typeface="Arial" charset="0"/>
                <a:sym typeface="Wingdings" panose="05000000000000000000" pitchFamily="2" charset="2"/>
              </a:rPr>
              <a:t>investigación</a:t>
            </a:r>
            <a:r>
              <a:rPr lang="fr-BE" sz="2000" dirty="0">
                <a:latin typeface="Arial" charset="0"/>
                <a:cs typeface="Arial" charset="0"/>
                <a:sym typeface="Wingdings" panose="05000000000000000000" pitchFamily="2" charset="2"/>
              </a:rPr>
              <a:t> en las que se ha </a:t>
            </a:r>
            <a:r>
              <a:rPr lang="fr-BE" sz="2000" b="1" dirty="0" err="1">
                <a:latin typeface="Arial" charset="0"/>
                <a:cs typeface="Arial" charset="0"/>
                <a:sym typeface="Wingdings" panose="05000000000000000000" pitchFamily="2" charset="2"/>
              </a:rPr>
              <a:t>invertido</a:t>
            </a:r>
            <a:r>
              <a:rPr lang="fr-BE" sz="2000" b="1" dirty="0">
                <a:latin typeface="Arial" charset="0"/>
                <a:cs typeface="Arial" charset="0"/>
                <a:sym typeface="Wingdings" panose="05000000000000000000" pitchFamily="2" charset="2"/>
              </a:rPr>
              <a:t> (y/o se van a invertir) </a:t>
            </a:r>
            <a:r>
              <a:rPr lang="fr-BE" sz="2000" b="1" dirty="0" err="1">
                <a:latin typeface="Arial" charset="0"/>
                <a:cs typeface="Arial" charset="0"/>
                <a:sym typeface="Wingdings" panose="05000000000000000000" pitchFamily="2" charset="2"/>
              </a:rPr>
              <a:t>recursos</a:t>
            </a:r>
            <a:r>
              <a:rPr lang="fr-BE" sz="2000" b="1" dirty="0">
                <a:latin typeface="Arial" charset="0"/>
                <a:cs typeface="Arial" charset="0"/>
                <a:sym typeface="Wingdings" panose="05000000000000000000" pitchFamily="2" charset="2"/>
              </a:rPr>
              <a:t> </a:t>
            </a:r>
            <a:r>
              <a:rPr lang="fr-BE" sz="2000" b="1" dirty="0" err="1">
                <a:latin typeface="Arial" charset="0"/>
                <a:cs typeface="Arial" charset="0"/>
                <a:sym typeface="Wingdings" panose="05000000000000000000" pitchFamily="2" charset="2"/>
              </a:rPr>
              <a:t>propios</a:t>
            </a:r>
            <a:r>
              <a:rPr lang="fr-BE" sz="2000" b="1" dirty="0">
                <a:latin typeface="Arial" charset="0"/>
                <a:cs typeface="Arial" charset="0"/>
                <a:sym typeface="Wingdings" panose="05000000000000000000" pitchFamily="2" charset="2"/>
              </a:rPr>
              <a:t> </a:t>
            </a:r>
            <a:r>
              <a:rPr lang="fr-BE" sz="2000" dirty="0">
                <a:latin typeface="Arial" charset="0"/>
                <a:cs typeface="Arial" charset="0"/>
                <a:sym typeface="Wingdings" panose="05000000000000000000" pitchFamily="2" charset="2"/>
              </a:rPr>
              <a:t>(</a:t>
            </a:r>
            <a:r>
              <a:rPr lang="fr-BE" sz="2000" dirty="0" err="1">
                <a:latin typeface="Arial" charset="0"/>
                <a:cs typeface="Arial" charset="0"/>
                <a:sym typeface="Wingdings" panose="05000000000000000000" pitchFamily="2" charset="2"/>
              </a:rPr>
              <a:t>personal</a:t>
            </a:r>
            <a:r>
              <a:rPr lang="fr-BE" sz="2000" dirty="0">
                <a:latin typeface="Arial" charset="0"/>
                <a:cs typeface="Arial" charset="0"/>
                <a:sym typeface="Wingdings" panose="05000000000000000000" pitchFamily="2" charset="2"/>
              </a:rPr>
              <a:t>, </a:t>
            </a:r>
            <a:r>
              <a:rPr lang="fr-BE" sz="2000" dirty="0" err="1">
                <a:latin typeface="Arial" charset="0"/>
                <a:cs typeface="Arial" charset="0"/>
                <a:sym typeface="Wingdings" panose="05000000000000000000" pitchFamily="2" charset="2"/>
              </a:rPr>
              <a:t>equipos</a:t>
            </a:r>
            <a:r>
              <a:rPr lang="fr-BE" sz="2000" dirty="0">
                <a:latin typeface="Arial" charset="0"/>
                <a:cs typeface="Arial" charset="0"/>
                <a:sym typeface="Wingdings" panose="05000000000000000000" pitchFamily="2" charset="2"/>
              </a:rPr>
              <a:t>, </a:t>
            </a:r>
            <a:r>
              <a:rPr lang="fr-BE" sz="2000" dirty="0" err="1">
                <a:latin typeface="Arial" charset="0"/>
                <a:cs typeface="Arial" charset="0"/>
                <a:sym typeface="Wingdings" panose="05000000000000000000" pitchFamily="2" charset="2"/>
              </a:rPr>
              <a:t>facilidades</a:t>
            </a:r>
            <a:r>
              <a:rPr lang="fr-BE" sz="2000" dirty="0">
                <a:latin typeface="Arial" charset="0"/>
                <a:cs typeface="Arial" charset="0"/>
                <a:sym typeface="Wingdings" panose="05000000000000000000" pitchFamily="2" charset="2"/>
              </a:rPr>
              <a:t>, etc…) </a:t>
            </a:r>
            <a:r>
              <a:rPr lang="fr-BE" sz="2000" dirty="0" err="1">
                <a:latin typeface="Arial" charset="0"/>
                <a:cs typeface="Arial" charset="0"/>
                <a:sym typeface="Wingdings" panose="05000000000000000000" pitchFamily="2" charset="2"/>
              </a:rPr>
              <a:t>independientemente</a:t>
            </a:r>
            <a:r>
              <a:rPr lang="fr-BE" sz="2000" dirty="0">
                <a:latin typeface="Arial" charset="0"/>
                <a:cs typeface="Arial" charset="0"/>
                <a:sym typeface="Wingdings" panose="05000000000000000000" pitchFamily="2" charset="2"/>
              </a:rPr>
              <a:t> </a:t>
            </a:r>
            <a:r>
              <a:rPr lang="fr-BE" sz="2000" dirty="0" err="1">
                <a:latin typeface="Arial" charset="0"/>
                <a:cs typeface="Arial" charset="0"/>
                <a:sym typeface="Wingdings" panose="05000000000000000000" pitchFamily="2" charset="2"/>
              </a:rPr>
              <a:t>del</a:t>
            </a:r>
            <a:r>
              <a:rPr lang="fr-BE" sz="2000" dirty="0">
                <a:latin typeface="Arial" charset="0"/>
                <a:cs typeface="Arial" charset="0"/>
                <a:sym typeface="Wingdings" panose="05000000000000000000" pitchFamily="2" charset="2"/>
              </a:rPr>
              <a:t> </a:t>
            </a:r>
            <a:r>
              <a:rPr lang="fr-BE" sz="2000" dirty="0" err="1">
                <a:latin typeface="Arial" charset="0"/>
                <a:cs typeface="Arial" charset="0"/>
                <a:sym typeface="Wingdings" panose="05000000000000000000" pitchFamily="2" charset="2"/>
              </a:rPr>
              <a:t>proyecto</a:t>
            </a:r>
            <a:r>
              <a:rPr lang="fr-BE" sz="2000" dirty="0">
                <a:latin typeface="Arial" charset="0"/>
                <a:cs typeface="Arial" charset="0"/>
                <a:sym typeface="Wingdings" panose="05000000000000000000" pitchFamily="2" charset="2"/>
              </a:rPr>
              <a:t> </a:t>
            </a:r>
            <a:r>
              <a:rPr lang="fr-BE" sz="2000" dirty="0" err="1">
                <a:latin typeface="Arial" charset="0"/>
                <a:cs typeface="Arial" charset="0"/>
                <a:sym typeface="Wingdings" panose="05000000000000000000" pitchFamily="2" charset="2"/>
              </a:rPr>
              <a:t>europeo</a:t>
            </a:r>
            <a:r>
              <a:rPr lang="fr-BE" sz="2000" dirty="0">
                <a:latin typeface="Arial" charset="0"/>
                <a:cs typeface="Arial" charset="0"/>
                <a:sym typeface="Wingdings" panose="05000000000000000000" pitchFamily="2" charset="2"/>
              </a:rPr>
              <a:t>.</a:t>
            </a:r>
          </a:p>
          <a:p>
            <a:pPr lvl="0" algn="just">
              <a:spcBef>
                <a:spcPct val="20000"/>
              </a:spcBef>
              <a:defRPr/>
            </a:pPr>
            <a:endParaRPr lang="fr-BE" sz="2000" dirty="0">
              <a:latin typeface="Arial" charset="0"/>
              <a:cs typeface="Arial" charset="0"/>
              <a:sym typeface="Wingdings" panose="05000000000000000000" pitchFamily="2" charset="2"/>
            </a:endParaRPr>
          </a:p>
          <a:p>
            <a:pPr lvl="0" algn="just">
              <a:spcBef>
                <a:spcPct val="20000"/>
              </a:spcBef>
              <a:defRPr/>
            </a:pPr>
            <a:r>
              <a:rPr lang="fr-BE" sz="2000" dirty="0">
                <a:latin typeface="Arial" charset="0"/>
                <a:cs typeface="Arial" charset="0"/>
                <a:sym typeface="Wingdings" panose="05000000000000000000" pitchFamily="2" charset="2"/>
              </a:rPr>
              <a:t>La </a:t>
            </a:r>
            <a:r>
              <a:rPr lang="fr-BE" sz="2000" dirty="0" err="1">
                <a:latin typeface="Arial" charset="0"/>
                <a:cs typeface="Arial" charset="0"/>
                <a:sym typeface="Wingdings" panose="05000000000000000000" pitchFamily="2" charset="2"/>
              </a:rPr>
              <a:t>decisión</a:t>
            </a:r>
            <a:r>
              <a:rPr lang="fr-BE" sz="2000" dirty="0">
                <a:latin typeface="Arial" charset="0"/>
                <a:cs typeface="Arial" charset="0"/>
                <a:sym typeface="Wingdings" panose="05000000000000000000" pitchFamily="2" charset="2"/>
              </a:rPr>
              <a:t> de </a:t>
            </a:r>
            <a:r>
              <a:rPr lang="fr-BE" sz="2000" dirty="0" err="1">
                <a:latin typeface="Arial" charset="0"/>
                <a:cs typeface="Arial" charset="0"/>
                <a:sym typeface="Wingdings" panose="05000000000000000000" pitchFamily="2" charset="2"/>
              </a:rPr>
              <a:t>entrar</a:t>
            </a:r>
            <a:r>
              <a:rPr lang="fr-BE" sz="2000" dirty="0">
                <a:latin typeface="Arial" charset="0"/>
                <a:cs typeface="Arial" charset="0"/>
                <a:sym typeface="Wingdings" panose="05000000000000000000" pitchFamily="2" charset="2"/>
              </a:rPr>
              <a:t> a </a:t>
            </a:r>
            <a:r>
              <a:rPr lang="fr-BE" sz="2000" dirty="0" err="1">
                <a:latin typeface="Arial" charset="0"/>
                <a:cs typeface="Arial" charset="0"/>
                <a:sym typeface="Wingdings" panose="05000000000000000000" pitchFamily="2" charset="2"/>
              </a:rPr>
              <a:t>formar</a:t>
            </a:r>
            <a:r>
              <a:rPr lang="fr-BE" sz="2000" dirty="0">
                <a:latin typeface="Arial" charset="0"/>
                <a:cs typeface="Arial" charset="0"/>
                <a:sym typeface="Wingdings" panose="05000000000000000000" pitchFamily="2" charset="2"/>
              </a:rPr>
              <a:t> parte de la </a:t>
            </a:r>
            <a:r>
              <a:rPr lang="fr-BE" sz="2000" dirty="0" err="1">
                <a:latin typeface="Arial" charset="0"/>
                <a:cs typeface="Arial" charset="0"/>
                <a:sym typeface="Wingdings" panose="05000000000000000000" pitchFamily="2" charset="2"/>
              </a:rPr>
              <a:t>propuesta</a:t>
            </a:r>
            <a:r>
              <a:rPr lang="fr-BE" sz="2000" dirty="0">
                <a:latin typeface="Arial" charset="0"/>
                <a:cs typeface="Arial" charset="0"/>
                <a:sym typeface="Wingdings" panose="05000000000000000000" pitchFamily="2" charset="2"/>
              </a:rPr>
              <a:t> (o </a:t>
            </a:r>
            <a:r>
              <a:rPr lang="fr-BE" sz="2000" dirty="0" err="1">
                <a:latin typeface="Arial" charset="0"/>
                <a:cs typeface="Arial" charset="0"/>
                <a:sym typeface="Wingdings" panose="05000000000000000000" pitchFamily="2" charset="2"/>
              </a:rPr>
              <a:t>liderarla</a:t>
            </a:r>
            <a:r>
              <a:rPr lang="fr-BE" sz="2000" dirty="0">
                <a:latin typeface="Arial" charset="0"/>
                <a:cs typeface="Arial" charset="0"/>
                <a:sym typeface="Wingdings" panose="05000000000000000000" pitchFamily="2" charset="2"/>
              </a:rPr>
              <a:t>) ha de </a:t>
            </a:r>
            <a:r>
              <a:rPr lang="fr-BE" sz="2000" dirty="0" err="1">
                <a:latin typeface="Arial" charset="0"/>
                <a:cs typeface="Arial" charset="0"/>
                <a:sym typeface="Wingdings" panose="05000000000000000000" pitchFamily="2" charset="2"/>
              </a:rPr>
              <a:t>ser</a:t>
            </a:r>
            <a:r>
              <a:rPr lang="fr-BE" sz="2000" dirty="0">
                <a:latin typeface="Arial" charset="0"/>
                <a:cs typeface="Arial" charset="0"/>
                <a:sym typeface="Wingdings" panose="05000000000000000000" pitchFamily="2" charset="2"/>
              </a:rPr>
              <a:t> </a:t>
            </a:r>
            <a:r>
              <a:rPr lang="fr-BE" sz="2000" dirty="0" err="1">
                <a:latin typeface="Arial" charset="0"/>
                <a:cs typeface="Arial" charset="0"/>
                <a:sym typeface="Wingdings" panose="05000000000000000000" pitchFamily="2" charset="2"/>
              </a:rPr>
              <a:t>una</a:t>
            </a:r>
            <a:r>
              <a:rPr lang="fr-BE" sz="2000" dirty="0">
                <a:latin typeface="Arial" charset="0"/>
                <a:cs typeface="Arial" charset="0"/>
                <a:sym typeface="Wingdings" panose="05000000000000000000" pitchFamily="2" charset="2"/>
              </a:rPr>
              <a:t> </a:t>
            </a:r>
            <a:r>
              <a:rPr lang="fr-BE" sz="2000" b="1" dirty="0" err="1">
                <a:latin typeface="Arial" charset="0"/>
                <a:cs typeface="Arial" charset="0"/>
                <a:sym typeface="Wingdings" panose="05000000000000000000" pitchFamily="2" charset="2"/>
              </a:rPr>
              <a:t>decisión</a:t>
            </a:r>
            <a:r>
              <a:rPr lang="fr-BE" sz="2000" b="1" dirty="0">
                <a:latin typeface="Arial" charset="0"/>
                <a:cs typeface="Arial" charset="0"/>
                <a:sym typeface="Wingdings" panose="05000000000000000000" pitchFamily="2" charset="2"/>
              </a:rPr>
              <a:t> </a:t>
            </a:r>
            <a:r>
              <a:rPr lang="fr-BE" sz="2000" b="1" dirty="0" err="1">
                <a:latin typeface="Arial" charset="0"/>
                <a:cs typeface="Arial" charset="0"/>
                <a:sym typeface="Wingdings" panose="05000000000000000000" pitchFamily="2" charset="2"/>
              </a:rPr>
              <a:t>estratégica</a:t>
            </a:r>
            <a:r>
              <a:rPr lang="fr-BE" sz="2000" b="1" dirty="0">
                <a:latin typeface="Arial" charset="0"/>
                <a:cs typeface="Arial" charset="0"/>
                <a:sym typeface="Wingdings" panose="05000000000000000000" pitchFamily="2" charset="2"/>
              </a:rPr>
              <a:t> de la </a:t>
            </a:r>
            <a:r>
              <a:rPr lang="fr-BE" sz="2000" b="1" dirty="0" err="1">
                <a:latin typeface="Arial" charset="0"/>
                <a:cs typeface="Arial" charset="0"/>
                <a:sym typeface="Wingdings" panose="05000000000000000000" pitchFamily="2" charset="2"/>
              </a:rPr>
              <a:t>entidad</a:t>
            </a:r>
            <a:r>
              <a:rPr lang="fr-BE" sz="2000" dirty="0">
                <a:latin typeface="Arial" charset="0"/>
                <a:cs typeface="Arial" charset="0"/>
                <a:sym typeface="Wingdings" panose="05000000000000000000" pitchFamily="2" charset="2"/>
              </a:rPr>
              <a:t>.</a:t>
            </a:r>
          </a:p>
        </p:txBody>
      </p:sp>
    </p:spTree>
    <p:extLst>
      <p:ext uri="{BB962C8B-B14F-4D97-AF65-F5344CB8AC3E}">
        <p14:creationId xmlns:p14="http://schemas.microsoft.com/office/powerpoint/2010/main" val="1832311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6512" y="-27384"/>
            <a:ext cx="9180512" cy="7879080"/>
          </a:xfrm>
          <a:prstGeom prst="rect">
            <a:avLst/>
          </a:prstGeom>
          <a:solidFill>
            <a:srgbClr val="3A7DCE"/>
          </a:solidFill>
        </p:spPr>
        <p:txBody>
          <a:bodyPr wrap="square" rtlCol="0">
            <a:spAutoFit/>
          </a:bodyPr>
          <a:lstStyle/>
          <a:p>
            <a:endParaRPr lang="es-ES_tradnl" sz="9600" b="1" dirty="0">
              <a:solidFill>
                <a:schemeClr val="bg1"/>
              </a:solidFill>
              <a:latin typeface="Arial Black" panose="020B0A04020102020204" pitchFamily="34" charset="0"/>
            </a:endParaRPr>
          </a:p>
          <a:p>
            <a:endParaRPr lang="es-ES_tradnl" sz="3200" b="1" dirty="0">
              <a:solidFill>
                <a:schemeClr val="bg1"/>
              </a:solidFill>
              <a:latin typeface="Arial Black" panose="020B0A04020102020204" pitchFamily="34" charset="0"/>
            </a:endParaRPr>
          </a:p>
          <a:p>
            <a:endParaRPr lang="es-ES_tradnl" sz="6600" b="1" dirty="0">
              <a:solidFill>
                <a:schemeClr val="bg1"/>
              </a:solidFill>
              <a:latin typeface="Arial Black" panose="020B0A04020102020204" pitchFamily="34" charset="0"/>
            </a:endParaRPr>
          </a:p>
          <a:p>
            <a:pPr algn="ctr"/>
            <a:r>
              <a:rPr lang="fr-BE" sz="3600" b="1" dirty="0">
                <a:solidFill>
                  <a:schemeClr val="bg1"/>
                </a:solidFill>
                <a:latin typeface="Arial Black" panose="020B0A04020102020204" pitchFamily="34" charset="0"/>
              </a:rPr>
              <a:t>La </a:t>
            </a:r>
            <a:r>
              <a:rPr lang="fr-BE" sz="3600" b="1" dirty="0" err="1">
                <a:solidFill>
                  <a:schemeClr val="bg1"/>
                </a:solidFill>
                <a:latin typeface="Arial Black" panose="020B0A04020102020204" pitchFamily="34" charset="0"/>
              </a:rPr>
              <a:t>importancia</a:t>
            </a:r>
            <a:r>
              <a:rPr lang="fr-BE" sz="3600" b="1" dirty="0">
                <a:solidFill>
                  <a:schemeClr val="bg1"/>
                </a:solidFill>
                <a:latin typeface="Arial Black" panose="020B0A04020102020204" pitchFamily="34" charset="0"/>
              </a:rPr>
              <a:t> del </a:t>
            </a:r>
            <a:r>
              <a:rPr lang="fr-BE" sz="3600" b="1" dirty="0" err="1">
                <a:solidFill>
                  <a:schemeClr val="bg1"/>
                </a:solidFill>
                <a:latin typeface="Arial Black" panose="020B0A04020102020204" pitchFamily="34" charset="0"/>
              </a:rPr>
              <a:t>consorcio</a:t>
            </a:r>
            <a:r>
              <a:rPr lang="fr-BE" sz="3600" b="1" dirty="0">
                <a:solidFill>
                  <a:schemeClr val="bg1"/>
                </a:solidFill>
                <a:latin typeface="Arial Black" panose="020B0A04020102020204" pitchFamily="34" charset="0"/>
              </a:rPr>
              <a:t> en H2020 y </a:t>
            </a:r>
            <a:r>
              <a:rPr lang="fr-BE" sz="3600" b="1" dirty="0" err="1">
                <a:solidFill>
                  <a:schemeClr val="bg1"/>
                </a:solidFill>
                <a:latin typeface="Arial Black" panose="020B0A04020102020204" pitchFamily="34" charset="0"/>
              </a:rPr>
              <a:t>tipología</a:t>
            </a:r>
            <a:r>
              <a:rPr lang="fr-BE" sz="3600" b="1" dirty="0">
                <a:solidFill>
                  <a:schemeClr val="bg1"/>
                </a:solidFill>
                <a:latin typeface="Arial Black" panose="020B0A04020102020204" pitchFamily="34" charset="0"/>
              </a:rPr>
              <a:t> de </a:t>
            </a:r>
            <a:r>
              <a:rPr lang="fr-BE" sz="3600" b="1" dirty="0" err="1">
                <a:solidFill>
                  <a:schemeClr val="bg1"/>
                </a:solidFill>
                <a:latin typeface="Arial Black" panose="020B0A04020102020204" pitchFamily="34" charset="0"/>
              </a:rPr>
              <a:t>proyectos</a:t>
            </a:r>
            <a:r>
              <a:rPr lang="fr-BE" sz="3600" b="1" dirty="0">
                <a:solidFill>
                  <a:schemeClr val="bg1"/>
                </a:solidFill>
                <a:latin typeface="Arial Black" panose="020B0A04020102020204" pitchFamily="34" charset="0"/>
              </a:rPr>
              <a:t> e</a:t>
            </a:r>
            <a:r>
              <a:rPr lang="es-ES_tradnl" sz="3600" b="1" dirty="0">
                <a:solidFill>
                  <a:schemeClr val="bg1"/>
                </a:solidFill>
                <a:latin typeface="Arial Black" panose="020B0A04020102020204" pitchFamily="34" charset="0"/>
              </a:rPr>
              <a:t>n H2020…</a:t>
            </a:r>
          </a:p>
          <a:p>
            <a:pPr algn="ctr"/>
            <a:endParaRPr lang="es-ES_tradnl" sz="7200" b="1" dirty="0">
              <a:solidFill>
                <a:schemeClr val="bg1"/>
              </a:solidFill>
              <a:latin typeface="Arial Black" panose="020B0A04020102020204" pitchFamily="34" charset="0"/>
            </a:endParaRPr>
          </a:p>
          <a:p>
            <a:pPr algn="ctr"/>
            <a:endParaRPr lang="es-ES_tradnl" sz="4400" b="1" dirty="0">
              <a:solidFill>
                <a:schemeClr val="bg1"/>
              </a:solidFill>
              <a:latin typeface="Arial Black" panose="020B0A04020102020204" pitchFamily="34" charset="0"/>
            </a:endParaRPr>
          </a:p>
          <a:p>
            <a:pPr algn="ctr"/>
            <a:endParaRPr lang="es-ES_tradnl" sz="88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7100961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ECF3043-781D-41A6-AA02-DA217FCB3EF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23928" y="1493472"/>
            <a:ext cx="5256584" cy="5096774"/>
          </a:xfrm>
          <a:prstGeom prst="rect">
            <a:avLst/>
          </a:prstGeom>
        </p:spPr>
      </p:pic>
      <p:sp>
        <p:nvSpPr>
          <p:cNvPr id="3" name="Text Box 6">
            <a:extLst>
              <a:ext uri="{FF2B5EF4-FFF2-40B4-BE49-F238E27FC236}">
                <a16:creationId xmlns:a16="http://schemas.microsoft.com/office/drawing/2014/main" id="{87A0D098-DF7F-4E5D-9206-C2E94D6F2012}"/>
              </a:ext>
            </a:extLst>
          </p:cNvPr>
          <p:cNvSpPr txBox="1">
            <a:spLocks noChangeArrowheads="1"/>
          </p:cNvSpPr>
          <p:nvPr/>
        </p:nvSpPr>
        <p:spPr bwMode="auto">
          <a:xfrm>
            <a:off x="2051720" y="1916832"/>
            <a:ext cx="2938072"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pitchFamily="123" charset="-128"/>
              </a:defRPr>
            </a:lvl1pPr>
            <a:lvl2pPr marL="742950" indent="-285750" eaLnBrk="0" hangingPunct="0">
              <a:defRPr>
                <a:solidFill>
                  <a:schemeClr val="tx1"/>
                </a:solidFill>
                <a:latin typeface="Arial" pitchFamily="34" charset="0"/>
                <a:ea typeface="ヒラギノ角ゴ Pro W3" pitchFamily="123" charset="-128"/>
              </a:defRPr>
            </a:lvl2pPr>
            <a:lvl3pPr marL="1143000" indent="-228600" eaLnBrk="0" hangingPunct="0">
              <a:defRPr>
                <a:solidFill>
                  <a:schemeClr val="tx1"/>
                </a:solidFill>
                <a:latin typeface="Arial" pitchFamily="34" charset="0"/>
                <a:ea typeface="ヒラギノ角ゴ Pro W3" pitchFamily="123" charset="-128"/>
              </a:defRPr>
            </a:lvl3pPr>
            <a:lvl4pPr marL="1600200" indent="-228600" eaLnBrk="0" hangingPunct="0">
              <a:defRPr>
                <a:solidFill>
                  <a:schemeClr val="tx1"/>
                </a:solidFill>
                <a:latin typeface="Arial" pitchFamily="34" charset="0"/>
                <a:ea typeface="ヒラギノ角ゴ Pro W3" pitchFamily="123" charset="-128"/>
              </a:defRPr>
            </a:lvl4pPr>
            <a:lvl5pPr marL="2057400" indent="-228600" eaLnBrk="0" hangingPunct="0">
              <a:defRPr>
                <a:solidFill>
                  <a:schemeClr val="tx1"/>
                </a:solidFill>
                <a:latin typeface="Arial" pitchFamily="34" charset="0"/>
                <a:ea typeface="ヒラギノ角ゴ Pro W3" pitchFamily="123"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23"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23"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23"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23"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de-DE" sz="1600" b="1" i="0" u="none" strike="noStrike" kern="0" cap="none" spc="0" normalizeH="0" baseline="0" noProof="0" dirty="0">
                <a:ln>
                  <a:noFill/>
                </a:ln>
                <a:solidFill>
                  <a:srgbClr val="606060"/>
                </a:solidFill>
                <a:effectLst/>
                <a:uLnTx/>
                <a:uFillTx/>
                <a:latin typeface="Arial" pitchFamily="34" charset="0"/>
                <a:ea typeface="ヒラギノ角ゴ Pro W3" pitchFamily="123" charset="-128"/>
              </a:rPr>
              <a:t>EU Member States (28)</a:t>
            </a:r>
          </a:p>
          <a:p>
            <a:pPr marL="0" marR="0" lvl="0" indent="0" defTabSz="914400" eaLnBrk="1" fontAlgn="base" latinLnBrk="0" hangingPunct="1">
              <a:lnSpc>
                <a:spcPct val="100000"/>
              </a:lnSpc>
              <a:spcBef>
                <a:spcPct val="0"/>
              </a:spcBef>
              <a:spcAft>
                <a:spcPct val="0"/>
              </a:spcAft>
              <a:buClrTx/>
              <a:buSzTx/>
              <a:buFontTx/>
              <a:buNone/>
              <a:tabLst/>
              <a:defRPr/>
            </a:pPr>
            <a:endParaRPr kumimoji="0" lang="de-DE" sz="1600" b="1" i="0" u="none" strike="noStrike" kern="0" cap="none" spc="0" normalizeH="0" baseline="0" noProof="0" dirty="0">
              <a:ln>
                <a:noFill/>
              </a:ln>
              <a:solidFill>
                <a:srgbClr val="606060"/>
              </a:solidFill>
              <a:effectLst/>
              <a:uLnTx/>
              <a:uFillTx/>
              <a:latin typeface="Arial" pitchFamily="34" charset="0"/>
              <a:ea typeface="ヒラギノ角ゴ Pro W3" pitchFamily="123" charset="-128"/>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de-DE" sz="1600" b="1" i="0" u="none" strike="noStrike" kern="0" cap="none" spc="0" normalizeH="0" baseline="0" noProof="0" dirty="0">
                <a:ln>
                  <a:noFill/>
                </a:ln>
                <a:solidFill>
                  <a:srgbClr val="606060"/>
                </a:solidFill>
                <a:effectLst/>
                <a:uLnTx/>
                <a:uFillTx/>
                <a:latin typeface="Arial" pitchFamily="34" charset="0"/>
                <a:ea typeface="ヒラギノ角ゴ Pro W3" pitchFamily="123" charset="-128"/>
              </a:rPr>
              <a:t>Associated Countries (16) </a:t>
            </a:r>
            <a:r>
              <a:rPr kumimoji="0" lang="de-DE" sz="1400" b="0" i="0" u="none" strike="noStrike" kern="0" cap="none" spc="0" normalizeH="0" baseline="0" noProof="0" dirty="0" err="1">
                <a:ln>
                  <a:noFill/>
                </a:ln>
                <a:solidFill>
                  <a:srgbClr val="606060"/>
                </a:solidFill>
                <a:effectLst/>
                <a:uLnTx/>
                <a:uFillTx/>
                <a:latin typeface="Arial" pitchFamily="34" charset="0"/>
                <a:ea typeface="ヒラギノ角ゴ Pro W3" pitchFamily="123" charset="-128"/>
              </a:rPr>
              <a:t>Albania</a:t>
            </a:r>
            <a:endParaRPr kumimoji="0" lang="de-DE" sz="1400" b="0" i="0" u="none" strike="noStrike" kern="0" cap="none" spc="0" normalizeH="0" baseline="0" noProof="0" dirty="0">
              <a:ln>
                <a:noFill/>
              </a:ln>
              <a:solidFill>
                <a:srgbClr val="606060"/>
              </a:solidFill>
              <a:effectLst/>
              <a:uLnTx/>
              <a:uFillTx/>
              <a:latin typeface="Arial" pitchFamily="34" charset="0"/>
              <a:ea typeface="ヒラギノ角ゴ Pro W3" pitchFamily="123" charset="-128"/>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de-DE" sz="1400" b="0" i="0" u="none" strike="noStrike" kern="0" cap="none" spc="0" normalizeH="0" baseline="0" noProof="0" dirty="0">
                <a:ln>
                  <a:noFill/>
                </a:ln>
                <a:solidFill>
                  <a:srgbClr val="606060"/>
                </a:solidFill>
                <a:effectLst/>
                <a:uLnTx/>
                <a:uFillTx/>
                <a:latin typeface="Arial" pitchFamily="34" charset="0"/>
                <a:ea typeface="ヒラギノ角ゴ Pro W3" pitchFamily="123" charset="-128"/>
              </a:rPr>
              <a:t>Armenia</a:t>
            </a:r>
          </a:p>
          <a:p>
            <a:pPr marL="0" marR="0" lvl="0" indent="0" defTabSz="914400" eaLnBrk="1" fontAlgn="base" latinLnBrk="0" hangingPunct="1">
              <a:lnSpc>
                <a:spcPct val="100000"/>
              </a:lnSpc>
              <a:spcBef>
                <a:spcPct val="0"/>
              </a:spcBef>
              <a:spcAft>
                <a:spcPct val="0"/>
              </a:spcAft>
              <a:buClrTx/>
              <a:buSzTx/>
              <a:buFontTx/>
              <a:buNone/>
              <a:tabLst/>
              <a:defRPr/>
            </a:pPr>
            <a:r>
              <a:rPr kumimoji="0" lang="de-DE" sz="1400" b="0" i="0" u="none" strike="noStrike" kern="0" cap="none" spc="0" normalizeH="0" baseline="0" noProof="0" dirty="0" err="1">
                <a:ln>
                  <a:noFill/>
                </a:ln>
                <a:solidFill>
                  <a:srgbClr val="606060"/>
                </a:solidFill>
                <a:effectLst/>
                <a:uLnTx/>
                <a:uFillTx/>
                <a:latin typeface="Arial" pitchFamily="34" charset="0"/>
                <a:ea typeface="ヒラギノ角ゴ Pro W3" pitchFamily="123" charset="-128"/>
              </a:rPr>
              <a:t>Bosnia</a:t>
            </a:r>
            <a:r>
              <a:rPr kumimoji="0" lang="de-DE" sz="1400" b="0" i="0" u="none" strike="noStrike" kern="0" cap="none" spc="0" normalizeH="0" baseline="0" noProof="0" dirty="0">
                <a:ln>
                  <a:noFill/>
                </a:ln>
                <a:solidFill>
                  <a:srgbClr val="606060"/>
                </a:solidFill>
                <a:effectLst/>
                <a:uLnTx/>
                <a:uFillTx/>
                <a:latin typeface="Arial" pitchFamily="34" charset="0"/>
                <a:ea typeface="ヒラギノ角ゴ Pro W3" pitchFamily="123" charset="-128"/>
              </a:rPr>
              <a:t> &amp; </a:t>
            </a:r>
            <a:r>
              <a:rPr kumimoji="0" lang="de-DE" sz="1400" b="0" i="0" u="none" strike="noStrike" kern="0" cap="none" spc="0" normalizeH="0" baseline="0" noProof="0" dirty="0" err="1">
                <a:ln>
                  <a:noFill/>
                </a:ln>
                <a:solidFill>
                  <a:srgbClr val="606060"/>
                </a:solidFill>
                <a:effectLst/>
                <a:uLnTx/>
                <a:uFillTx/>
                <a:latin typeface="Arial" pitchFamily="34" charset="0"/>
                <a:ea typeface="ヒラギノ角ゴ Pro W3" pitchFamily="123" charset="-128"/>
              </a:rPr>
              <a:t>Herzegovina</a:t>
            </a:r>
            <a:endParaRPr kumimoji="0" lang="de-DE" sz="1400" b="0" i="0" u="none" strike="noStrike" kern="0" cap="none" spc="0" normalizeH="0" baseline="0" noProof="0" dirty="0">
              <a:ln>
                <a:noFill/>
              </a:ln>
              <a:solidFill>
                <a:srgbClr val="606060"/>
              </a:solidFill>
              <a:effectLst/>
              <a:uLnTx/>
              <a:uFillTx/>
              <a:latin typeface="Arial" pitchFamily="34" charset="0"/>
              <a:ea typeface="ヒラギノ角ゴ Pro W3" pitchFamily="123" charset="-128"/>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de-DE" sz="1400" b="0" i="0" u="none" strike="noStrike" kern="0" cap="none" spc="0" normalizeH="0" baseline="0" noProof="0" dirty="0" err="1">
                <a:ln>
                  <a:noFill/>
                </a:ln>
                <a:solidFill>
                  <a:srgbClr val="606060"/>
                </a:solidFill>
                <a:effectLst/>
                <a:uLnTx/>
                <a:uFillTx/>
                <a:latin typeface="Arial" pitchFamily="34" charset="0"/>
                <a:ea typeface="ヒラギノ角ゴ Pro W3" pitchFamily="123" charset="-128"/>
              </a:rPr>
              <a:t>Faroe</a:t>
            </a:r>
            <a:r>
              <a:rPr kumimoji="0" lang="de-DE" sz="1400" b="0" i="0" u="none" strike="noStrike" kern="0" cap="none" spc="0" normalizeH="0" baseline="0" noProof="0" dirty="0">
                <a:ln>
                  <a:noFill/>
                </a:ln>
                <a:solidFill>
                  <a:srgbClr val="606060"/>
                </a:solidFill>
                <a:effectLst/>
                <a:uLnTx/>
                <a:uFillTx/>
                <a:latin typeface="Arial" pitchFamily="34" charset="0"/>
                <a:ea typeface="ヒラギノ角ゴ Pro W3" pitchFamily="123" charset="-128"/>
              </a:rPr>
              <a:t> Islands</a:t>
            </a:r>
          </a:p>
          <a:p>
            <a:pPr marL="0" marR="0" lvl="0" indent="0" defTabSz="914400" eaLnBrk="1" fontAlgn="base" latinLnBrk="0" hangingPunct="1">
              <a:lnSpc>
                <a:spcPct val="100000"/>
              </a:lnSpc>
              <a:spcBef>
                <a:spcPct val="0"/>
              </a:spcBef>
              <a:spcAft>
                <a:spcPct val="0"/>
              </a:spcAft>
              <a:buClrTx/>
              <a:buSzTx/>
              <a:buFontTx/>
              <a:buNone/>
              <a:tabLst/>
              <a:defRPr/>
            </a:pPr>
            <a:r>
              <a:rPr kumimoji="0" lang="de-DE" sz="1400" b="0" i="0" u="none" strike="noStrike" kern="0" cap="none" spc="0" normalizeH="0" baseline="0" noProof="0" dirty="0">
                <a:ln>
                  <a:noFill/>
                </a:ln>
                <a:solidFill>
                  <a:srgbClr val="606060"/>
                </a:solidFill>
                <a:effectLst/>
                <a:uLnTx/>
                <a:uFillTx/>
                <a:latin typeface="Arial" pitchFamily="34" charset="0"/>
                <a:ea typeface="ヒラギノ角ゴ Pro W3" pitchFamily="123" charset="-128"/>
              </a:rPr>
              <a:t>Georgia</a:t>
            </a:r>
          </a:p>
          <a:p>
            <a:pPr marL="0" marR="0" lvl="0" indent="0" defTabSz="914400" eaLnBrk="1" fontAlgn="base" latinLnBrk="0" hangingPunct="1">
              <a:lnSpc>
                <a:spcPct val="100000"/>
              </a:lnSpc>
              <a:spcBef>
                <a:spcPct val="0"/>
              </a:spcBef>
              <a:spcAft>
                <a:spcPct val="0"/>
              </a:spcAft>
              <a:buClrTx/>
              <a:buSzTx/>
              <a:buFontTx/>
              <a:buNone/>
              <a:tabLst/>
              <a:defRPr/>
            </a:pPr>
            <a:r>
              <a:rPr kumimoji="0" lang="de-DE" sz="1400" b="0" i="0" u="none" strike="noStrike" kern="0" cap="none" spc="0" normalizeH="0" baseline="0" noProof="0" dirty="0" err="1">
                <a:ln>
                  <a:noFill/>
                </a:ln>
                <a:solidFill>
                  <a:srgbClr val="606060"/>
                </a:solidFill>
                <a:effectLst/>
                <a:uLnTx/>
                <a:uFillTx/>
                <a:latin typeface="Arial" pitchFamily="34" charset="0"/>
                <a:ea typeface="ヒラギノ角ゴ Pro W3" pitchFamily="123" charset="-128"/>
              </a:rPr>
              <a:t>Iceland</a:t>
            </a:r>
            <a:endParaRPr kumimoji="0" lang="de-DE" sz="1400" b="0" i="0" u="none" strike="noStrike" kern="0" cap="none" spc="0" normalizeH="0" baseline="0" noProof="0" dirty="0">
              <a:ln>
                <a:noFill/>
              </a:ln>
              <a:solidFill>
                <a:srgbClr val="606060"/>
              </a:solidFill>
              <a:effectLst/>
              <a:uLnTx/>
              <a:uFillTx/>
              <a:latin typeface="Arial" pitchFamily="34" charset="0"/>
              <a:ea typeface="ヒラギノ角ゴ Pro W3" pitchFamily="123" charset="-128"/>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de-DE" sz="1400" b="0" i="0" u="none" strike="noStrike" kern="0" cap="none" spc="0" normalizeH="0" baseline="0" noProof="0" dirty="0">
                <a:ln>
                  <a:noFill/>
                </a:ln>
                <a:solidFill>
                  <a:srgbClr val="606060"/>
                </a:solidFill>
                <a:effectLst/>
                <a:uLnTx/>
                <a:uFillTx/>
                <a:latin typeface="Arial" pitchFamily="34" charset="0"/>
                <a:ea typeface="ヒラギノ角ゴ Pro W3" pitchFamily="123" charset="-128"/>
              </a:rPr>
              <a:t>Israel</a:t>
            </a:r>
          </a:p>
          <a:p>
            <a:pPr marL="0" marR="0" lvl="0" indent="0" defTabSz="91440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srgbClr val="606060"/>
                </a:solidFill>
                <a:effectLst/>
                <a:uLnTx/>
                <a:uFillTx/>
                <a:latin typeface="Arial" pitchFamily="34" charset="0"/>
                <a:ea typeface="ヒラギノ角ゴ Pro W3" pitchFamily="123" charset="-128"/>
              </a:rPr>
              <a:t>The former Yugoslav Republic of Macedonia </a:t>
            </a:r>
            <a:endParaRPr kumimoji="0" lang="de-DE" sz="1400" b="0" i="0" u="none" strike="noStrike" kern="0" cap="none" spc="0" normalizeH="0" baseline="0" noProof="0" dirty="0">
              <a:ln>
                <a:noFill/>
              </a:ln>
              <a:solidFill>
                <a:srgbClr val="606060"/>
              </a:solidFill>
              <a:effectLst/>
              <a:uLnTx/>
              <a:uFillTx/>
              <a:latin typeface="Arial" pitchFamily="34" charset="0"/>
              <a:ea typeface="ヒラギノ角ゴ Pro W3" pitchFamily="123" charset="-128"/>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de-DE" sz="1400" b="0" i="0" u="none" strike="noStrike" kern="0" cap="none" spc="0" normalizeH="0" baseline="0" noProof="0" dirty="0" err="1">
                <a:ln>
                  <a:noFill/>
                </a:ln>
                <a:solidFill>
                  <a:srgbClr val="606060"/>
                </a:solidFill>
                <a:effectLst/>
                <a:uLnTx/>
                <a:uFillTx/>
                <a:latin typeface="Arial" pitchFamily="34" charset="0"/>
                <a:ea typeface="ヒラギノ角ゴ Pro W3" pitchFamily="123" charset="-128"/>
              </a:rPr>
              <a:t>Republic</a:t>
            </a:r>
            <a:r>
              <a:rPr kumimoji="0" lang="de-DE" sz="1400" b="0" i="0" u="none" strike="noStrike" kern="0" cap="none" spc="0" normalizeH="0" baseline="0" noProof="0" dirty="0">
                <a:ln>
                  <a:noFill/>
                </a:ln>
                <a:solidFill>
                  <a:srgbClr val="606060"/>
                </a:solidFill>
                <a:effectLst/>
                <a:uLnTx/>
                <a:uFillTx/>
                <a:latin typeface="Arial" pitchFamily="34" charset="0"/>
                <a:ea typeface="ヒラギノ角ゴ Pro W3" pitchFamily="123" charset="-128"/>
              </a:rPr>
              <a:t> of </a:t>
            </a:r>
            <a:r>
              <a:rPr kumimoji="0" lang="de-DE" sz="1400" b="0" i="0" u="none" strike="noStrike" kern="0" cap="none" spc="0" normalizeH="0" baseline="0" noProof="0" dirty="0" err="1">
                <a:ln>
                  <a:noFill/>
                </a:ln>
                <a:solidFill>
                  <a:srgbClr val="606060"/>
                </a:solidFill>
                <a:effectLst/>
                <a:uLnTx/>
                <a:uFillTx/>
                <a:latin typeface="Arial" pitchFamily="34" charset="0"/>
                <a:ea typeface="ヒラギノ角ゴ Pro W3" pitchFamily="123" charset="-128"/>
              </a:rPr>
              <a:t>Moldova</a:t>
            </a:r>
            <a:endParaRPr kumimoji="0" lang="de-DE" sz="1400" b="0" i="0" u="none" strike="noStrike" kern="0" cap="none" spc="0" normalizeH="0" baseline="0" noProof="0" dirty="0">
              <a:ln>
                <a:noFill/>
              </a:ln>
              <a:solidFill>
                <a:srgbClr val="606060"/>
              </a:solidFill>
              <a:effectLst/>
              <a:uLnTx/>
              <a:uFillTx/>
              <a:latin typeface="Arial" pitchFamily="34" charset="0"/>
              <a:ea typeface="ヒラギノ角ゴ Pro W3" pitchFamily="123" charset="-128"/>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de-DE" sz="1400" b="0" i="0" u="none" strike="noStrike" kern="0" cap="none" spc="0" normalizeH="0" baseline="0" noProof="0" dirty="0">
                <a:ln>
                  <a:noFill/>
                </a:ln>
                <a:solidFill>
                  <a:srgbClr val="606060"/>
                </a:solidFill>
                <a:effectLst/>
                <a:uLnTx/>
                <a:uFillTx/>
                <a:latin typeface="Arial" pitchFamily="34" charset="0"/>
                <a:ea typeface="ヒラギノ角ゴ Pro W3" pitchFamily="123" charset="-128"/>
              </a:rPr>
              <a:t>Montenegro</a:t>
            </a:r>
          </a:p>
          <a:p>
            <a:pPr marL="0" marR="0" lvl="0" indent="0" defTabSz="914400" eaLnBrk="1" fontAlgn="base" latinLnBrk="0" hangingPunct="1">
              <a:lnSpc>
                <a:spcPct val="100000"/>
              </a:lnSpc>
              <a:spcBef>
                <a:spcPct val="0"/>
              </a:spcBef>
              <a:spcAft>
                <a:spcPct val="0"/>
              </a:spcAft>
              <a:buClrTx/>
              <a:buSzTx/>
              <a:buFontTx/>
              <a:buNone/>
              <a:tabLst/>
              <a:defRPr/>
            </a:pPr>
            <a:r>
              <a:rPr kumimoji="0" lang="de-DE" sz="1400" b="0" i="0" u="none" strike="noStrike" kern="0" cap="none" spc="0" normalizeH="0" baseline="0" noProof="0" dirty="0" err="1">
                <a:ln>
                  <a:noFill/>
                </a:ln>
                <a:solidFill>
                  <a:srgbClr val="606060"/>
                </a:solidFill>
                <a:effectLst/>
                <a:uLnTx/>
                <a:uFillTx/>
                <a:latin typeface="Arial" pitchFamily="34" charset="0"/>
                <a:ea typeface="ヒラギノ角ゴ Pro W3" pitchFamily="123" charset="-128"/>
              </a:rPr>
              <a:t>Norway</a:t>
            </a:r>
            <a:endParaRPr kumimoji="0" lang="de-DE" sz="1400" b="0" i="0" u="none" strike="noStrike" kern="0" cap="none" spc="0" normalizeH="0" baseline="0" noProof="0" dirty="0">
              <a:ln>
                <a:noFill/>
              </a:ln>
              <a:solidFill>
                <a:srgbClr val="606060"/>
              </a:solidFill>
              <a:effectLst/>
              <a:uLnTx/>
              <a:uFillTx/>
              <a:latin typeface="Arial" pitchFamily="34" charset="0"/>
              <a:ea typeface="ヒラギノ角ゴ Pro W3" pitchFamily="123" charset="-128"/>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de-DE" sz="1400" b="0" i="0" u="none" strike="noStrike" kern="0" cap="none" spc="0" normalizeH="0" baseline="0" noProof="0" dirty="0" err="1">
                <a:ln>
                  <a:noFill/>
                </a:ln>
                <a:solidFill>
                  <a:srgbClr val="606060"/>
                </a:solidFill>
                <a:effectLst/>
                <a:uLnTx/>
                <a:uFillTx/>
                <a:latin typeface="Arial" pitchFamily="34" charset="0"/>
                <a:ea typeface="ヒラギノ角ゴ Pro W3" pitchFamily="123" charset="-128"/>
              </a:rPr>
              <a:t>Serbia</a:t>
            </a:r>
            <a:r>
              <a:rPr kumimoji="0" lang="de-DE" sz="1400" b="0" i="0" u="none" strike="noStrike" kern="0" cap="none" spc="0" normalizeH="0" baseline="0" noProof="0" dirty="0">
                <a:ln>
                  <a:noFill/>
                </a:ln>
                <a:solidFill>
                  <a:srgbClr val="606060"/>
                </a:solidFill>
                <a:effectLst/>
                <a:uLnTx/>
                <a:uFillTx/>
                <a:latin typeface="Arial" pitchFamily="34" charset="0"/>
                <a:ea typeface="ヒラギノ角ゴ Pro W3" pitchFamily="123" charset="-128"/>
              </a:rPr>
              <a:t> </a:t>
            </a:r>
          </a:p>
          <a:p>
            <a:pPr marL="0" marR="0" lvl="0" indent="0" defTabSz="914400" eaLnBrk="1" fontAlgn="base" latinLnBrk="0" hangingPunct="1">
              <a:lnSpc>
                <a:spcPct val="100000"/>
              </a:lnSpc>
              <a:spcBef>
                <a:spcPct val="0"/>
              </a:spcBef>
              <a:spcAft>
                <a:spcPct val="0"/>
              </a:spcAft>
              <a:buClrTx/>
              <a:buSzTx/>
              <a:buFontTx/>
              <a:buNone/>
              <a:tabLst/>
              <a:defRPr/>
            </a:pPr>
            <a:r>
              <a:rPr kumimoji="0" lang="de-DE" sz="1400" b="0" i="0" u="none" strike="noStrike" kern="0" cap="none" spc="0" normalizeH="0" baseline="0" noProof="0" dirty="0" err="1">
                <a:ln>
                  <a:noFill/>
                </a:ln>
                <a:solidFill>
                  <a:srgbClr val="606060"/>
                </a:solidFill>
                <a:effectLst/>
                <a:uLnTx/>
                <a:uFillTx/>
                <a:latin typeface="Arial" pitchFamily="34" charset="0"/>
                <a:ea typeface="ヒラギノ角ゴ Pro W3" pitchFamily="123" charset="-128"/>
              </a:rPr>
              <a:t>Tunisia</a:t>
            </a:r>
            <a:r>
              <a:rPr kumimoji="0" lang="de-DE" sz="1400" b="0" i="0" u="none" strike="noStrike" kern="0" cap="none" spc="0" normalizeH="0" baseline="0" noProof="0" dirty="0">
                <a:ln>
                  <a:noFill/>
                </a:ln>
                <a:solidFill>
                  <a:srgbClr val="606060"/>
                </a:solidFill>
                <a:effectLst/>
                <a:uLnTx/>
                <a:uFillTx/>
                <a:latin typeface="Arial" pitchFamily="34" charset="0"/>
                <a:ea typeface="ヒラギノ角ゴ Pro W3" pitchFamily="123" charset="-128"/>
              </a:rPr>
              <a:t> </a:t>
            </a:r>
          </a:p>
          <a:p>
            <a:pPr marL="0" marR="0" lvl="0" indent="0" defTabSz="914400" eaLnBrk="1" fontAlgn="base" latinLnBrk="0" hangingPunct="1">
              <a:lnSpc>
                <a:spcPct val="100000"/>
              </a:lnSpc>
              <a:spcBef>
                <a:spcPct val="0"/>
              </a:spcBef>
              <a:spcAft>
                <a:spcPct val="0"/>
              </a:spcAft>
              <a:buClrTx/>
              <a:buSzTx/>
              <a:buFontTx/>
              <a:buNone/>
              <a:tabLst/>
              <a:defRPr/>
            </a:pPr>
            <a:r>
              <a:rPr kumimoji="0" lang="de-DE" sz="1400" b="0" i="0" u="none" strike="noStrike" kern="0" cap="none" spc="0" normalizeH="0" baseline="0" noProof="0" dirty="0">
                <a:ln>
                  <a:noFill/>
                </a:ln>
                <a:solidFill>
                  <a:srgbClr val="606060"/>
                </a:solidFill>
                <a:effectLst/>
                <a:uLnTx/>
                <a:uFillTx/>
                <a:latin typeface="Arial" pitchFamily="34" charset="0"/>
                <a:ea typeface="ヒラギノ角ゴ Pro W3" pitchFamily="123" charset="-128"/>
              </a:rPr>
              <a:t>Turkey</a:t>
            </a:r>
          </a:p>
          <a:p>
            <a:pPr marL="0" marR="0" lvl="0" indent="0" defTabSz="914400" eaLnBrk="1" fontAlgn="base" latinLnBrk="0" hangingPunct="1">
              <a:lnSpc>
                <a:spcPct val="100000"/>
              </a:lnSpc>
              <a:spcBef>
                <a:spcPct val="0"/>
              </a:spcBef>
              <a:spcAft>
                <a:spcPct val="0"/>
              </a:spcAft>
              <a:buClrTx/>
              <a:buSzTx/>
              <a:buFontTx/>
              <a:buNone/>
              <a:tabLst/>
              <a:defRPr/>
            </a:pPr>
            <a:r>
              <a:rPr kumimoji="0" lang="de-DE" sz="1400" b="0" i="0" u="none" strike="noStrike" kern="0" cap="none" spc="0" normalizeH="0" baseline="0" noProof="0" dirty="0">
                <a:ln>
                  <a:noFill/>
                </a:ln>
                <a:solidFill>
                  <a:srgbClr val="606060"/>
                </a:solidFill>
                <a:effectLst/>
                <a:uLnTx/>
                <a:uFillTx/>
                <a:latin typeface="Arial" pitchFamily="34" charset="0"/>
                <a:ea typeface="ヒラギノ角ゴ Pro W3" pitchFamily="123" charset="-128"/>
              </a:rPr>
              <a:t>Ukraine </a:t>
            </a:r>
          </a:p>
          <a:p>
            <a:pPr marL="0" marR="0" lvl="0" indent="0" defTabSz="914400" eaLnBrk="1" fontAlgn="base" latinLnBrk="0" hangingPunct="1">
              <a:lnSpc>
                <a:spcPct val="100000"/>
              </a:lnSpc>
              <a:spcBef>
                <a:spcPct val="0"/>
              </a:spcBef>
              <a:spcAft>
                <a:spcPts val="600"/>
              </a:spcAft>
              <a:buClrTx/>
              <a:buSzTx/>
              <a:buFontTx/>
              <a:buNone/>
              <a:tabLst/>
              <a:defRPr/>
            </a:pPr>
            <a:r>
              <a:rPr kumimoji="0" lang="de-DE" sz="1400" b="0" i="0" u="none" strike="noStrike" kern="0" cap="none" spc="0" normalizeH="0" baseline="0" noProof="0" dirty="0" err="1">
                <a:ln>
                  <a:noFill/>
                </a:ln>
                <a:solidFill>
                  <a:srgbClr val="606060"/>
                </a:solidFill>
                <a:effectLst/>
                <a:uLnTx/>
                <a:uFillTx/>
                <a:latin typeface="Arial" pitchFamily="34" charset="0"/>
                <a:ea typeface="ヒラギノ角ゴ Pro W3" pitchFamily="123" charset="-128"/>
              </a:rPr>
              <a:t>Switzerland</a:t>
            </a:r>
            <a:endParaRPr kumimoji="0" lang="de-DE" sz="1400" b="0" i="0" u="none" strike="noStrike" kern="0" cap="none" spc="0" normalizeH="0" baseline="0" noProof="0" dirty="0">
              <a:ln>
                <a:noFill/>
              </a:ln>
              <a:solidFill>
                <a:srgbClr val="606060"/>
              </a:solidFill>
              <a:effectLst/>
              <a:uLnTx/>
              <a:uFillTx/>
              <a:latin typeface="Arial" pitchFamily="34" charset="0"/>
              <a:ea typeface="ヒラギノ角ゴ Pro W3" pitchFamily="123" charset="-128"/>
            </a:endParaRPr>
          </a:p>
        </p:txBody>
      </p:sp>
      <p:pic>
        <p:nvPicPr>
          <p:cNvPr id="5" name="Picture 12">
            <a:extLst>
              <a:ext uri="{FF2B5EF4-FFF2-40B4-BE49-F238E27FC236}">
                <a16:creationId xmlns:a16="http://schemas.microsoft.com/office/drawing/2014/main" id="{6111DFC5-DBB8-4B3B-BEAD-FCD489739E3F}"/>
              </a:ext>
            </a:extLst>
          </p:cNvPr>
          <p:cNvPicPr>
            <a:picLocks noChangeAspect="1"/>
          </p:cNvPicPr>
          <p:nvPr/>
        </p:nvPicPr>
        <p:blipFill>
          <a:blip r:embed="rId3"/>
          <a:stretch>
            <a:fillRect/>
          </a:stretch>
        </p:blipFill>
        <p:spPr>
          <a:xfrm>
            <a:off x="1763688" y="1988840"/>
            <a:ext cx="266700" cy="266700"/>
          </a:xfrm>
          <a:prstGeom prst="rect">
            <a:avLst/>
          </a:prstGeom>
        </p:spPr>
      </p:pic>
      <p:pic>
        <p:nvPicPr>
          <p:cNvPr id="6" name="Picture 13">
            <a:extLst>
              <a:ext uri="{FF2B5EF4-FFF2-40B4-BE49-F238E27FC236}">
                <a16:creationId xmlns:a16="http://schemas.microsoft.com/office/drawing/2014/main" id="{C4DA2575-5DA1-44DF-B620-8C7722CC7997}"/>
              </a:ext>
            </a:extLst>
          </p:cNvPr>
          <p:cNvPicPr>
            <a:picLocks noChangeAspect="1"/>
          </p:cNvPicPr>
          <p:nvPr/>
        </p:nvPicPr>
        <p:blipFill>
          <a:blip r:embed="rId4"/>
          <a:stretch>
            <a:fillRect/>
          </a:stretch>
        </p:blipFill>
        <p:spPr>
          <a:xfrm>
            <a:off x="1763688" y="2442220"/>
            <a:ext cx="266700" cy="266700"/>
          </a:xfrm>
          <a:prstGeom prst="rect">
            <a:avLst/>
          </a:prstGeom>
        </p:spPr>
      </p:pic>
      <p:sp>
        <p:nvSpPr>
          <p:cNvPr id="7" name="Inhaltsplatzhalter 2">
            <a:extLst>
              <a:ext uri="{FF2B5EF4-FFF2-40B4-BE49-F238E27FC236}">
                <a16:creationId xmlns:a16="http://schemas.microsoft.com/office/drawing/2014/main" id="{B0F51CCB-8A1E-4811-ACD2-A23E7D45D264}"/>
              </a:ext>
            </a:extLst>
          </p:cNvPr>
          <p:cNvSpPr txBox="1">
            <a:spLocks/>
          </p:cNvSpPr>
          <p:nvPr/>
        </p:nvSpPr>
        <p:spPr bwMode="auto">
          <a:xfrm>
            <a:off x="921340" y="214316"/>
            <a:ext cx="8136904" cy="20162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ts val="600"/>
              </a:spcAft>
              <a:buClr>
                <a:srgbClr val="CD5A57"/>
              </a:buClr>
              <a:buSzPct val="120000"/>
              <a:buFont typeface="Arial" panose="020B0604020202020204" pitchFamily="34" charset="0"/>
              <a:buChar char="•"/>
              <a:defRPr sz="1600" i="0">
                <a:solidFill>
                  <a:schemeClr val="tx1">
                    <a:lumMod val="85000"/>
                    <a:lumOff val="15000"/>
                  </a:schemeClr>
                </a:solidFill>
                <a:latin typeface="+mn-lt"/>
                <a:ea typeface="+mn-ea"/>
                <a:cs typeface="+mn-cs"/>
              </a:defRPr>
            </a:lvl1pPr>
            <a:lvl2pPr marL="266700" indent="-266700" algn="l" rtl="0" eaLnBrk="0" fontAlgn="base" hangingPunct="0">
              <a:spcBef>
                <a:spcPct val="20000"/>
              </a:spcBef>
              <a:spcAft>
                <a:spcPct val="0"/>
              </a:spcAft>
              <a:buClr>
                <a:srgbClr val="C20016"/>
              </a:buClr>
              <a:buChar char="•"/>
              <a:defRPr sz="1800" b="1">
                <a:solidFill>
                  <a:schemeClr val="tx1">
                    <a:lumMod val="65000"/>
                    <a:lumOff val="35000"/>
                  </a:schemeClr>
                </a:solidFill>
                <a:latin typeface="+mn-lt"/>
              </a:defRPr>
            </a:lvl2pPr>
            <a:lvl3pPr marL="361950" indent="-180975" algn="l" rtl="0" eaLnBrk="0" fontAlgn="base" hangingPunct="0">
              <a:spcBef>
                <a:spcPct val="20000"/>
              </a:spcBef>
              <a:spcAft>
                <a:spcPts val="600"/>
              </a:spcAft>
              <a:buFontTx/>
              <a:buChar char="-"/>
              <a:defRPr sz="1400">
                <a:solidFill>
                  <a:schemeClr val="tx1">
                    <a:lumMod val="85000"/>
                    <a:lumOff val="15000"/>
                  </a:schemeClr>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defTabSz="449263">
              <a:buClr>
                <a:srgbClr val="578DA3"/>
              </a:buClr>
              <a:buNone/>
            </a:pPr>
            <a:r>
              <a:rPr lang="en-GB" altLang="en-US" sz="1800" dirty="0">
                <a:solidFill>
                  <a:schemeClr val="tx1"/>
                </a:solidFill>
                <a:latin typeface="Arial" panose="020B0604020202020204" pitchFamily="34" charset="0"/>
                <a:cs typeface="Arial" panose="020B0604020202020204" pitchFamily="34" charset="0"/>
              </a:rPr>
              <a:t>As an organisation you can participate as a partner or coordinator, receiving </a:t>
            </a:r>
            <a:r>
              <a:rPr lang="en-GB" altLang="en-US" sz="1800" dirty="0" err="1">
                <a:solidFill>
                  <a:schemeClr val="tx1"/>
                </a:solidFill>
                <a:latin typeface="Arial" panose="020B0604020202020204" pitchFamily="34" charset="0"/>
                <a:cs typeface="Arial" panose="020B0604020202020204" pitchFamily="34" charset="0"/>
              </a:rPr>
              <a:t>upto</a:t>
            </a:r>
            <a:r>
              <a:rPr lang="en-GB" altLang="en-US" sz="1800" dirty="0">
                <a:solidFill>
                  <a:schemeClr val="tx1"/>
                </a:solidFill>
                <a:latin typeface="Arial" panose="020B0604020202020204" pitchFamily="34" charset="0"/>
                <a:cs typeface="Arial" panose="020B0604020202020204" pitchFamily="34" charset="0"/>
              </a:rPr>
              <a:t> 100% funding </a:t>
            </a:r>
            <a:r>
              <a:rPr lang="en-GB" altLang="en-US" sz="18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GB" altLang="en-US" sz="1800" dirty="0">
                <a:solidFill>
                  <a:schemeClr val="tx1"/>
                </a:solidFill>
                <a:latin typeface="Arial" panose="020B0604020202020204" pitchFamily="34" charset="0"/>
                <a:cs typeface="Arial" panose="020B0604020202020204" pitchFamily="34" charset="0"/>
              </a:rPr>
              <a:t>Minimum conditions:</a:t>
            </a:r>
          </a:p>
          <a:p>
            <a:pPr marL="463550" indent="-285750" defTabSz="449263">
              <a:buClr>
                <a:srgbClr val="FFFFFF">
                  <a:lumMod val="65000"/>
                </a:srgbClr>
              </a:buClr>
              <a:buFont typeface="Wingdings" panose="05000000000000000000" pitchFamily="2" charset="2"/>
              <a:buChar char="ü"/>
              <a:tabLst>
                <a:tab pos="533400" algn="l"/>
              </a:tabLst>
            </a:pPr>
            <a:r>
              <a:rPr lang="en-GB" altLang="en-US" sz="1800" dirty="0">
                <a:solidFill>
                  <a:schemeClr val="tx1"/>
                </a:solidFill>
                <a:latin typeface="Arial" panose="020B0604020202020204" pitchFamily="34" charset="0"/>
                <a:cs typeface="Arial" panose="020B0604020202020204" pitchFamily="34" charset="0"/>
              </a:rPr>
              <a:t>partners from 3 MMSS or Associated Countries</a:t>
            </a:r>
          </a:p>
          <a:p>
            <a:pPr marL="463550" indent="-285750" defTabSz="449263">
              <a:buClr>
                <a:srgbClr val="FFFFFF">
                  <a:lumMod val="65000"/>
                </a:srgbClr>
              </a:buClr>
              <a:buFont typeface="Wingdings" panose="05000000000000000000" pitchFamily="2" charset="2"/>
              <a:buChar char="ü"/>
              <a:tabLst>
                <a:tab pos="533400" algn="l"/>
              </a:tabLst>
            </a:pPr>
            <a:r>
              <a:rPr lang="en-GB" altLang="en-US" sz="1800" b="1" dirty="0">
                <a:solidFill>
                  <a:schemeClr val="tx1"/>
                </a:solidFill>
                <a:latin typeface="Arial" panose="020B0604020202020204" pitchFamily="34" charset="0"/>
                <a:cs typeface="Arial" panose="020B0604020202020204" pitchFamily="34" charset="0"/>
              </a:rPr>
              <a:t>ATENTION:</a:t>
            </a:r>
            <a:r>
              <a:rPr lang="en-GB" altLang="en-US" sz="1800" dirty="0">
                <a:solidFill>
                  <a:schemeClr val="tx1"/>
                </a:solidFill>
                <a:latin typeface="Arial" panose="020B0604020202020204" pitchFamily="34" charset="0"/>
                <a:cs typeface="Arial" panose="020B0604020202020204" pitchFamily="34" charset="0"/>
              </a:rPr>
              <a:t> International partners does not count in those 3</a:t>
            </a:r>
            <a:r>
              <a:rPr lang="en-GB" altLang="en-US" sz="1800" dirty="0">
                <a:solidFill>
                  <a:schemeClr val="tx1"/>
                </a:solidFill>
                <a:latin typeface="Verdana"/>
              </a:rPr>
              <a:t>.</a:t>
            </a:r>
          </a:p>
        </p:txBody>
      </p:sp>
    </p:spTree>
    <p:extLst>
      <p:ext uri="{BB962C8B-B14F-4D97-AF65-F5344CB8AC3E}">
        <p14:creationId xmlns:p14="http://schemas.microsoft.com/office/powerpoint/2010/main" val="31204807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3">
            <a:extLst>
              <a:ext uri="{FF2B5EF4-FFF2-40B4-BE49-F238E27FC236}">
                <a16:creationId xmlns:a16="http://schemas.microsoft.com/office/drawing/2014/main" id="{AB9F5077-7E48-4D0D-BE9E-A4176B8E59DF}"/>
              </a:ext>
            </a:extLst>
          </p:cNvPr>
          <p:cNvSpPr txBox="1">
            <a:spLocks/>
          </p:cNvSpPr>
          <p:nvPr/>
        </p:nvSpPr>
        <p:spPr>
          <a:xfrm>
            <a:off x="755576" y="908720"/>
            <a:ext cx="8208912" cy="4248472"/>
          </a:xfrm>
          <a:prstGeom prst="rect">
            <a:avLst/>
          </a:prstGeom>
        </p:spPr>
        <p:txBody>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indent="0" algn="just">
              <a:buClr>
                <a:srgbClr val="578DA3"/>
              </a:buClr>
              <a:buFont typeface="Arial" pitchFamily="34" charset="0"/>
              <a:buNone/>
            </a:pPr>
            <a:r>
              <a:rPr lang="en-GB" sz="2200" dirty="0">
                <a:latin typeface="Arial" panose="020B0604020202020204" pitchFamily="34" charset="0"/>
                <a:cs typeface="Arial" panose="020B0604020202020204" pitchFamily="34" charset="0"/>
              </a:rPr>
              <a:t>Consortium is important because…</a:t>
            </a:r>
          </a:p>
          <a:p>
            <a:pPr algn="just">
              <a:buClr>
                <a:srgbClr val="578DA3"/>
              </a:buClr>
              <a:buFont typeface="Wingdings" panose="05000000000000000000" pitchFamily="2" charset="2"/>
              <a:buChar char="q"/>
            </a:pPr>
            <a:r>
              <a:rPr lang="en-GB" sz="2200" b="1" dirty="0">
                <a:latin typeface="Arial" panose="020B0604020202020204" pitchFamily="34" charset="0"/>
                <a:cs typeface="Arial" panose="020B0604020202020204" pitchFamily="34" charset="0"/>
              </a:rPr>
              <a:t>Allows you to improve the competitiveness and excellence </a:t>
            </a:r>
            <a:r>
              <a:rPr lang="en-GB" sz="2200" b="1" dirty="0">
                <a:latin typeface="Arial" panose="020B0604020202020204" pitchFamily="34" charset="0"/>
                <a:cs typeface="Arial" panose="020B0604020202020204" pitchFamily="34" charset="0"/>
                <a:sym typeface="Wingdings" panose="05000000000000000000" pitchFamily="2" charset="2"/>
              </a:rPr>
              <a:t> </a:t>
            </a:r>
            <a:r>
              <a:rPr lang="en-GB" sz="2200" dirty="0">
                <a:latin typeface="Arial" panose="020B0604020202020204" pitchFamily="34" charset="0"/>
                <a:cs typeface="Arial" panose="020B0604020202020204" pitchFamily="34" charset="0"/>
                <a:sym typeface="Wingdings" panose="05000000000000000000" pitchFamily="2" charset="2"/>
              </a:rPr>
              <a:t>“</a:t>
            </a:r>
            <a:r>
              <a:rPr lang="en-GB" sz="2200" b="1" dirty="0">
                <a:solidFill>
                  <a:srgbClr val="FF0000"/>
                </a:solidFill>
                <a:latin typeface="Arial" panose="020B0604020202020204" pitchFamily="34" charset="0"/>
                <a:cs typeface="Arial" panose="020B0604020202020204" pitchFamily="34" charset="0"/>
                <a:sym typeface="Wingdings" panose="05000000000000000000" pitchFamily="2" charset="2"/>
              </a:rPr>
              <a:t>Added value</a:t>
            </a:r>
            <a:r>
              <a:rPr lang="en-GB" sz="2200" dirty="0">
                <a:latin typeface="Arial" panose="020B0604020202020204" pitchFamily="34" charset="0"/>
                <a:cs typeface="Arial" panose="020B0604020202020204" pitchFamily="34" charset="0"/>
                <a:sym typeface="Wingdings" panose="05000000000000000000" pitchFamily="2" charset="2"/>
              </a:rPr>
              <a:t>”</a:t>
            </a:r>
          </a:p>
          <a:p>
            <a:pPr algn="just">
              <a:buClr>
                <a:srgbClr val="578DA3"/>
              </a:buClr>
              <a:buFont typeface="Wingdings" panose="05000000000000000000" pitchFamily="2" charset="2"/>
              <a:buChar char="q"/>
            </a:pPr>
            <a:r>
              <a:rPr lang="en-GB" sz="2200" b="1" dirty="0">
                <a:latin typeface="Arial" panose="020B0604020202020204" pitchFamily="34" charset="0"/>
                <a:cs typeface="Arial" panose="020B0604020202020204" pitchFamily="34" charset="0"/>
              </a:rPr>
              <a:t>Sharing </a:t>
            </a:r>
            <a:r>
              <a:rPr lang="en-GB" sz="2200" dirty="0">
                <a:latin typeface="Arial" panose="020B0604020202020204" pitchFamily="34" charset="0"/>
                <a:cs typeface="Arial" panose="020B0604020202020204" pitchFamily="34" charset="0"/>
                <a:sym typeface="Wingdings" panose="05000000000000000000" pitchFamily="2" charset="2"/>
              </a:rPr>
              <a:t> Need to distribute tasks in a complementary way… as well to share the results!!!!  IPR measures! </a:t>
            </a:r>
            <a:endParaRPr lang="en-GB" sz="220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CD344E71-F112-4E8D-8516-052B22429AD5}"/>
              </a:ext>
            </a:extLst>
          </p:cNvPr>
          <p:cNvSpPr txBox="1"/>
          <p:nvPr/>
        </p:nvSpPr>
        <p:spPr>
          <a:xfrm>
            <a:off x="7452320" y="111272"/>
            <a:ext cx="1254446" cy="584775"/>
          </a:xfrm>
          <a:prstGeom prst="rect">
            <a:avLst/>
          </a:prstGeom>
          <a:noFill/>
        </p:spPr>
        <p:txBody>
          <a:bodyPr wrap="none" rtlCol="0">
            <a:spAutoFit/>
          </a:bodyPr>
          <a:lstStyle/>
          <a:p>
            <a:r>
              <a:rPr lang="es-ES_tradnl" sz="3200" b="1" dirty="0" err="1">
                <a:solidFill>
                  <a:srgbClr val="3072C2"/>
                </a:solidFill>
              </a:rPr>
              <a:t>Why</a:t>
            </a:r>
            <a:r>
              <a:rPr lang="es-ES_tradnl" sz="3200" b="1" dirty="0">
                <a:solidFill>
                  <a:srgbClr val="3072C2"/>
                </a:solidFill>
              </a:rPr>
              <a:t>…</a:t>
            </a:r>
            <a:endParaRPr lang="es-ES_tradnl" sz="3200" dirty="0">
              <a:solidFill>
                <a:srgbClr val="3072C2"/>
              </a:solidFill>
            </a:endParaRPr>
          </a:p>
        </p:txBody>
      </p:sp>
      <p:sp>
        <p:nvSpPr>
          <p:cNvPr id="4" name="CuadroTexto 3">
            <a:extLst>
              <a:ext uri="{FF2B5EF4-FFF2-40B4-BE49-F238E27FC236}">
                <a16:creationId xmlns:a16="http://schemas.microsoft.com/office/drawing/2014/main" id="{79BEF845-E323-405F-A864-48EEC7BCBDC5}"/>
              </a:ext>
            </a:extLst>
          </p:cNvPr>
          <p:cNvSpPr txBox="1"/>
          <p:nvPr/>
        </p:nvSpPr>
        <p:spPr>
          <a:xfrm>
            <a:off x="1098685" y="3284984"/>
            <a:ext cx="3960440" cy="2308324"/>
          </a:xfrm>
          <a:prstGeom prst="rect">
            <a:avLst/>
          </a:prstGeom>
          <a:solidFill>
            <a:srgbClr val="FF0000">
              <a:alpha val="10000"/>
            </a:srgbClr>
          </a:solidFill>
          <a:ln w="38100">
            <a:solidFill>
              <a:srgbClr val="FF0000"/>
            </a:solidFill>
          </a:ln>
        </p:spPr>
        <p:txBody>
          <a:bodyPr wrap="square" rtlCol="0">
            <a:spAutoFit/>
          </a:bodyPr>
          <a:lstStyle/>
          <a:p>
            <a:pPr algn="ctr"/>
            <a:r>
              <a:rPr lang="es-ES_tradnl" sz="3600" dirty="0" err="1"/>
              <a:t>Your</a:t>
            </a:r>
            <a:r>
              <a:rPr lang="es-ES_tradnl" sz="3600" dirty="0"/>
              <a:t> </a:t>
            </a:r>
            <a:r>
              <a:rPr lang="es-ES_tradnl" sz="3600" dirty="0" err="1"/>
              <a:t>team</a:t>
            </a:r>
            <a:r>
              <a:rPr lang="es-ES_tradnl" sz="3600" dirty="0"/>
              <a:t> </a:t>
            </a:r>
            <a:r>
              <a:rPr lang="es-ES_tradnl" sz="3600" dirty="0" err="1"/>
              <a:t>is</a:t>
            </a:r>
            <a:r>
              <a:rPr lang="es-ES_tradnl" sz="3600" dirty="0"/>
              <a:t> </a:t>
            </a:r>
            <a:r>
              <a:rPr lang="es-ES_tradnl" sz="3600" dirty="0" err="1"/>
              <a:t>important</a:t>
            </a:r>
            <a:r>
              <a:rPr lang="es-ES_tradnl" sz="3600" dirty="0"/>
              <a:t> in </a:t>
            </a:r>
            <a:r>
              <a:rPr lang="es-ES_tradnl" sz="3600" dirty="0" err="1"/>
              <a:t>any</a:t>
            </a:r>
            <a:r>
              <a:rPr lang="es-ES_tradnl" sz="3600" dirty="0"/>
              <a:t> EU </a:t>
            </a:r>
            <a:r>
              <a:rPr lang="es-ES_tradnl" sz="3600" dirty="0" err="1"/>
              <a:t>R&amp;D&amp;Innovation</a:t>
            </a:r>
            <a:r>
              <a:rPr lang="es-ES_tradnl" sz="3600" dirty="0"/>
              <a:t> </a:t>
            </a:r>
            <a:r>
              <a:rPr lang="es-ES_tradnl" sz="3600" dirty="0" err="1"/>
              <a:t>programme</a:t>
            </a:r>
            <a:endParaRPr lang="es-ES_tradnl" sz="3600" dirty="0">
              <a:solidFill>
                <a:schemeClr val="tx1"/>
              </a:solidFill>
            </a:endParaRPr>
          </a:p>
        </p:txBody>
      </p:sp>
      <p:pic>
        <p:nvPicPr>
          <p:cNvPr id="5" name="Picture 2" descr="Resultado de imagen de piezas equipo">
            <a:extLst>
              <a:ext uri="{FF2B5EF4-FFF2-40B4-BE49-F238E27FC236}">
                <a16:creationId xmlns:a16="http://schemas.microsoft.com/office/drawing/2014/main" id="{6ECF1D62-6734-4F86-9769-656BB539254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076056" y="3429000"/>
            <a:ext cx="4067944" cy="3317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5291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sultado de imagen de cadena">
            <a:extLst>
              <a:ext uri="{FF2B5EF4-FFF2-40B4-BE49-F238E27FC236}">
                <a16:creationId xmlns:a16="http://schemas.microsoft.com/office/drawing/2014/main" id="{E6D4ACC1-E621-4B2F-96F9-9EEA3F7325E0}"/>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07979" y="4773797"/>
            <a:ext cx="3136021" cy="211158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72AA6175-06B9-4291-865C-1A621F20A45D}"/>
              </a:ext>
            </a:extLst>
          </p:cNvPr>
          <p:cNvSpPr txBox="1">
            <a:spLocks/>
          </p:cNvSpPr>
          <p:nvPr/>
        </p:nvSpPr>
        <p:spPr bwMode="auto">
          <a:xfrm>
            <a:off x="1691680" y="274188"/>
            <a:ext cx="6760687" cy="5625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58775" indent="-358775" algn="l" rtl="0" eaLnBrk="0" fontAlgn="base" hangingPunct="0">
              <a:spcBef>
                <a:spcPct val="0"/>
              </a:spcBef>
              <a:spcAft>
                <a:spcPct val="0"/>
              </a:spcAft>
              <a:defRPr sz="2200" b="1">
                <a:solidFill>
                  <a:srgbClr val="578DA3"/>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indent="0" algn="r"/>
            <a:r>
              <a:rPr lang="en-US" altLang="en-US" sz="3200" dirty="0">
                <a:solidFill>
                  <a:srgbClr val="3072C2"/>
                </a:solidFill>
                <a:latin typeface="+mn-lt"/>
                <a:ea typeface="+mn-ea"/>
                <a:cs typeface="+mn-cs"/>
              </a:rPr>
              <a:t>The key of a consortium…</a:t>
            </a:r>
            <a:endParaRPr lang="en-GB" sz="3200" dirty="0">
              <a:solidFill>
                <a:srgbClr val="3072C2"/>
              </a:solidFill>
              <a:latin typeface="+mn-lt"/>
              <a:ea typeface="+mn-ea"/>
              <a:cs typeface="+mn-cs"/>
            </a:endParaRPr>
          </a:p>
        </p:txBody>
      </p:sp>
      <p:sp>
        <p:nvSpPr>
          <p:cNvPr id="8" name="Inhaltsplatzhalter 2">
            <a:extLst>
              <a:ext uri="{FF2B5EF4-FFF2-40B4-BE49-F238E27FC236}">
                <a16:creationId xmlns:a16="http://schemas.microsoft.com/office/drawing/2014/main" id="{8CC11E05-4E1A-4D86-9951-16B590FD7F6A}"/>
              </a:ext>
            </a:extLst>
          </p:cNvPr>
          <p:cNvSpPr txBox="1">
            <a:spLocks/>
          </p:cNvSpPr>
          <p:nvPr/>
        </p:nvSpPr>
        <p:spPr bwMode="auto">
          <a:xfrm>
            <a:off x="755576" y="1532434"/>
            <a:ext cx="8208912" cy="25378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ts val="600"/>
              </a:spcAft>
              <a:buClr>
                <a:srgbClr val="CD5A57"/>
              </a:buClr>
              <a:buSzPct val="120000"/>
              <a:buFont typeface="Arial" panose="020B0604020202020204" pitchFamily="34" charset="0"/>
              <a:buChar char="•"/>
              <a:defRPr sz="1600" i="0">
                <a:solidFill>
                  <a:schemeClr val="tx1">
                    <a:lumMod val="85000"/>
                    <a:lumOff val="15000"/>
                  </a:schemeClr>
                </a:solidFill>
                <a:latin typeface="+mn-lt"/>
                <a:ea typeface="+mn-ea"/>
                <a:cs typeface="+mn-cs"/>
              </a:defRPr>
            </a:lvl1pPr>
            <a:lvl2pPr marL="266700" indent="-266700" algn="l" rtl="0" eaLnBrk="0" fontAlgn="base" hangingPunct="0">
              <a:spcBef>
                <a:spcPct val="20000"/>
              </a:spcBef>
              <a:spcAft>
                <a:spcPct val="0"/>
              </a:spcAft>
              <a:buClr>
                <a:srgbClr val="C20016"/>
              </a:buClr>
              <a:buChar char="•"/>
              <a:defRPr sz="1800" b="1">
                <a:solidFill>
                  <a:schemeClr val="tx1">
                    <a:lumMod val="65000"/>
                    <a:lumOff val="35000"/>
                  </a:schemeClr>
                </a:solidFill>
                <a:latin typeface="+mn-lt"/>
              </a:defRPr>
            </a:lvl2pPr>
            <a:lvl3pPr marL="361950" indent="-180975" algn="l" rtl="0" eaLnBrk="0" fontAlgn="base" hangingPunct="0">
              <a:spcBef>
                <a:spcPct val="20000"/>
              </a:spcBef>
              <a:spcAft>
                <a:spcPts val="600"/>
              </a:spcAft>
              <a:buFontTx/>
              <a:buChar char="-"/>
              <a:defRPr sz="1400">
                <a:solidFill>
                  <a:schemeClr val="tx1">
                    <a:lumMod val="85000"/>
                    <a:lumOff val="15000"/>
                  </a:schemeClr>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180975" marR="0" lvl="0" indent="-180975" algn="just" defTabSz="914400" rtl="0" eaLnBrk="0" fontAlgn="base" latinLnBrk="0" hangingPunct="0">
              <a:lnSpc>
                <a:spcPct val="110000"/>
              </a:lnSpc>
              <a:spcBef>
                <a:spcPct val="20000"/>
              </a:spcBef>
              <a:spcAft>
                <a:spcPts val="600"/>
              </a:spcAft>
              <a:buClr>
                <a:srgbClr val="578DA3"/>
              </a:buClr>
              <a:buSzPct val="120000"/>
              <a:buFont typeface="Arial" panose="020B0604020202020204" pitchFamily="34" charset="0"/>
              <a:buChar char="•"/>
              <a:tabLst/>
              <a:defRPr/>
            </a:pPr>
            <a:r>
              <a:rPr kumimoji="0" lang="en-US" sz="2000" b="1" i="0" u="none" strike="noStrike" kern="0" cap="none" spc="0" normalizeH="0" baseline="0" noProof="0" dirty="0">
                <a:ln>
                  <a:noFill/>
                </a:ln>
                <a:solidFill>
                  <a:srgbClr val="000000"/>
                </a:solidFill>
                <a:effectLst/>
                <a:uLnTx/>
                <a:uFillTx/>
                <a:latin typeface="Verdana"/>
                <a:ea typeface="+mn-ea"/>
                <a:cs typeface="+mn-cs"/>
              </a:rPr>
              <a:t>Multi-</a:t>
            </a:r>
            <a:r>
              <a:rPr kumimoji="0" lang="en-US" sz="2000" b="1" i="0" u="none" strike="noStrike" kern="0" cap="none" spc="0" normalizeH="0" baseline="0" noProof="0" dirty="0" err="1">
                <a:ln>
                  <a:noFill/>
                </a:ln>
                <a:solidFill>
                  <a:srgbClr val="000000"/>
                </a:solidFill>
                <a:effectLst/>
                <a:uLnTx/>
                <a:uFillTx/>
                <a:latin typeface="Verdana"/>
                <a:ea typeface="+mn-ea"/>
                <a:cs typeface="+mn-cs"/>
              </a:rPr>
              <a:t>disciplinarity</a:t>
            </a:r>
            <a:r>
              <a:rPr kumimoji="0" lang="en-US" sz="2000" b="0" i="0" u="none" strike="noStrike" kern="0" cap="none" spc="0" normalizeH="0" baseline="0" noProof="0" dirty="0">
                <a:ln>
                  <a:noFill/>
                </a:ln>
                <a:solidFill>
                  <a:srgbClr val="000000"/>
                </a:solidFill>
                <a:effectLst/>
                <a:uLnTx/>
                <a:uFillTx/>
                <a:latin typeface="Verdana"/>
                <a:ea typeface="+mn-ea"/>
                <a:cs typeface="+mn-cs"/>
              </a:rPr>
              <a:t> </a:t>
            </a:r>
            <a:r>
              <a:rPr kumimoji="0" lang="en-US" sz="2000" b="0" i="0" u="none" strike="noStrike" kern="0" cap="none" spc="0" normalizeH="0" baseline="0" noProof="0" dirty="0">
                <a:ln>
                  <a:noFill/>
                </a:ln>
                <a:solidFill>
                  <a:srgbClr val="000000"/>
                </a:solidFill>
                <a:effectLst/>
                <a:uLnTx/>
                <a:uFillTx/>
                <a:latin typeface="Verdana"/>
                <a:ea typeface="+mn-ea"/>
                <a:cs typeface="+mn-cs"/>
                <a:sym typeface="Wingdings" panose="05000000000000000000" pitchFamily="2" charset="2"/>
              </a:rPr>
              <a:t> A</a:t>
            </a:r>
            <a:r>
              <a:rPr kumimoji="0" lang="en-US" sz="2000" b="0" i="0" u="none" strike="noStrike" kern="0" cap="none" spc="0" normalizeH="0" baseline="0" noProof="0" dirty="0">
                <a:ln>
                  <a:noFill/>
                </a:ln>
                <a:solidFill>
                  <a:srgbClr val="000000"/>
                </a:solidFill>
                <a:effectLst/>
                <a:uLnTx/>
                <a:uFillTx/>
                <a:latin typeface="Verdana"/>
                <a:ea typeface="+mn-ea"/>
                <a:cs typeface="+mn-cs"/>
              </a:rPr>
              <a:t>cademia, big industry, SMES, RTOs, public sector/administration, NGOs, etc.</a:t>
            </a:r>
          </a:p>
          <a:p>
            <a:pPr marL="180975" marR="0" lvl="0" indent="-180975" algn="just" defTabSz="914400" rtl="0" eaLnBrk="0" fontAlgn="base" latinLnBrk="0" hangingPunct="0">
              <a:lnSpc>
                <a:spcPct val="110000"/>
              </a:lnSpc>
              <a:spcBef>
                <a:spcPct val="20000"/>
              </a:spcBef>
              <a:spcAft>
                <a:spcPts val="600"/>
              </a:spcAft>
              <a:buClr>
                <a:srgbClr val="578DA3"/>
              </a:buClr>
              <a:buSzPct val="120000"/>
              <a:buFont typeface="Arial" panose="020B0604020202020204" pitchFamily="34" charset="0"/>
              <a:buChar char="•"/>
              <a:tabLst/>
              <a:defRPr/>
            </a:pPr>
            <a:r>
              <a:rPr kumimoji="0" lang="en-US" sz="2000" b="1" i="0" u="none" strike="noStrike" kern="0" cap="none" spc="0" normalizeH="0" baseline="0" noProof="0" dirty="0" err="1">
                <a:ln>
                  <a:noFill/>
                </a:ln>
                <a:solidFill>
                  <a:srgbClr val="000000"/>
                </a:solidFill>
                <a:effectLst/>
                <a:uLnTx/>
                <a:uFillTx/>
                <a:latin typeface="Verdana"/>
                <a:ea typeface="+mn-ea"/>
                <a:cs typeface="+mn-cs"/>
              </a:rPr>
              <a:t>Committment</a:t>
            </a:r>
            <a:r>
              <a:rPr kumimoji="0" lang="en-US" sz="2000" b="0" i="0" u="none" strike="noStrike" kern="0" cap="none" spc="0" normalizeH="0" baseline="0" noProof="0" dirty="0">
                <a:ln>
                  <a:noFill/>
                </a:ln>
                <a:solidFill>
                  <a:srgbClr val="000000"/>
                </a:solidFill>
                <a:effectLst/>
                <a:uLnTx/>
                <a:uFillTx/>
                <a:latin typeface="Verdana"/>
                <a:ea typeface="+mn-ea"/>
                <a:cs typeface="+mn-cs"/>
              </a:rPr>
              <a:t> </a:t>
            </a:r>
            <a:r>
              <a:rPr kumimoji="0" lang="en-US" sz="2000" b="0" i="0" u="none" strike="noStrike" kern="0" cap="none" spc="0" normalizeH="0" baseline="0" noProof="0" dirty="0">
                <a:ln>
                  <a:noFill/>
                </a:ln>
                <a:solidFill>
                  <a:srgbClr val="000000"/>
                </a:solidFill>
                <a:effectLst/>
                <a:uLnTx/>
                <a:uFillTx/>
                <a:latin typeface="Verdana"/>
                <a:ea typeface="+mn-ea"/>
                <a:cs typeface="+mn-cs"/>
                <a:sym typeface="Wingdings" panose="05000000000000000000" pitchFamily="2" charset="2"/>
              </a:rPr>
              <a:t> Working together for 2-3 years, or more…</a:t>
            </a:r>
          </a:p>
          <a:p>
            <a:pPr marL="180975" marR="0" lvl="0" indent="-180975" algn="just" defTabSz="914400" rtl="0" eaLnBrk="0" fontAlgn="base" latinLnBrk="0" hangingPunct="0">
              <a:lnSpc>
                <a:spcPct val="110000"/>
              </a:lnSpc>
              <a:spcBef>
                <a:spcPct val="20000"/>
              </a:spcBef>
              <a:spcAft>
                <a:spcPts val="600"/>
              </a:spcAft>
              <a:buClr>
                <a:srgbClr val="578DA3"/>
              </a:buClr>
              <a:buSzPct val="120000"/>
              <a:buFont typeface="Arial" panose="020B0604020202020204" pitchFamily="34" charset="0"/>
              <a:buChar char="•"/>
              <a:tabLst/>
              <a:defRPr/>
            </a:pPr>
            <a:r>
              <a:rPr kumimoji="0" lang="en-US" sz="2000" b="1" i="0" u="none" strike="noStrike" kern="0" cap="none" spc="0" normalizeH="0" baseline="0" noProof="0" dirty="0">
                <a:ln>
                  <a:noFill/>
                </a:ln>
                <a:solidFill>
                  <a:srgbClr val="000000"/>
                </a:solidFill>
                <a:effectLst/>
                <a:uLnTx/>
                <a:uFillTx/>
                <a:latin typeface="Verdana"/>
                <a:ea typeface="+mn-ea"/>
                <a:cs typeface="+mn-cs"/>
                <a:sym typeface="Wingdings" panose="05000000000000000000" pitchFamily="2" charset="2"/>
              </a:rPr>
              <a:t>Capacity</a:t>
            </a:r>
            <a:r>
              <a:rPr kumimoji="0" lang="en-US" sz="2000" b="0" i="0" u="none" strike="noStrike" kern="0" cap="none" spc="0" normalizeH="0" baseline="0" noProof="0" dirty="0">
                <a:ln>
                  <a:noFill/>
                </a:ln>
                <a:solidFill>
                  <a:srgbClr val="000000"/>
                </a:solidFill>
                <a:effectLst/>
                <a:uLnTx/>
                <a:uFillTx/>
                <a:latin typeface="Verdana"/>
                <a:ea typeface="+mn-ea"/>
                <a:cs typeface="+mn-cs"/>
                <a:sym typeface="Wingdings" panose="05000000000000000000" pitchFamily="2" charset="2"/>
              </a:rPr>
              <a:t>  To have to demonstrate that </a:t>
            </a:r>
            <a:r>
              <a:rPr kumimoji="0" lang="en-US" sz="2000" b="0" i="0" u="none" strike="noStrike" kern="0" cap="none" spc="0" normalizeH="0" baseline="0" noProof="0" dirty="0" err="1">
                <a:ln>
                  <a:noFill/>
                </a:ln>
                <a:solidFill>
                  <a:srgbClr val="000000"/>
                </a:solidFill>
                <a:effectLst/>
                <a:uLnTx/>
                <a:uFillTx/>
                <a:latin typeface="Verdana"/>
                <a:ea typeface="+mn-ea"/>
                <a:cs typeface="+mn-cs"/>
                <a:sym typeface="Wingdings" panose="05000000000000000000" pitchFamily="2" charset="2"/>
              </a:rPr>
              <a:t>yo</a:t>
            </a:r>
            <a:r>
              <a:rPr lang="en-US" sz="2000" kern="0" dirty="0">
                <a:solidFill>
                  <a:srgbClr val="000000"/>
                </a:solidFill>
                <a:latin typeface="Verdana"/>
                <a:sym typeface="Wingdings" panose="05000000000000000000" pitchFamily="2" charset="2"/>
              </a:rPr>
              <a:t>u are excellent or singular in your field…</a:t>
            </a:r>
          </a:p>
          <a:p>
            <a:pPr marL="180975" marR="0" lvl="0" indent="-180975" algn="just" defTabSz="914400" rtl="0" eaLnBrk="0" fontAlgn="base" latinLnBrk="0" hangingPunct="0">
              <a:lnSpc>
                <a:spcPct val="110000"/>
              </a:lnSpc>
              <a:spcBef>
                <a:spcPct val="20000"/>
              </a:spcBef>
              <a:spcAft>
                <a:spcPts val="600"/>
              </a:spcAft>
              <a:buClr>
                <a:srgbClr val="578DA3"/>
              </a:buClr>
              <a:buSzPct val="120000"/>
              <a:buFont typeface="Arial" panose="020B0604020202020204" pitchFamily="34" charset="0"/>
              <a:buChar char="•"/>
              <a:tabLst/>
              <a:defRPr/>
            </a:pPr>
            <a:r>
              <a:rPr kumimoji="0" lang="en-US" sz="2000" b="1" i="0" u="none" strike="noStrike" kern="0" cap="none" spc="0" normalizeH="0" baseline="0" noProof="0" dirty="0">
                <a:ln>
                  <a:noFill/>
                </a:ln>
                <a:solidFill>
                  <a:srgbClr val="000000"/>
                </a:solidFill>
                <a:effectLst/>
                <a:uLnTx/>
                <a:uFillTx/>
                <a:latin typeface="Verdana"/>
                <a:ea typeface="+mn-ea"/>
                <a:cs typeface="+mn-cs"/>
              </a:rPr>
              <a:t>No necessary previous experience… </a:t>
            </a:r>
            <a:r>
              <a:rPr kumimoji="0" lang="en-US" sz="2000" i="0" u="none" strike="noStrike" kern="0" cap="none" spc="0" normalizeH="0" baseline="0" noProof="0" dirty="0">
                <a:ln>
                  <a:noFill/>
                </a:ln>
                <a:solidFill>
                  <a:srgbClr val="000000"/>
                </a:solidFill>
                <a:effectLst/>
                <a:uLnTx/>
                <a:uFillTx/>
                <a:latin typeface="Verdana"/>
                <a:ea typeface="+mn-ea"/>
                <a:cs typeface="+mn-cs"/>
              </a:rPr>
              <a:t>but in your field! And dedication to the project.</a:t>
            </a:r>
            <a:endParaRPr kumimoji="0" lang="en-GB" sz="2000" i="0" u="none" strike="noStrike" kern="0" cap="none" spc="0" normalizeH="0" baseline="0" noProof="0" dirty="0">
              <a:ln>
                <a:noFill/>
              </a:ln>
              <a:solidFill>
                <a:srgbClr val="000000"/>
              </a:solidFill>
              <a:effectLst/>
              <a:uLnTx/>
              <a:uFillTx/>
              <a:latin typeface="Verdana"/>
              <a:ea typeface="+mn-ea"/>
              <a:cs typeface="+mn-cs"/>
            </a:endParaRPr>
          </a:p>
        </p:txBody>
      </p:sp>
      <p:sp>
        <p:nvSpPr>
          <p:cNvPr id="9" name="Rectángulo 8">
            <a:extLst>
              <a:ext uri="{FF2B5EF4-FFF2-40B4-BE49-F238E27FC236}">
                <a16:creationId xmlns:a16="http://schemas.microsoft.com/office/drawing/2014/main" id="{50DD2C46-1104-49E3-AC6E-C8A7BC8087CA}"/>
              </a:ext>
            </a:extLst>
          </p:cNvPr>
          <p:cNvSpPr/>
          <p:nvPr/>
        </p:nvSpPr>
        <p:spPr>
          <a:xfrm rot="21229223">
            <a:off x="1058782" y="4481575"/>
            <a:ext cx="6750862" cy="369332"/>
          </a:xfrm>
          <a:prstGeom prst="rect">
            <a:avLst/>
          </a:prstGeom>
          <a:solidFill>
            <a:srgbClr val="FF0000">
              <a:alpha val="10000"/>
            </a:srgbClr>
          </a:solidFill>
          <a:ln w="25400">
            <a:solidFill>
              <a:srgbClr val="FF0000"/>
            </a:solidFill>
          </a:ln>
        </p:spPr>
        <p:txBody>
          <a:bodyPr wrap="square">
            <a:spAutoFit/>
          </a:bodyPr>
          <a:lstStyle/>
          <a:p>
            <a:pPr algn="ctr" eaLnBrk="0" fontAlgn="base" hangingPunct="0">
              <a:spcBef>
                <a:spcPct val="20000"/>
              </a:spcBef>
              <a:spcAft>
                <a:spcPts val="600"/>
              </a:spcAft>
              <a:buClr>
                <a:srgbClr val="578DA3"/>
              </a:buClr>
              <a:buSzPct val="120000"/>
            </a:pPr>
            <a:r>
              <a:rPr lang="en-GB" b="1" kern="0" dirty="0">
                <a:solidFill>
                  <a:srgbClr val="000000">
                    <a:lumMod val="85000"/>
                    <a:lumOff val="15000"/>
                  </a:srgbClr>
                </a:solidFill>
                <a:latin typeface="Verdana"/>
              </a:rPr>
              <a:t>Involving all the actors in the VALUE CHAIN</a:t>
            </a:r>
          </a:p>
        </p:txBody>
      </p:sp>
    </p:spTree>
    <p:extLst>
      <p:ext uri="{BB962C8B-B14F-4D97-AF65-F5344CB8AC3E}">
        <p14:creationId xmlns:p14="http://schemas.microsoft.com/office/powerpoint/2010/main" val="7772315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1D435674-9B0A-4320-98C8-33ADD24CAD11}"/>
              </a:ext>
            </a:extLst>
          </p:cNvPr>
          <p:cNvGrpSpPr/>
          <p:nvPr/>
        </p:nvGrpSpPr>
        <p:grpSpPr>
          <a:xfrm rot="20714440">
            <a:off x="1376201" y="4475914"/>
            <a:ext cx="3312215" cy="1398150"/>
            <a:chOff x="2555929" y="5199202"/>
            <a:chExt cx="3312215" cy="1398150"/>
          </a:xfrm>
        </p:grpSpPr>
        <p:sp>
          <p:nvSpPr>
            <p:cNvPr id="5" name="Rectángulo 4">
              <a:extLst>
                <a:ext uri="{FF2B5EF4-FFF2-40B4-BE49-F238E27FC236}">
                  <a16:creationId xmlns:a16="http://schemas.microsoft.com/office/drawing/2014/main" id="{BE3EB499-F165-44EC-B670-2C34E58DC7E8}"/>
                </a:ext>
              </a:extLst>
            </p:cNvPr>
            <p:cNvSpPr/>
            <p:nvPr/>
          </p:nvSpPr>
          <p:spPr>
            <a:xfrm>
              <a:off x="3073487" y="5319417"/>
              <a:ext cx="2016186" cy="1188018"/>
            </a:xfrm>
            <a:prstGeom prst="rect">
              <a:avLst/>
            </a:prstGeom>
            <a:noFill/>
            <a:ln w="25400">
              <a:noFill/>
            </a:ln>
          </p:spPr>
          <p:txBody>
            <a:bodyPr wrap="square">
              <a:spAutoFit/>
            </a:bodyPr>
            <a:lstStyle/>
            <a:p>
              <a:pPr marL="285750" marR="0" lvl="0" indent="-285750" algn="ctr" defTabSz="914400" eaLnBrk="0" fontAlgn="base" latinLnBrk="0" hangingPunct="0">
                <a:lnSpc>
                  <a:spcPct val="100000"/>
                </a:lnSpc>
                <a:spcBef>
                  <a:spcPct val="20000"/>
                </a:spcBef>
                <a:spcAft>
                  <a:spcPts val="600"/>
                </a:spcAft>
                <a:buClr>
                  <a:srgbClr val="578DA3"/>
                </a:buClr>
                <a:buSzPct val="120000"/>
                <a:buFont typeface="Wingdings" panose="05000000000000000000" pitchFamily="2" charset="2"/>
                <a:buChar char="ü"/>
                <a:tabLst/>
                <a:defRPr/>
              </a:pPr>
              <a:r>
                <a:rPr kumimoji="0" lang="en-GB" sz="1800" b="1" i="0" u="none" strike="noStrike" kern="0" cap="none" spc="0" normalizeH="0" baseline="0" noProof="0" dirty="0">
                  <a:ln>
                    <a:noFill/>
                  </a:ln>
                  <a:solidFill>
                    <a:srgbClr val="000000">
                      <a:lumMod val="85000"/>
                      <a:lumOff val="15000"/>
                    </a:srgbClr>
                  </a:solidFill>
                  <a:effectLst/>
                  <a:uLnTx/>
                  <a:uFillTx/>
                  <a:latin typeface="Verdana"/>
                </a:rPr>
                <a:t>Capacity</a:t>
              </a:r>
            </a:p>
            <a:p>
              <a:pPr marL="285750" marR="0" lvl="0" indent="-285750" algn="ctr" defTabSz="914400" eaLnBrk="0" fontAlgn="base" latinLnBrk="0" hangingPunct="0">
                <a:lnSpc>
                  <a:spcPct val="100000"/>
                </a:lnSpc>
                <a:spcBef>
                  <a:spcPct val="20000"/>
                </a:spcBef>
                <a:spcAft>
                  <a:spcPts val="600"/>
                </a:spcAft>
                <a:buClr>
                  <a:srgbClr val="578DA3"/>
                </a:buClr>
                <a:buSzPct val="120000"/>
                <a:buFont typeface="Wingdings" panose="05000000000000000000" pitchFamily="2" charset="2"/>
                <a:buChar char="ü"/>
                <a:tabLst/>
                <a:defRPr/>
              </a:pPr>
              <a:r>
                <a:rPr lang="en-GB" b="1" kern="0" dirty="0">
                  <a:solidFill>
                    <a:srgbClr val="000000">
                      <a:lumMod val="85000"/>
                      <a:lumOff val="15000"/>
                    </a:srgbClr>
                  </a:solidFill>
                  <a:latin typeface="Verdana"/>
                </a:rPr>
                <a:t>Reliability</a:t>
              </a:r>
              <a:endParaRPr kumimoji="0" lang="en-GB" sz="1800" b="1" i="0" u="none" strike="noStrike" kern="0" cap="none" spc="0" normalizeH="0" baseline="0" noProof="0" dirty="0">
                <a:ln>
                  <a:noFill/>
                </a:ln>
                <a:solidFill>
                  <a:srgbClr val="000000">
                    <a:lumMod val="85000"/>
                    <a:lumOff val="15000"/>
                  </a:srgbClr>
                </a:solidFill>
                <a:effectLst/>
                <a:uLnTx/>
                <a:uFillTx/>
                <a:latin typeface="Verdana"/>
              </a:endParaRPr>
            </a:p>
            <a:p>
              <a:pPr marL="285750" marR="0" lvl="0" indent="-285750" algn="ctr" defTabSz="914400" eaLnBrk="0" fontAlgn="base" latinLnBrk="0" hangingPunct="0">
                <a:lnSpc>
                  <a:spcPct val="100000"/>
                </a:lnSpc>
                <a:spcBef>
                  <a:spcPct val="20000"/>
                </a:spcBef>
                <a:spcAft>
                  <a:spcPts val="600"/>
                </a:spcAft>
                <a:buClr>
                  <a:srgbClr val="578DA3"/>
                </a:buClr>
                <a:buSzPct val="120000"/>
                <a:buFont typeface="Wingdings" panose="05000000000000000000" pitchFamily="2" charset="2"/>
                <a:buChar char="ü"/>
                <a:tabLst/>
                <a:defRPr/>
              </a:pPr>
              <a:r>
                <a:rPr kumimoji="0" lang="en-GB" sz="1800" b="1" i="0" u="none" strike="noStrike" kern="0" cap="none" spc="0" normalizeH="0" baseline="0" noProof="0" dirty="0" err="1">
                  <a:ln>
                    <a:noFill/>
                  </a:ln>
                  <a:solidFill>
                    <a:srgbClr val="000000">
                      <a:lumMod val="85000"/>
                      <a:lumOff val="15000"/>
                    </a:srgbClr>
                  </a:solidFill>
                  <a:effectLst/>
                  <a:uLnTx/>
                  <a:uFillTx/>
                  <a:latin typeface="Verdana"/>
                </a:rPr>
                <a:t>Excelence</a:t>
              </a:r>
              <a:endParaRPr kumimoji="0" lang="en-GB" sz="1800" b="1" i="0" u="none" strike="noStrike" kern="0" cap="none" spc="0" normalizeH="0" baseline="0" noProof="0" dirty="0">
                <a:ln>
                  <a:noFill/>
                </a:ln>
                <a:solidFill>
                  <a:srgbClr val="000000">
                    <a:lumMod val="85000"/>
                    <a:lumOff val="15000"/>
                  </a:srgbClr>
                </a:solidFill>
                <a:effectLst/>
                <a:uLnTx/>
                <a:uFillTx/>
                <a:latin typeface="Verdana"/>
              </a:endParaRPr>
            </a:p>
          </p:txBody>
        </p:sp>
        <p:sp>
          <p:nvSpPr>
            <p:cNvPr id="6" name="Elipse 5">
              <a:extLst>
                <a:ext uri="{FF2B5EF4-FFF2-40B4-BE49-F238E27FC236}">
                  <a16:creationId xmlns:a16="http://schemas.microsoft.com/office/drawing/2014/main" id="{56655EAF-24B5-4E66-8811-0BF55C0EE847}"/>
                </a:ext>
              </a:extLst>
            </p:cNvPr>
            <p:cNvSpPr/>
            <p:nvPr/>
          </p:nvSpPr>
          <p:spPr>
            <a:xfrm>
              <a:off x="2555929" y="5199202"/>
              <a:ext cx="3312215" cy="1398150"/>
            </a:xfrm>
            <a:prstGeom prst="ellipse">
              <a:avLst/>
            </a:prstGeom>
            <a:noFill/>
            <a:ln w="38100" cap="flat" cmpd="sng" algn="ctr">
              <a:solidFill>
                <a:srgbClr val="FF0000"/>
              </a:solidFill>
              <a:prstDash val="sysDash"/>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srgbClr val="FFFFFF"/>
                </a:solidFill>
                <a:effectLst/>
                <a:uLnTx/>
                <a:uFillTx/>
                <a:latin typeface="Verdana"/>
                <a:ea typeface="+mn-ea"/>
                <a:cs typeface="+mn-cs"/>
              </a:endParaRPr>
            </a:p>
          </p:txBody>
        </p:sp>
      </p:grpSp>
      <p:sp>
        <p:nvSpPr>
          <p:cNvPr id="7" name="Inhaltsplatzhalter 2">
            <a:extLst>
              <a:ext uri="{FF2B5EF4-FFF2-40B4-BE49-F238E27FC236}">
                <a16:creationId xmlns:a16="http://schemas.microsoft.com/office/drawing/2014/main" id="{7B654120-CE64-4ABE-9A01-DFC9A8CCD9A8}"/>
              </a:ext>
            </a:extLst>
          </p:cNvPr>
          <p:cNvSpPr txBox="1">
            <a:spLocks/>
          </p:cNvSpPr>
          <p:nvPr/>
        </p:nvSpPr>
        <p:spPr bwMode="auto">
          <a:xfrm>
            <a:off x="971600" y="1151283"/>
            <a:ext cx="7704855" cy="3240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ts val="600"/>
              </a:spcAft>
              <a:buClr>
                <a:srgbClr val="CD5A57"/>
              </a:buClr>
              <a:buSzPct val="120000"/>
              <a:buFont typeface="Arial" panose="020B0604020202020204" pitchFamily="34" charset="0"/>
              <a:buChar char="•"/>
              <a:defRPr sz="1600" i="0">
                <a:solidFill>
                  <a:schemeClr val="tx1">
                    <a:lumMod val="85000"/>
                    <a:lumOff val="15000"/>
                  </a:schemeClr>
                </a:solidFill>
                <a:latin typeface="+mn-lt"/>
                <a:ea typeface="+mn-ea"/>
                <a:cs typeface="+mn-cs"/>
              </a:defRPr>
            </a:lvl1pPr>
            <a:lvl2pPr marL="266700" indent="-266700" algn="l" rtl="0" eaLnBrk="0" fontAlgn="base" hangingPunct="0">
              <a:spcBef>
                <a:spcPct val="20000"/>
              </a:spcBef>
              <a:spcAft>
                <a:spcPct val="0"/>
              </a:spcAft>
              <a:buClr>
                <a:srgbClr val="C20016"/>
              </a:buClr>
              <a:buChar char="•"/>
              <a:defRPr sz="1800" b="1">
                <a:solidFill>
                  <a:schemeClr val="tx1">
                    <a:lumMod val="65000"/>
                    <a:lumOff val="35000"/>
                  </a:schemeClr>
                </a:solidFill>
                <a:latin typeface="+mn-lt"/>
              </a:defRPr>
            </a:lvl2pPr>
            <a:lvl3pPr marL="361950" indent="-180975" algn="l" rtl="0" eaLnBrk="0" fontAlgn="base" hangingPunct="0">
              <a:spcBef>
                <a:spcPct val="20000"/>
              </a:spcBef>
              <a:spcAft>
                <a:spcPts val="600"/>
              </a:spcAft>
              <a:buFontTx/>
              <a:buChar char="-"/>
              <a:defRPr sz="1400">
                <a:solidFill>
                  <a:schemeClr val="tx1">
                    <a:lumMod val="85000"/>
                    <a:lumOff val="15000"/>
                  </a:schemeClr>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180975" marR="0" lvl="0" indent="-180975" algn="just" defTabSz="914400" rtl="0" eaLnBrk="0" fontAlgn="base" latinLnBrk="0" hangingPunct="0">
              <a:lnSpc>
                <a:spcPct val="110000"/>
              </a:lnSpc>
              <a:spcBef>
                <a:spcPct val="20000"/>
              </a:spcBef>
              <a:spcAft>
                <a:spcPts val="600"/>
              </a:spcAft>
              <a:buClr>
                <a:srgbClr val="578DA3"/>
              </a:buClr>
              <a:buSzPct val="120000"/>
              <a:buFont typeface="Arial" panose="020B0604020202020204" pitchFamily="34" charset="0"/>
              <a:buChar char="•"/>
              <a:tabLst/>
              <a:defRPr/>
            </a:pPr>
            <a:r>
              <a:rPr kumimoji="0" lang="en-US" sz="2400" b="1" i="0" u="none" strike="noStrike" kern="0" cap="none" spc="0" normalizeH="0" baseline="0" noProof="0" dirty="0">
                <a:ln>
                  <a:noFill/>
                </a:ln>
                <a:solidFill>
                  <a:srgbClr val="000000"/>
                </a:solidFill>
                <a:effectLst/>
                <a:uLnTx/>
                <a:uFillTx/>
                <a:latin typeface="Verdana"/>
                <a:ea typeface="+mn-ea"/>
                <a:cs typeface="+mn-cs"/>
              </a:rPr>
              <a:t>“Well balanced” </a:t>
            </a:r>
            <a:r>
              <a:rPr kumimoji="0" lang="en-US" sz="2400" b="0" i="0" u="none" strike="noStrike" kern="0" cap="none" spc="0" normalizeH="0" baseline="0" noProof="0" dirty="0">
                <a:ln>
                  <a:noFill/>
                </a:ln>
                <a:solidFill>
                  <a:srgbClr val="000000"/>
                </a:solidFill>
                <a:effectLst/>
                <a:uLnTx/>
                <a:uFillTx/>
                <a:latin typeface="Verdana"/>
                <a:ea typeface="+mn-ea"/>
                <a:cs typeface="+mn-cs"/>
                <a:sym typeface="Wingdings" panose="05000000000000000000" pitchFamily="2" charset="2"/>
              </a:rPr>
              <a:t> </a:t>
            </a:r>
            <a:r>
              <a:rPr lang="en-US" sz="2400" kern="0" dirty="0">
                <a:solidFill>
                  <a:srgbClr val="000000"/>
                </a:solidFill>
                <a:latin typeface="Verdana"/>
                <a:sym typeface="Wingdings" panose="05000000000000000000" pitchFamily="2" charset="2"/>
              </a:rPr>
              <a:t>G</a:t>
            </a:r>
            <a:r>
              <a:rPr kumimoji="0" lang="en-US" sz="2400" i="0" u="none" strike="noStrike" kern="0" cap="none" spc="0" normalizeH="0" baseline="0" noProof="0" dirty="0" err="1">
                <a:ln>
                  <a:noFill/>
                </a:ln>
                <a:solidFill>
                  <a:srgbClr val="000000"/>
                </a:solidFill>
                <a:effectLst/>
                <a:uLnTx/>
                <a:uFillTx/>
                <a:latin typeface="Verdana"/>
                <a:ea typeface="+mn-ea"/>
                <a:cs typeface="+mn-cs"/>
                <a:sym typeface="Wingdings" panose="05000000000000000000" pitchFamily="2" charset="2"/>
              </a:rPr>
              <a:t>eographic</a:t>
            </a:r>
            <a:r>
              <a:rPr kumimoji="0" lang="en-US" sz="2400" i="0" u="none" strike="noStrike" kern="0" cap="none" spc="0" normalizeH="0" baseline="0" noProof="0" dirty="0">
                <a:ln>
                  <a:noFill/>
                </a:ln>
                <a:solidFill>
                  <a:srgbClr val="000000"/>
                </a:solidFill>
                <a:effectLst/>
                <a:uLnTx/>
                <a:uFillTx/>
                <a:latin typeface="Verdana"/>
                <a:ea typeface="+mn-ea"/>
                <a:cs typeface="+mn-cs"/>
                <a:sym typeface="Wingdings" panose="05000000000000000000" pitchFamily="2" charset="2"/>
              </a:rPr>
              <a:t> distribution, different expertise &amp; profiles: University, technology center, SMEs, big company, end user,… avoiding duplications &amp; </a:t>
            </a:r>
            <a:r>
              <a:rPr kumimoji="0" lang="en-US" sz="2400" i="0" u="none" strike="noStrike" kern="0" cap="none" spc="0" normalizeH="0" baseline="0" noProof="0" dirty="0" err="1">
                <a:ln>
                  <a:noFill/>
                </a:ln>
                <a:solidFill>
                  <a:srgbClr val="000000"/>
                </a:solidFill>
                <a:effectLst/>
                <a:uLnTx/>
                <a:uFillTx/>
                <a:latin typeface="Verdana"/>
                <a:ea typeface="+mn-ea"/>
                <a:cs typeface="+mn-cs"/>
                <a:sym typeface="Wingdings" panose="05000000000000000000" pitchFamily="2" charset="2"/>
              </a:rPr>
              <a:t>overlapings</a:t>
            </a:r>
            <a:r>
              <a:rPr kumimoji="0" lang="en-US" sz="2400" i="0" u="none" strike="noStrike" kern="0" cap="none" spc="0" normalizeH="0" baseline="0" noProof="0" dirty="0">
                <a:ln>
                  <a:noFill/>
                </a:ln>
                <a:solidFill>
                  <a:srgbClr val="000000"/>
                </a:solidFill>
                <a:effectLst/>
                <a:uLnTx/>
                <a:uFillTx/>
                <a:latin typeface="Verdana"/>
                <a:ea typeface="+mn-ea"/>
                <a:cs typeface="+mn-cs"/>
                <a:sym typeface="Wingdings" panose="05000000000000000000" pitchFamily="2" charset="2"/>
              </a:rPr>
              <a:t>.</a:t>
            </a:r>
          </a:p>
          <a:p>
            <a:pPr marL="180975" marR="0" lvl="0" indent="-180975" algn="just" defTabSz="914400" rtl="0" eaLnBrk="0" fontAlgn="base" latinLnBrk="0" hangingPunct="0">
              <a:lnSpc>
                <a:spcPct val="110000"/>
              </a:lnSpc>
              <a:spcBef>
                <a:spcPct val="20000"/>
              </a:spcBef>
              <a:spcAft>
                <a:spcPts val="600"/>
              </a:spcAft>
              <a:buClr>
                <a:srgbClr val="578DA3"/>
              </a:buClr>
              <a:buSzPct val="120000"/>
              <a:buFont typeface="Arial" panose="020B0604020202020204" pitchFamily="34" charset="0"/>
              <a:buChar char="•"/>
              <a:tabLst/>
              <a:defRPr/>
            </a:pPr>
            <a:r>
              <a:rPr kumimoji="0" lang="en-US" sz="2400" b="1" i="0" u="none" strike="noStrike" kern="0" cap="none" spc="0" normalizeH="0" baseline="0" noProof="0" dirty="0">
                <a:ln>
                  <a:noFill/>
                </a:ln>
                <a:solidFill>
                  <a:srgbClr val="000000"/>
                </a:solidFill>
                <a:effectLst/>
                <a:uLnTx/>
                <a:uFillTx/>
                <a:latin typeface="Verdana"/>
                <a:ea typeface="+mn-ea"/>
                <a:cs typeface="+mn-cs"/>
              </a:rPr>
              <a:t>“Reliability” </a:t>
            </a:r>
            <a:r>
              <a:rPr kumimoji="0" lang="en-US" sz="2400" b="0" i="0" u="none" strike="noStrike" kern="0" cap="none" spc="0" normalizeH="0" baseline="0" noProof="0" dirty="0">
                <a:ln>
                  <a:noFill/>
                </a:ln>
                <a:solidFill>
                  <a:srgbClr val="000000"/>
                </a:solidFill>
                <a:effectLst/>
                <a:uLnTx/>
                <a:uFillTx/>
                <a:latin typeface="Verdana"/>
                <a:ea typeface="+mn-ea"/>
                <a:cs typeface="+mn-cs"/>
                <a:sym typeface="Wingdings" panose="05000000000000000000" pitchFamily="2" charset="2"/>
              </a:rPr>
              <a:t> Contract with some </a:t>
            </a:r>
            <a:r>
              <a:rPr kumimoji="0" lang="en-US" sz="2400" b="0" i="0" u="none" strike="noStrike" kern="0" cap="none" spc="0" normalizeH="0" baseline="0" noProof="0" dirty="0" err="1">
                <a:ln>
                  <a:noFill/>
                </a:ln>
                <a:solidFill>
                  <a:srgbClr val="000000"/>
                </a:solidFill>
                <a:effectLst/>
                <a:uLnTx/>
                <a:uFillTx/>
                <a:latin typeface="Verdana"/>
                <a:ea typeface="+mn-ea"/>
                <a:cs typeface="+mn-cs"/>
                <a:sym typeface="Wingdings" panose="05000000000000000000" pitchFamily="2" charset="2"/>
              </a:rPr>
              <a:t>obejectives</a:t>
            </a:r>
            <a:r>
              <a:rPr kumimoji="0" lang="en-US" sz="2400" b="0" i="0" u="none" strike="noStrike" kern="0" cap="none" spc="0" normalizeH="0" baseline="0" noProof="0" dirty="0">
                <a:ln>
                  <a:noFill/>
                </a:ln>
                <a:solidFill>
                  <a:srgbClr val="000000"/>
                </a:solidFill>
                <a:effectLst/>
                <a:uLnTx/>
                <a:uFillTx/>
                <a:latin typeface="Verdana"/>
                <a:ea typeface="+mn-ea"/>
                <a:cs typeface="+mn-cs"/>
                <a:sym typeface="Wingdings" panose="05000000000000000000" pitchFamily="2" charset="2"/>
              </a:rPr>
              <a:t> to achieve during several years! </a:t>
            </a:r>
          </a:p>
        </p:txBody>
      </p:sp>
      <p:sp>
        <p:nvSpPr>
          <p:cNvPr id="8" name="Title 1">
            <a:extLst>
              <a:ext uri="{FF2B5EF4-FFF2-40B4-BE49-F238E27FC236}">
                <a16:creationId xmlns:a16="http://schemas.microsoft.com/office/drawing/2014/main" id="{F40632D0-4516-4DBD-A83E-F0B09EFA1865}"/>
              </a:ext>
            </a:extLst>
          </p:cNvPr>
          <p:cNvSpPr txBox="1">
            <a:spLocks/>
          </p:cNvSpPr>
          <p:nvPr/>
        </p:nvSpPr>
        <p:spPr bwMode="auto">
          <a:xfrm>
            <a:off x="1691680" y="274188"/>
            <a:ext cx="6760687" cy="5625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58775" indent="-358775" algn="l" rtl="0" eaLnBrk="0" fontAlgn="base" hangingPunct="0">
              <a:spcBef>
                <a:spcPct val="0"/>
              </a:spcBef>
              <a:spcAft>
                <a:spcPct val="0"/>
              </a:spcAft>
              <a:defRPr sz="2200" b="1">
                <a:solidFill>
                  <a:srgbClr val="578DA3"/>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indent="0" algn="r"/>
            <a:r>
              <a:rPr lang="en-US" altLang="en-US" sz="3200" dirty="0">
                <a:solidFill>
                  <a:srgbClr val="3072C2"/>
                </a:solidFill>
                <a:latin typeface="+mn-lt"/>
                <a:ea typeface="+mn-ea"/>
                <a:cs typeface="+mn-cs"/>
              </a:rPr>
              <a:t>The key of a consortium…</a:t>
            </a:r>
            <a:endParaRPr lang="en-GB" sz="3200" dirty="0">
              <a:solidFill>
                <a:srgbClr val="3072C2"/>
              </a:solidFill>
              <a:latin typeface="+mn-lt"/>
              <a:ea typeface="+mn-ea"/>
              <a:cs typeface="+mn-cs"/>
            </a:endParaRPr>
          </a:p>
        </p:txBody>
      </p:sp>
      <p:pic>
        <p:nvPicPr>
          <p:cNvPr id="9" name="Picture 2" descr="Resultado de imagen de puzle">
            <a:extLst>
              <a:ext uri="{FF2B5EF4-FFF2-40B4-BE49-F238E27FC236}">
                <a16:creationId xmlns:a16="http://schemas.microsoft.com/office/drawing/2014/main" id="{215EB3F8-9E0B-4B91-BC18-3104454F35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2975" y="3964552"/>
            <a:ext cx="3702421" cy="2776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3906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idx="4294967295"/>
          </p:nvPr>
        </p:nvSpPr>
        <p:spPr>
          <a:xfrm>
            <a:off x="1498848" y="1124744"/>
            <a:ext cx="7321624" cy="4248472"/>
          </a:xfrm>
        </p:spPr>
        <p:txBody>
          <a:bodyPr/>
          <a:lstStyle/>
          <a:p>
            <a:pPr fontAlgn="t">
              <a:buFont typeface="Wingdings" panose="05000000000000000000" pitchFamily="2" charset="2"/>
              <a:buChar char="ü"/>
            </a:pPr>
            <a:r>
              <a:rPr lang="en-US" sz="2400" b="1" i="0" dirty="0"/>
              <a:t>Research and Innovation Action (RIA)</a:t>
            </a:r>
            <a:endParaRPr lang="en-GB" sz="2400" i="0" dirty="0"/>
          </a:p>
          <a:p>
            <a:pPr fontAlgn="auto">
              <a:buFont typeface="Wingdings" panose="05000000000000000000" pitchFamily="2" charset="2"/>
              <a:buChar char="ü"/>
            </a:pPr>
            <a:endParaRPr lang="en-GB" sz="1600" i="0" dirty="0"/>
          </a:p>
          <a:p>
            <a:pPr fontAlgn="t">
              <a:buFont typeface="Wingdings" panose="05000000000000000000" pitchFamily="2" charset="2"/>
              <a:buChar char="ü"/>
            </a:pPr>
            <a:r>
              <a:rPr lang="en-US" sz="2400" b="1" i="0" dirty="0"/>
              <a:t>Innovation Action (IA)</a:t>
            </a:r>
            <a:endParaRPr lang="en-GB" sz="2400" i="0" dirty="0"/>
          </a:p>
          <a:p>
            <a:pPr fontAlgn="auto">
              <a:buFont typeface="Wingdings" panose="05000000000000000000" pitchFamily="2" charset="2"/>
              <a:buChar char="ü"/>
            </a:pPr>
            <a:endParaRPr lang="en-GB" sz="1600" i="0" dirty="0"/>
          </a:p>
          <a:p>
            <a:pPr fontAlgn="t">
              <a:buFont typeface="Wingdings" panose="05000000000000000000" pitchFamily="2" charset="2"/>
              <a:buChar char="ü"/>
            </a:pPr>
            <a:r>
              <a:rPr lang="en-US" sz="2400" b="1" i="0" dirty="0"/>
              <a:t>Coordination and Support Action (CSA)</a:t>
            </a:r>
            <a:endParaRPr lang="en-GB" sz="2400" i="0" dirty="0"/>
          </a:p>
          <a:p>
            <a:pPr fontAlgn="auto">
              <a:buFont typeface="Wingdings" panose="05000000000000000000" pitchFamily="2" charset="2"/>
              <a:buChar char="ü"/>
            </a:pPr>
            <a:endParaRPr lang="en-US" sz="1600" b="1" i="0" dirty="0"/>
          </a:p>
          <a:p>
            <a:pPr fontAlgn="auto">
              <a:buFont typeface="Wingdings" panose="05000000000000000000" pitchFamily="2" charset="2"/>
              <a:buChar char="ü"/>
            </a:pPr>
            <a:r>
              <a:rPr lang="en-GB" sz="2400" b="1" i="0" dirty="0"/>
              <a:t>SME Instrument</a:t>
            </a:r>
          </a:p>
          <a:p>
            <a:pPr fontAlgn="auto"/>
            <a:endParaRPr lang="en-GB" sz="1600" b="1" i="0" dirty="0"/>
          </a:p>
          <a:p>
            <a:pPr marL="400050" lvl="1" indent="0" fontAlgn="auto">
              <a:buNone/>
            </a:pPr>
            <a:r>
              <a:rPr lang="en-US" b="1" dirty="0"/>
              <a:t>Pre-Commercial Procurement </a:t>
            </a:r>
            <a:r>
              <a:rPr lang="en-US" b="1" dirty="0" err="1"/>
              <a:t>Cofund</a:t>
            </a:r>
            <a:r>
              <a:rPr lang="en-US" b="1" dirty="0"/>
              <a:t> (PCP)</a:t>
            </a:r>
            <a:endParaRPr lang="en-GB" b="1" dirty="0"/>
          </a:p>
          <a:p>
            <a:pPr fontAlgn="auto"/>
            <a:endParaRPr lang="en-US" sz="1600" b="1" dirty="0"/>
          </a:p>
          <a:p>
            <a:pPr fontAlgn="auto">
              <a:buFont typeface="Wingdings" panose="05000000000000000000" pitchFamily="2" charset="2"/>
              <a:buChar char="ü"/>
            </a:pPr>
            <a:r>
              <a:rPr lang="en-GB" sz="2400" b="1" dirty="0"/>
              <a:t>Fast Track to Innovation Pilot</a:t>
            </a:r>
            <a:endParaRPr lang="en-US" sz="2400" b="1" dirty="0"/>
          </a:p>
        </p:txBody>
      </p:sp>
      <p:sp>
        <p:nvSpPr>
          <p:cNvPr id="2" name="Slide Number Placeholder 1"/>
          <p:cNvSpPr>
            <a:spLocks noGrp="1"/>
          </p:cNvSpPr>
          <p:nvPr>
            <p:ph type="sldNum" sz="quarter" idx="4294967295"/>
          </p:nvPr>
        </p:nvSpPr>
        <p:spPr>
          <a:xfrm>
            <a:off x="6553200" y="6245225"/>
            <a:ext cx="2133600" cy="476250"/>
          </a:xfrm>
          <a:prstGeom prst="rect">
            <a:avLst/>
          </a:prstGeom>
        </p:spPr>
        <p:txBody>
          <a:bodyPr/>
          <a:lstStyle/>
          <a:p>
            <a:pPr>
              <a:defRPr/>
            </a:pPr>
            <a:fld id="{FF8F7A0E-3899-459E-A7DB-544FDA50ED31}" type="slidenum">
              <a:rPr lang="en-GB" smtClean="0">
                <a:solidFill>
                  <a:srgbClr val="000000"/>
                </a:solidFill>
              </a:rPr>
              <a:pPr>
                <a:defRPr/>
              </a:pPr>
              <a:t>55</a:t>
            </a:fld>
            <a:endParaRPr lang="en-GB" dirty="0">
              <a:solidFill>
                <a:srgbClr val="000000"/>
              </a:solidFill>
            </a:endParaRPr>
          </a:p>
        </p:txBody>
      </p:sp>
      <p:sp>
        <p:nvSpPr>
          <p:cNvPr id="6" name="Text Placeholder 1"/>
          <p:cNvSpPr txBox="1">
            <a:spLocks/>
          </p:cNvSpPr>
          <p:nvPr/>
        </p:nvSpPr>
        <p:spPr bwMode="auto">
          <a:xfrm>
            <a:off x="755576" y="265113"/>
            <a:ext cx="7664524" cy="5778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lang="es-ES"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lang="es-ES"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s-ES"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lang="es-ES"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lang="es-ES"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indent="0" algn="r">
              <a:buFont typeface="Arial" pitchFamily="34" charset="0"/>
              <a:buNone/>
              <a:tabLst>
                <a:tab pos="1343025" algn="l"/>
              </a:tabLst>
            </a:pPr>
            <a:r>
              <a:rPr lang="en-GB" altLang="en-US" b="1" dirty="0">
                <a:solidFill>
                  <a:srgbClr val="0070C0"/>
                </a:solidFill>
              </a:rPr>
              <a:t>Funding instruments 2018-2020</a:t>
            </a:r>
          </a:p>
          <a:p>
            <a:pPr>
              <a:tabLst>
                <a:tab pos="1343025" algn="l"/>
              </a:tabLst>
            </a:pPr>
            <a:endParaRPr lang="en-GB" dirty="0">
              <a:solidFill>
                <a:srgbClr val="0070C0"/>
              </a:solidFill>
            </a:endParaRPr>
          </a:p>
        </p:txBody>
      </p:sp>
      <p:pic>
        <p:nvPicPr>
          <p:cNvPr id="4098" name="Picture 2" descr="http://www.automaths.com/jeux/mastermind/delet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166219"/>
            <a:ext cx="342900" cy="342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9566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idx="4294967295"/>
          </p:nvPr>
        </p:nvSpPr>
        <p:spPr>
          <a:xfrm>
            <a:off x="755576" y="1124744"/>
            <a:ext cx="7880548" cy="4824536"/>
          </a:xfrm>
        </p:spPr>
        <p:txBody>
          <a:bodyPr>
            <a:normAutofit/>
          </a:bodyPr>
          <a:lstStyle/>
          <a:p>
            <a:pPr marL="88900" indent="-88900" algn="just"/>
            <a:r>
              <a:rPr lang="en-GB" sz="2000" b="1" dirty="0"/>
              <a:t> </a:t>
            </a:r>
            <a:r>
              <a:rPr lang="en-GB" sz="2400" b="1" dirty="0" err="1"/>
              <a:t>Objetive</a:t>
            </a:r>
            <a:r>
              <a:rPr lang="en-GB" sz="2400" i="0" dirty="0"/>
              <a:t>: </a:t>
            </a:r>
            <a:r>
              <a:rPr lang="en-GB" sz="2400" dirty="0"/>
              <a:t>To develop new knowledge or well to explore the feasibility of a new technology, service or solution.</a:t>
            </a:r>
          </a:p>
          <a:p>
            <a:pPr marL="0" indent="0" algn="just">
              <a:buNone/>
            </a:pPr>
            <a:r>
              <a:rPr lang="en-GB" sz="1800" dirty="0"/>
              <a:t>It may include fundamental and applied research, technology development and integration, testing and validation of a prototype at small scale in a laboratory or simulated environment. </a:t>
            </a:r>
          </a:p>
          <a:p>
            <a:pPr marL="400050" lvl="1" indent="0" algn="just">
              <a:buNone/>
            </a:pPr>
            <a:endParaRPr lang="en-GB" i="0" dirty="0"/>
          </a:p>
          <a:p>
            <a:pPr algn="just"/>
            <a:r>
              <a:rPr lang="en-US" sz="2400" b="1" i="0" dirty="0"/>
              <a:t>Funding</a:t>
            </a:r>
            <a:r>
              <a:rPr lang="en-US" sz="2400" i="0" dirty="0"/>
              <a:t>: </a:t>
            </a:r>
            <a:r>
              <a:rPr lang="en-US" sz="2400" dirty="0" err="1"/>
              <a:t>Upto</a:t>
            </a:r>
            <a:r>
              <a:rPr lang="en-US" sz="2400" i="0" dirty="0"/>
              <a:t> </a:t>
            </a:r>
            <a:r>
              <a:rPr lang="en-US" sz="2400" b="1" i="0" dirty="0"/>
              <a:t>100%</a:t>
            </a:r>
            <a:r>
              <a:rPr lang="en-US" sz="2400" i="0" dirty="0"/>
              <a:t> of the eligible costs</a:t>
            </a:r>
          </a:p>
          <a:p>
            <a:pPr algn="just"/>
            <a:endParaRPr lang="en-GB" sz="2400" i="0" dirty="0"/>
          </a:p>
          <a:p>
            <a:pPr marL="88900" indent="-88900" algn="just"/>
            <a:r>
              <a:rPr lang="en-GB" sz="2400" b="1" i="0" dirty="0"/>
              <a:t> Eligibility criteria: Three independent legal entities</a:t>
            </a:r>
            <a:r>
              <a:rPr lang="en-GB" sz="2400" i="0" dirty="0"/>
              <a:t> based in 3 different Member States or Associated Countries. </a:t>
            </a:r>
          </a:p>
        </p:txBody>
      </p:sp>
      <p:sp>
        <p:nvSpPr>
          <p:cNvPr id="2" name="Slide Number Placeholder 1"/>
          <p:cNvSpPr>
            <a:spLocks noGrp="1"/>
          </p:cNvSpPr>
          <p:nvPr>
            <p:ph type="sldNum" sz="quarter" idx="4294967295"/>
          </p:nvPr>
        </p:nvSpPr>
        <p:spPr>
          <a:xfrm>
            <a:off x="6553200" y="6245225"/>
            <a:ext cx="2133600" cy="476250"/>
          </a:xfrm>
          <a:prstGeom prst="rect">
            <a:avLst/>
          </a:prstGeom>
        </p:spPr>
        <p:txBody>
          <a:bodyPr/>
          <a:lstStyle/>
          <a:p>
            <a:pPr>
              <a:defRPr/>
            </a:pPr>
            <a:fld id="{FF8F7A0E-3899-459E-A7DB-544FDA50ED31}" type="slidenum">
              <a:rPr lang="en-GB" smtClean="0">
                <a:solidFill>
                  <a:srgbClr val="000000"/>
                </a:solidFill>
              </a:rPr>
              <a:pPr>
                <a:defRPr/>
              </a:pPr>
              <a:t>56</a:t>
            </a:fld>
            <a:endParaRPr lang="en-GB" dirty="0">
              <a:solidFill>
                <a:srgbClr val="000000"/>
              </a:solidFill>
            </a:endParaRPr>
          </a:p>
        </p:txBody>
      </p:sp>
      <p:sp>
        <p:nvSpPr>
          <p:cNvPr id="6" name="Text Placeholder 1"/>
          <p:cNvSpPr txBox="1">
            <a:spLocks/>
          </p:cNvSpPr>
          <p:nvPr/>
        </p:nvSpPr>
        <p:spPr bwMode="auto">
          <a:xfrm>
            <a:off x="827584" y="343801"/>
            <a:ext cx="7664524" cy="5778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lang="es-ES"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lang="es-ES"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s-ES"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lang="es-ES"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lang="es-ES"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indent="0" algn="r">
              <a:buFont typeface="Arial" pitchFamily="34" charset="0"/>
              <a:buNone/>
              <a:tabLst>
                <a:tab pos="1343025" algn="l"/>
              </a:tabLst>
            </a:pPr>
            <a:r>
              <a:rPr lang="en-GB" altLang="en-US" b="1" dirty="0">
                <a:solidFill>
                  <a:srgbClr val="0070C0"/>
                </a:solidFill>
              </a:rPr>
              <a:t>Research and Innovation Action (RIA)</a:t>
            </a:r>
          </a:p>
          <a:p>
            <a:pPr marL="0" indent="0">
              <a:buNone/>
              <a:tabLst>
                <a:tab pos="1343025" algn="l"/>
              </a:tabLst>
            </a:pPr>
            <a:endParaRPr lang="en-GB" dirty="0">
              <a:solidFill>
                <a:srgbClr val="0070C0"/>
              </a:solidFill>
            </a:endParaRPr>
          </a:p>
        </p:txBody>
      </p:sp>
    </p:spTree>
    <p:extLst>
      <p:ext uri="{BB962C8B-B14F-4D97-AF65-F5344CB8AC3E}">
        <p14:creationId xmlns:p14="http://schemas.microsoft.com/office/powerpoint/2010/main" val="1797717905"/>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idx="4294967295"/>
          </p:nvPr>
        </p:nvSpPr>
        <p:spPr>
          <a:xfrm>
            <a:off x="723900" y="1124743"/>
            <a:ext cx="7952556" cy="4390231"/>
          </a:xfrm>
        </p:spPr>
        <p:txBody>
          <a:bodyPr/>
          <a:lstStyle/>
          <a:p>
            <a:pPr marL="179388" indent="-179388" algn="just"/>
            <a:r>
              <a:rPr lang="en-GB" sz="2400" b="1" dirty="0" err="1"/>
              <a:t>Objetive</a:t>
            </a:r>
            <a:r>
              <a:rPr lang="en-GB" sz="2400" b="1" dirty="0"/>
              <a:t>: </a:t>
            </a:r>
            <a:r>
              <a:rPr lang="en-GB" sz="2400" dirty="0"/>
              <a:t>To p</a:t>
            </a:r>
            <a:r>
              <a:rPr lang="es-ES" sz="2400" dirty="0" err="1"/>
              <a:t>roduce</a:t>
            </a:r>
            <a:r>
              <a:rPr lang="es-ES" sz="2400" dirty="0"/>
              <a:t> </a:t>
            </a:r>
            <a:r>
              <a:rPr lang="es-ES" sz="2400" dirty="0" err="1"/>
              <a:t>plans</a:t>
            </a:r>
            <a:r>
              <a:rPr lang="es-ES" sz="2400" dirty="0"/>
              <a:t>, </a:t>
            </a:r>
            <a:r>
              <a:rPr lang="es-ES" sz="2400" dirty="0" err="1"/>
              <a:t>structures</a:t>
            </a:r>
            <a:r>
              <a:rPr lang="es-ES" sz="2400" dirty="0"/>
              <a:t> </a:t>
            </a:r>
            <a:r>
              <a:rPr lang="es-ES" sz="2400" dirty="0" err="1"/>
              <a:t>or</a:t>
            </a:r>
            <a:r>
              <a:rPr lang="es-ES" sz="2400" dirty="0"/>
              <a:t> </a:t>
            </a:r>
            <a:r>
              <a:rPr lang="es-ES" sz="2400" dirty="0" err="1"/>
              <a:t>to</a:t>
            </a:r>
            <a:r>
              <a:rPr lang="es-ES" sz="2400" dirty="0"/>
              <a:t> </a:t>
            </a:r>
            <a:r>
              <a:rPr lang="es-ES" sz="2400" dirty="0" err="1"/>
              <a:t>design</a:t>
            </a:r>
            <a:r>
              <a:rPr lang="es-ES" sz="2400" dirty="0"/>
              <a:t> new </a:t>
            </a:r>
            <a:r>
              <a:rPr lang="es-ES" sz="2400" dirty="0" err="1"/>
              <a:t>products</a:t>
            </a:r>
            <a:r>
              <a:rPr lang="es-ES" sz="2400" dirty="0"/>
              <a:t>, </a:t>
            </a:r>
            <a:r>
              <a:rPr lang="es-ES" sz="2400" dirty="0" err="1"/>
              <a:t>processes</a:t>
            </a:r>
            <a:r>
              <a:rPr lang="es-ES" sz="2400" dirty="0"/>
              <a:t> and </a:t>
            </a:r>
            <a:r>
              <a:rPr lang="es-ES" sz="2400" dirty="0" err="1"/>
              <a:t>enhanced</a:t>
            </a:r>
            <a:r>
              <a:rPr lang="es-ES" sz="2400" dirty="0"/>
              <a:t> </a:t>
            </a:r>
            <a:r>
              <a:rPr lang="es-ES" sz="2400" dirty="0" err="1"/>
              <a:t>or</a:t>
            </a:r>
            <a:r>
              <a:rPr lang="es-ES" sz="2400" dirty="0"/>
              <a:t> </a:t>
            </a:r>
            <a:r>
              <a:rPr lang="es-ES" sz="2400" dirty="0" err="1"/>
              <a:t>improved</a:t>
            </a:r>
            <a:r>
              <a:rPr lang="es-ES" sz="2400" dirty="0"/>
              <a:t> </a:t>
            </a:r>
            <a:r>
              <a:rPr lang="es-ES" sz="2400" dirty="0" err="1"/>
              <a:t>services</a:t>
            </a:r>
            <a:r>
              <a:rPr lang="es-ES" sz="2400" dirty="0"/>
              <a:t>.</a:t>
            </a:r>
            <a:endParaRPr lang="en-GB" sz="2400" b="1" dirty="0"/>
          </a:p>
          <a:p>
            <a:pPr marL="0" indent="0" algn="just">
              <a:buNone/>
            </a:pPr>
            <a:r>
              <a:rPr lang="en-GB" sz="1800" dirty="0"/>
              <a:t>It may include prototyping, testing, demonstrations, pilots, validation and large scale and market replication.</a:t>
            </a:r>
          </a:p>
          <a:p>
            <a:pPr marL="0" indent="0" algn="just">
              <a:buNone/>
            </a:pPr>
            <a:endParaRPr lang="en-US" dirty="0"/>
          </a:p>
          <a:p>
            <a:pPr algn="just"/>
            <a:r>
              <a:rPr lang="en-US" sz="2000" b="1" dirty="0"/>
              <a:t>Funding</a:t>
            </a:r>
            <a:r>
              <a:rPr lang="en-US" sz="2000" dirty="0"/>
              <a:t>: </a:t>
            </a:r>
            <a:r>
              <a:rPr lang="en-US" sz="2000" dirty="0" err="1"/>
              <a:t>Upto</a:t>
            </a:r>
            <a:r>
              <a:rPr lang="en-US" sz="2000" dirty="0"/>
              <a:t> </a:t>
            </a:r>
            <a:r>
              <a:rPr lang="en-US" sz="2000" b="1" dirty="0"/>
              <a:t>70%</a:t>
            </a:r>
            <a:r>
              <a:rPr lang="en-US" sz="2000" dirty="0"/>
              <a:t> of the eligible costs, BUT </a:t>
            </a:r>
            <a:r>
              <a:rPr lang="en-US" sz="2000" dirty="0" err="1"/>
              <a:t>upto</a:t>
            </a:r>
            <a:r>
              <a:rPr lang="en-US" sz="2000" dirty="0"/>
              <a:t> 100% for non-profit </a:t>
            </a:r>
            <a:r>
              <a:rPr lang="en-US" sz="2000" dirty="0" err="1"/>
              <a:t>organisations</a:t>
            </a:r>
            <a:r>
              <a:rPr lang="en-US" sz="2000" dirty="0"/>
              <a:t>.</a:t>
            </a:r>
          </a:p>
          <a:p>
            <a:pPr algn="just"/>
            <a:endParaRPr lang="en-GB" sz="2000" dirty="0"/>
          </a:p>
          <a:p>
            <a:pPr marL="88900" indent="-88900" algn="just"/>
            <a:r>
              <a:rPr lang="en-GB" sz="2000" b="1" dirty="0"/>
              <a:t> Eligibility criteria: Three independent legal entities</a:t>
            </a:r>
            <a:r>
              <a:rPr lang="en-GB" sz="2000" dirty="0"/>
              <a:t> based in 3 different Member States or Associated Countries. </a:t>
            </a:r>
          </a:p>
          <a:p>
            <a:pPr marL="0" indent="0">
              <a:buNone/>
            </a:pPr>
            <a:endParaRPr lang="en-GB" sz="2000" i="0" dirty="0">
              <a:solidFill>
                <a:srgbClr val="0070C0"/>
              </a:solidFill>
            </a:endParaRPr>
          </a:p>
        </p:txBody>
      </p:sp>
      <p:sp>
        <p:nvSpPr>
          <p:cNvPr id="2" name="Slide Number Placeholder 1"/>
          <p:cNvSpPr>
            <a:spLocks noGrp="1"/>
          </p:cNvSpPr>
          <p:nvPr>
            <p:ph type="sldNum" sz="quarter" idx="4294967295"/>
          </p:nvPr>
        </p:nvSpPr>
        <p:spPr>
          <a:xfrm>
            <a:off x="6553200" y="6245225"/>
            <a:ext cx="2133600" cy="476250"/>
          </a:xfrm>
          <a:prstGeom prst="rect">
            <a:avLst/>
          </a:prstGeom>
        </p:spPr>
        <p:txBody>
          <a:bodyPr/>
          <a:lstStyle/>
          <a:p>
            <a:pPr>
              <a:defRPr/>
            </a:pPr>
            <a:fld id="{FF8F7A0E-3899-459E-A7DB-544FDA50ED31}" type="slidenum">
              <a:rPr lang="en-GB" smtClean="0">
                <a:solidFill>
                  <a:srgbClr val="000000"/>
                </a:solidFill>
              </a:rPr>
              <a:pPr>
                <a:defRPr/>
              </a:pPr>
              <a:t>57</a:t>
            </a:fld>
            <a:endParaRPr lang="en-GB" dirty="0">
              <a:solidFill>
                <a:srgbClr val="000000"/>
              </a:solidFill>
            </a:endParaRPr>
          </a:p>
        </p:txBody>
      </p:sp>
      <p:sp>
        <p:nvSpPr>
          <p:cNvPr id="6" name="Text Placeholder 1"/>
          <p:cNvSpPr txBox="1">
            <a:spLocks/>
          </p:cNvSpPr>
          <p:nvPr/>
        </p:nvSpPr>
        <p:spPr bwMode="auto">
          <a:xfrm>
            <a:off x="827584" y="289069"/>
            <a:ext cx="7664524" cy="5778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lang="es-ES"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lang="es-ES"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s-ES"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lang="es-ES"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lang="es-ES"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indent="0" algn="r">
              <a:buFont typeface="Arial" pitchFamily="34" charset="0"/>
              <a:buNone/>
              <a:tabLst>
                <a:tab pos="1343025" algn="l"/>
              </a:tabLst>
            </a:pPr>
            <a:r>
              <a:rPr lang="en-GB" altLang="en-US" b="1" dirty="0">
                <a:solidFill>
                  <a:srgbClr val="0070C0"/>
                </a:solidFill>
              </a:rPr>
              <a:t>Innovation Action (IA)</a:t>
            </a:r>
          </a:p>
          <a:p>
            <a:pPr marL="0" indent="0">
              <a:buNone/>
              <a:tabLst>
                <a:tab pos="1343025" algn="l"/>
              </a:tabLst>
            </a:pPr>
            <a:endParaRPr lang="en-GB" dirty="0">
              <a:solidFill>
                <a:srgbClr val="0070C0"/>
              </a:solidFill>
            </a:endParaRPr>
          </a:p>
        </p:txBody>
      </p:sp>
    </p:spTree>
    <p:extLst>
      <p:ext uri="{BB962C8B-B14F-4D97-AF65-F5344CB8AC3E}">
        <p14:creationId xmlns:p14="http://schemas.microsoft.com/office/powerpoint/2010/main" val="2974391326"/>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idx="4294967295"/>
          </p:nvPr>
        </p:nvSpPr>
        <p:spPr>
          <a:xfrm>
            <a:off x="755576" y="1124744"/>
            <a:ext cx="7992888" cy="5040560"/>
          </a:xfrm>
        </p:spPr>
        <p:txBody>
          <a:bodyPr>
            <a:normAutofit/>
          </a:bodyPr>
          <a:lstStyle/>
          <a:p>
            <a:pPr marL="179388" indent="-179388" algn="just"/>
            <a:r>
              <a:rPr lang="en-GB" sz="2400" b="1" i="0" dirty="0"/>
              <a:t>Consists </a:t>
            </a:r>
            <a:r>
              <a:rPr lang="en-GB" sz="2400" b="1" dirty="0"/>
              <a:t>o</a:t>
            </a:r>
            <a:r>
              <a:rPr lang="en-GB" sz="2400" b="1" i="0" dirty="0"/>
              <a:t>n</a:t>
            </a:r>
            <a:r>
              <a:rPr lang="en-GB" sz="2400" i="0" dirty="0"/>
              <a:t>: Accompanying measures such as normalisation, dissemination and communication, </a:t>
            </a:r>
            <a:r>
              <a:rPr lang="en-GB" sz="2400" i="0" dirty="0" err="1"/>
              <a:t>networkg</a:t>
            </a:r>
            <a:r>
              <a:rPr lang="en-GB" sz="2400" i="0" dirty="0"/>
              <a:t> creation, support services, dialogues on policies, exercises and studies for mutual learning, complementary activities such as strategic planning, coordination of networks among different countries,…</a:t>
            </a:r>
          </a:p>
          <a:p>
            <a:pPr marL="179388" indent="-179388" algn="just"/>
            <a:endParaRPr lang="es-ES" sz="1600" dirty="0"/>
          </a:p>
          <a:p>
            <a:pPr algn="just"/>
            <a:r>
              <a:rPr lang="en-US" sz="2400" b="1" dirty="0"/>
              <a:t>Funding</a:t>
            </a:r>
            <a:r>
              <a:rPr lang="en-US" sz="2400" dirty="0"/>
              <a:t>: </a:t>
            </a:r>
            <a:r>
              <a:rPr lang="en-US" sz="2400" dirty="0" err="1"/>
              <a:t>Upto</a:t>
            </a:r>
            <a:r>
              <a:rPr lang="en-US" sz="2400" dirty="0"/>
              <a:t> </a:t>
            </a:r>
            <a:r>
              <a:rPr lang="en-US" sz="2400" b="1" dirty="0"/>
              <a:t>100%</a:t>
            </a:r>
            <a:r>
              <a:rPr lang="en-US" sz="2400" dirty="0"/>
              <a:t> of the eligible costs</a:t>
            </a:r>
          </a:p>
          <a:p>
            <a:pPr marL="0" indent="0" algn="just">
              <a:buNone/>
            </a:pPr>
            <a:endParaRPr lang="en-GB" sz="2400" dirty="0"/>
          </a:p>
          <a:p>
            <a:pPr marL="88900" indent="-88900" algn="just"/>
            <a:r>
              <a:rPr lang="en-GB" sz="2400" b="1" dirty="0"/>
              <a:t> Eligibility criteria: One legal entity</a:t>
            </a:r>
            <a:r>
              <a:rPr lang="en-GB" sz="2400" dirty="0"/>
              <a:t> based in a Member State or Associated Country.</a:t>
            </a:r>
            <a:endParaRPr lang="en-GB" sz="2000" dirty="0"/>
          </a:p>
          <a:p>
            <a:endParaRPr lang="en-GB" sz="2000" dirty="0"/>
          </a:p>
        </p:txBody>
      </p:sp>
      <p:sp>
        <p:nvSpPr>
          <p:cNvPr id="2" name="Slide Number Placeholder 1"/>
          <p:cNvSpPr>
            <a:spLocks noGrp="1"/>
          </p:cNvSpPr>
          <p:nvPr>
            <p:ph type="sldNum" sz="quarter" idx="4294967295"/>
          </p:nvPr>
        </p:nvSpPr>
        <p:spPr>
          <a:xfrm>
            <a:off x="6553200" y="6245225"/>
            <a:ext cx="2133600" cy="476250"/>
          </a:xfrm>
          <a:prstGeom prst="rect">
            <a:avLst/>
          </a:prstGeom>
        </p:spPr>
        <p:txBody>
          <a:bodyPr/>
          <a:lstStyle/>
          <a:p>
            <a:pPr>
              <a:defRPr/>
            </a:pPr>
            <a:fld id="{FF8F7A0E-3899-459E-A7DB-544FDA50ED31}" type="slidenum">
              <a:rPr lang="en-GB" smtClean="0">
                <a:solidFill>
                  <a:srgbClr val="000000"/>
                </a:solidFill>
              </a:rPr>
              <a:pPr>
                <a:defRPr/>
              </a:pPr>
              <a:t>58</a:t>
            </a:fld>
            <a:endParaRPr lang="en-GB" dirty="0">
              <a:solidFill>
                <a:srgbClr val="000000"/>
              </a:solidFill>
            </a:endParaRPr>
          </a:p>
        </p:txBody>
      </p:sp>
      <p:sp>
        <p:nvSpPr>
          <p:cNvPr id="6" name="Text Placeholder 1"/>
          <p:cNvSpPr txBox="1">
            <a:spLocks/>
          </p:cNvSpPr>
          <p:nvPr/>
        </p:nvSpPr>
        <p:spPr bwMode="auto">
          <a:xfrm>
            <a:off x="971600" y="265113"/>
            <a:ext cx="7664524" cy="5778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lang="es-ES"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lang="es-ES"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s-ES"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lang="es-ES"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lang="es-ES"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indent="0" algn="r">
              <a:buFont typeface="Arial" pitchFamily="34" charset="0"/>
              <a:buNone/>
              <a:tabLst>
                <a:tab pos="1343025" algn="l"/>
              </a:tabLst>
            </a:pPr>
            <a:r>
              <a:rPr lang="en-GB" altLang="en-US" b="1" dirty="0">
                <a:solidFill>
                  <a:srgbClr val="0070C0"/>
                </a:solidFill>
              </a:rPr>
              <a:t>Coordination and Support Action (CSA)</a:t>
            </a:r>
          </a:p>
          <a:p>
            <a:pPr marL="0" indent="0">
              <a:buNone/>
              <a:tabLst>
                <a:tab pos="1343025" algn="l"/>
              </a:tabLst>
            </a:pPr>
            <a:endParaRPr lang="en-GB" dirty="0">
              <a:solidFill>
                <a:srgbClr val="0070C0"/>
              </a:solidFill>
            </a:endParaRPr>
          </a:p>
        </p:txBody>
      </p:sp>
    </p:spTree>
    <p:extLst>
      <p:ext uri="{BB962C8B-B14F-4D97-AF65-F5344CB8AC3E}">
        <p14:creationId xmlns:p14="http://schemas.microsoft.com/office/powerpoint/2010/main" val="4033260878"/>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idx="4294967295"/>
          </p:nvPr>
        </p:nvSpPr>
        <p:spPr>
          <a:xfrm>
            <a:off x="899592" y="1052736"/>
            <a:ext cx="7960270" cy="4995327"/>
          </a:xfrm>
        </p:spPr>
        <p:txBody>
          <a:bodyPr>
            <a:normAutofit/>
          </a:bodyPr>
          <a:lstStyle/>
          <a:p>
            <a:pPr marL="88900" indent="-88900" algn="just"/>
            <a:r>
              <a:rPr lang="en-GB" sz="2000" b="1" i="0" dirty="0">
                <a:solidFill>
                  <a:srgbClr val="0070C0"/>
                </a:solidFill>
              </a:rPr>
              <a:t> </a:t>
            </a:r>
            <a:r>
              <a:rPr lang="en-GB" sz="2000" b="1" i="0" dirty="0"/>
              <a:t>Description</a:t>
            </a:r>
            <a:r>
              <a:rPr lang="en-GB" sz="2000" i="0" dirty="0"/>
              <a:t>: </a:t>
            </a:r>
            <a:r>
              <a:rPr lang="es-ES" sz="2000" i="0" dirty="0"/>
              <a:t>I</a:t>
            </a:r>
            <a:r>
              <a:rPr lang="es-ES" sz="2000" dirty="0"/>
              <a:t>nstrumento </a:t>
            </a:r>
            <a:r>
              <a:rPr lang="es-ES" sz="2000" dirty="0" err="1"/>
              <a:t>for</a:t>
            </a:r>
            <a:r>
              <a:rPr lang="es-ES" sz="2000" dirty="0"/>
              <a:t> </a:t>
            </a:r>
            <a:r>
              <a:rPr lang="es-ES" sz="2000" dirty="0" err="1"/>
              <a:t>innovative</a:t>
            </a:r>
            <a:r>
              <a:rPr lang="es-ES" sz="2000" dirty="0"/>
              <a:t> </a:t>
            </a:r>
            <a:r>
              <a:rPr lang="es-ES" sz="2000" dirty="0" err="1"/>
              <a:t>SMEs</a:t>
            </a:r>
            <a:r>
              <a:rPr lang="es-ES" sz="2000" dirty="0"/>
              <a:t> </a:t>
            </a:r>
            <a:r>
              <a:rPr lang="es-ES" sz="2000" dirty="0" err="1"/>
              <a:t>aiming</a:t>
            </a:r>
            <a:r>
              <a:rPr lang="es-ES" sz="2000" dirty="0"/>
              <a:t> </a:t>
            </a:r>
            <a:r>
              <a:rPr lang="es-ES" sz="2000" dirty="0" err="1"/>
              <a:t>to</a:t>
            </a:r>
            <a:r>
              <a:rPr lang="es-ES" sz="2000" dirty="0"/>
              <a:t> </a:t>
            </a:r>
            <a:r>
              <a:rPr lang="es-ES" sz="2000" dirty="0" err="1"/>
              <a:t>growth</a:t>
            </a:r>
            <a:r>
              <a:rPr lang="es-ES" sz="2000" dirty="0"/>
              <a:t> and </a:t>
            </a:r>
            <a:r>
              <a:rPr lang="es-ES" sz="2000" dirty="0" err="1"/>
              <a:t>to</a:t>
            </a:r>
            <a:r>
              <a:rPr lang="es-ES" sz="2000" dirty="0"/>
              <a:t> </a:t>
            </a:r>
            <a:r>
              <a:rPr lang="es-ES" sz="2000" dirty="0" err="1"/>
              <a:t>go</a:t>
            </a:r>
            <a:r>
              <a:rPr lang="es-ES" sz="2000" dirty="0"/>
              <a:t> International.</a:t>
            </a:r>
          </a:p>
          <a:p>
            <a:pPr marL="88900" indent="-88900" algn="just"/>
            <a:endParaRPr lang="en-GB" sz="2000" i="0" dirty="0"/>
          </a:p>
          <a:p>
            <a:pPr algn="just"/>
            <a:r>
              <a:rPr lang="en-US" sz="2000" b="1" i="0" dirty="0"/>
              <a:t>Funding</a:t>
            </a:r>
            <a:r>
              <a:rPr lang="en-US" sz="2000" i="0" dirty="0"/>
              <a:t>: </a:t>
            </a:r>
            <a:r>
              <a:rPr lang="en-US" sz="2000" dirty="0" err="1"/>
              <a:t>Upto</a:t>
            </a:r>
            <a:r>
              <a:rPr lang="en-US" sz="2000" i="0" dirty="0"/>
              <a:t> </a:t>
            </a:r>
            <a:r>
              <a:rPr lang="en-US" sz="2000" b="1" i="0" dirty="0"/>
              <a:t>70%</a:t>
            </a:r>
            <a:r>
              <a:rPr lang="en-US" sz="2000" i="0" dirty="0"/>
              <a:t> of the eligible costs</a:t>
            </a:r>
          </a:p>
          <a:p>
            <a:pPr lvl="1" algn="just"/>
            <a:r>
              <a:rPr lang="en-US" sz="1600" dirty="0"/>
              <a:t>Phase-1 </a:t>
            </a:r>
            <a:r>
              <a:rPr lang="en-US" sz="1600" dirty="0">
                <a:sym typeface="Wingdings" panose="05000000000000000000" pitchFamily="2" charset="2"/>
              </a:rPr>
              <a:t> Lump Sum of 50 k€ and duration of 6 months</a:t>
            </a:r>
          </a:p>
          <a:p>
            <a:pPr lvl="1" algn="just"/>
            <a:r>
              <a:rPr lang="en-US" sz="1600" i="0" dirty="0">
                <a:sym typeface="Wingdings" panose="05000000000000000000" pitchFamily="2" charset="2"/>
              </a:rPr>
              <a:t>Phase-2  0,5-2,5 M€ EC requested and project </a:t>
            </a:r>
            <a:r>
              <a:rPr lang="en-US" sz="1600" i="0" dirty="0" err="1">
                <a:sym typeface="Wingdings" panose="05000000000000000000" pitchFamily="2" charset="2"/>
              </a:rPr>
              <a:t>upto</a:t>
            </a:r>
            <a:r>
              <a:rPr lang="en-US" sz="1600" i="0" dirty="0">
                <a:sym typeface="Wingdings" panose="05000000000000000000" pitchFamily="2" charset="2"/>
              </a:rPr>
              <a:t> 2 years</a:t>
            </a:r>
          </a:p>
          <a:p>
            <a:pPr lvl="1" algn="just"/>
            <a:r>
              <a:rPr lang="en-US" sz="1600" dirty="0">
                <a:sym typeface="Wingdings" panose="05000000000000000000" pitchFamily="2" charset="2"/>
              </a:rPr>
              <a:t>Phase-3 </a:t>
            </a:r>
            <a:r>
              <a:rPr lang="en-US" sz="1600" dirty="0" err="1">
                <a:sym typeface="Wingdings" panose="05000000000000000000" pitchFamily="2" charset="2"/>
              </a:rPr>
              <a:t>Commercialisation</a:t>
            </a:r>
            <a:r>
              <a:rPr lang="en-US" sz="1600" dirty="0">
                <a:sym typeface="Wingdings" panose="05000000000000000000" pitchFamily="2" charset="2"/>
              </a:rPr>
              <a:t>  No funding only support in mentoring, training, by the EEN.</a:t>
            </a:r>
            <a:endParaRPr lang="en-US" sz="1600" i="0" dirty="0"/>
          </a:p>
          <a:p>
            <a:pPr algn="just"/>
            <a:endParaRPr lang="en-GB" sz="2000" i="0" dirty="0"/>
          </a:p>
          <a:p>
            <a:pPr marL="88900" indent="-88900" algn="just"/>
            <a:r>
              <a:rPr lang="en-GB" sz="2000" b="1" i="0" dirty="0"/>
              <a:t> Eligibility</a:t>
            </a:r>
            <a:r>
              <a:rPr lang="en-GB" sz="2000" b="1" dirty="0"/>
              <a:t>:</a:t>
            </a:r>
            <a:r>
              <a:rPr lang="en-GB" sz="2000" i="0" dirty="0"/>
              <a:t> SMEs from the MMSS or Associated countries.</a:t>
            </a:r>
          </a:p>
          <a:p>
            <a:pPr marL="88900" indent="-88900" algn="just"/>
            <a:endParaRPr lang="en-GB" sz="1800" b="1" i="0" dirty="0"/>
          </a:p>
          <a:p>
            <a:pPr marL="0" indent="0">
              <a:buNone/>
            </a:pPr>
            <a:r>
              <a:rPr lang="en-GB" sz="1800" b="1" i="1" dirty="0"/>
              <a:t>NB:</a:t>
            </a:r>
            <a:r>
              <a:rPr lang="en-GB" sz="1800" i="1" dirty="0"/>
              <a:t>	3 cut-off a year and NO TOPICS (bottom-up)</a:t>
            </a:r>
            <a:r>
              <a:rPr lang="en-GB" sz="1600" i="0" dirty="0"/>
              <a:t>	</a:t>
            </a:r>
          </a:p>
        </p:txBody>
      </p:sp>
      <p:sp>
        <p:nvSpPr>
          <p:cNvPr id="2" name="Slide Number Placeholder 1"/>
          <p:cNvSpPr>
            <a:spLocks noGrp="1"/>
          </p:cNvSpPr>
          <p:nvPr>
            <p:ph type="sldNum" sz="quarter" idx="4294967295"/>
          </p:nvPr>
        </p:nvSpPr>
        <p:spPr>
          <a:xfrm>
            <a:off x="6553200" y="6245225"/>
            <a:ext cx="2133600" cy="476250"/>
          </a:xfrm>
          <a:prstGeom prst="rect">
            <a:avLst/>
          </a:prstGeom>
        </p:spPr>
        <p:txBody>
          <a:bodyPr/>
          <a:lstStyle/>
          <a:p>
            <a:pPr>
              <a:defRPr/>
            </a:pPr>
            <a:fld id="{FF8F7A0E-3899-459E-A7DB-544FDA50ED31}" type="slidenum">
              <a:rPr lang="en-GB" smtClean="0">
                <a:solidFill>
                  <a:srgbClr val="000000"/>
                </a:solidFill>
              </a:rPr>
              <a:pPr>
                <a:defRPr/>
              </a:pPr>
              <a:t>59</a:t>
            </a:fld>
            <a:endParaRPr lang="en-GB" dirty="0">
              <a:solidFill>
                <a:srgbClr val="000000"/>
              </a:solidFill>
            </a:endParaRPr>
          </a:p>
        </p:txBody>
      </p:sp>
      <p:sp>
        <p:nvSpPr>
          <p:cNvPr id="5" name="Text Placeholder 1"/>
          <p:cNvSpPr txBox="1">
            <a:spLocks/>
          </p:cNvSpPr>
          <p:nvPr/>
        </p:nvSpPr>
        <p:spPr bwMode="auto">
          <a:xfrm>
            <a:off x="755576" y="260648"/>
            <a:ext cx="8104286" cy="86409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lang="es-ES"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lang="es-ES"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s-ES"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lang="es-ES"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lang="es-ES"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indent="0" algn="r">
              <a:buFont typeface="Arial" pitchFamily="34" charset="0"/>
              <a:buNone/>
              <a:tabLst>
                <a:tab pos="1343025" algn="l"/>
              </a:tabLst>
            </a:pPr>
            <a:r>
              <a:rPr lang="en-GB" altLang="en-US" sz="2300" b="1" dirty="0">
                <a:solidFill>
                  <a:srgbClr val="0070C0"/>
                </a:solidFill>
              </a:rPr>
              <a:t>SMEs Instrument</a:t>
            </a:r>
            <a:endParaRPr lang="en-GB" sz="2300" dirty="0">
              <a:solidFill>
                <a:srgbClr val="0070C0"/>
              </a:solidFill>
            </a:endParaRPr>
          </a:p>
        </p:txBody>
      </p:sp>
      <p:sp>
        <p:nvSpPr>
          <p:cNvPr id="6" name="CuadroTexto 5">
            <a:extLst>
              <a:ext uri="{FF2B5EF4-FFF2-40B4-BE49-F238E27FC236}">
                <a16:creationId xmlns:a16="http://schemas.microsoft.com/office/drawing/2014/main" id="{9393CB4B-4776-4441-AA84-29D167E5F3FF}"/>
              </a:ext>
            </a:extLst>
          </p:cNvPr>
          <p:cNvSpPr txBox="1"/>
          <p:nvPr/>
        </p:nvSpPr>
        <p:spPr>
          <a:xfrm rot="20735054">
            <a:off x="4533081" y="5079021"/>
            <a:ext cx="3979921" cy="646331"/>
          </a:xfrm>
          <a:prstGeom prst="rect">
            <a:avLst/>
          </a:prstGeom>
          <a:solidFill>
            <a:srgbClr val="FF0000">
              <a:alpha val="10000"/>
            </a:srgbClr>
          </a:solidFill>
          <a:ln w="50800">
            <a:solidFill>
              <a:srgbClr val="FF0000"/>
            </a:solidFill>
          </a:ln>
        </p:spPr>
        <p:txBody>
          <a:bodyPr wrap="square" rtlCol="0">
            <a:spAutoFit/>
          </a:bodyPr>
          <a:lstStyle/>
          <a:p>
            <a:pPr algn="ctr"/>
            <a:r>
              <a:rPr lang="es-ES_tradnl" b="1" dirty="0" err="1">
                <a:solidFill>
                  <a:srgbClr val="FF0000"/>
                </a:solidFill>
              </a:rPr>
              <a:t>Evaluation</a:t>
            </a:r>
            <a:r>
              <a:rPr lang="es-ES_tradnl" b="1" dirty="0">
                <a:solidFill>
                  <a:srgbClr val="FF0000"/>
                </a:solidFill>
              </a:rPr>
              <a:t> has </a:t>
            </a:r>
            <a:r>
              <a:rPr lang="es-ES_tradnl" b="1" dirty="0" err="1">
                <a:solidFill>
                  <a:srgbClr val="FF0000"/>
                </a:solidFill>
              </a:rPr>
              <a:t>changed</a:t>
            </a:r>
            <a:r>
              <a:rPr lang="es-ES_tradnl" b="1" dirty="0">
                <a:solidFill>
                  <a:srgbClr val="FF0000"/>
                </a:solidFill>
              </a:rPr>
              <a:t> </a:t>
            </a:r>
            <a:r>
              <a:rPr lang="es-ES_tradnl" b="1" dirty="0" err="1">
                <a:solidFill>
                  <a:srgbClr val="FF0000"/>
                </a:solidFill>
              </a:rPr>
              <a:t>onwards</a:t>
            </a:r>
            <a:r>
              <a:rPr lang="es-ES_tradnl" b="1" dirty="0">
                <a:solidFill>
                  <a:srgbClr val="FF0000"/>
                </a:solidFill>
              </a:rPr>
              <a:t> 2018 </a:t>
            </a:r>
            <a:r>
              <a:rPr lang="es-ES_tradnl" b="1" dirty="0" err="1">
                <a:solidFill>
                  <a:srgbClr val="FF0000"/>
                </a:solidFill>
              </a:rPr>
              <a:t>for</a:t>
            </a:r>
            <a:r>
              <a:rPr lang="es-ES_tradnl" b="1" dirty="0">
                <a:solidFill>
                  <a:srgbClr val="FF0000"/>
                </a:solidFill>
              </a:rPr>
              <a:t> the PHASE-2 </a:t>
            </a:r>
            <a:r>
              <a:rPr lang="es-ES_tradnl" b="1" dirty="0" err="1">
                <a:solidFill>
                  <a:srgbClr val="FF0000"/>
                </a:solidFill>
              </a:rPr>
              <a:t>projects</a:t>
            </a:r>
            <a:r>
              <a:rPr lang="es-ES_tradnl" b="1" dirty="0">
                <a:solidFill>
                  <a:srgbClr val="FF0000"/>
                </a:solidFill>
              </a:rPr>
              <a:t>!!!</a:t>
            </a:r>
          </a:p>
        </p:txBody>
      </p:sp>
    </p:spTree>
    <p:extLst>
      <p:ext uri="{BB962C8B-B14F-4D97-AF65-F5344CB8AC3E}">
        <p14:creationId xmlns:p14="http://schemas.microsoft.com/office/powerpoint/2010/main" val="4282011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redondeado"/>
          <p:cNvSpPr/>
          <p:nvPr/>
        </p:nvSpPr>
        <p:spPr>
          <a:xfrm>
            <a:off x="683568" y="5373216"/>
            <a:ext cx="8352928" cy="864096"/>
          </a:xfrm>
          <a:prstGeom prst="roundRect">
            <a:avLst/>
          </a:prstGeom>
          <a:solidFill>
            <a:srgbClr val="FF0000">
              <a:alpha val="1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Subtitle 2"/>
          <p:cNvSpPr txBox="1">
            <a:spLocks/>
          </p:cNvSpPr>
          <p:nvPr/>
        </p:nvSpPr>
        <p:spPr bwMode="auto">
          <a:xfrm>
            <a:off x="827585" y="816286"/>
            <a:ext cx="7996134" cy="542102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p>
            <a:pPr marL="0" marR="0" lvl="0" indent="0" algn="just" defTabSz="914400" rtl="0" eaLnBrk="1" fontAlgn="auto" latinLnBrk="0" hangingPunct="1">
              <a:lnSpc>
                <a:spcPct val="100000"/>
              </a:lnSpc>
              <a:spcBef>
                <a:spcPct val="20000"/>
              </a:spcBef>
              <a:spcAft>
                <a:spcPts val="0"/>
              </a:spcAft>
              <a:buClrTx/>
              <a:buSzTx/>
              <a:buFont typeface="Arial Narrow" pitchFamily="34" charset="0"/>
              <a:buNone/>
              <a:tabLst/>
              <a:defRPr/>
            </a:pPr>
            <a:r>
              <a:rPr lang="fr-BE" sz="2000" dirty="0">
                <a:latin typeface="Arial" charset="0"/>
                <a:cs typeface="Arial" charset="0"/>
                <a:sym typeface="Wingdings" panose="05000000000000000000" pitchFamily="2" charset="2"/>
              </a:rPr>
              <a:t>Es </a:t>
            </a:r>
            <a:r>
              <a:rPr lang="fr-BE" sz="2000" dirty="0" err="1">
                <a:latin typeface="Arial" charset="0"/>
                <a:cs typeface="Arial" charset="0"/>
                <a:sym typeface="Wingdings" panose="05000000000000000000" pitchFamily="2" charset="2"/>
              </a:rPr>
              <a:t>necesario</a:t>
            </a:r>
            <a:r>
              <a:rPr lang="fr-BE" sz="2000" dirty="0">
                <a:latin typeface="Arial" charset="0"/>
                <a:cs typeface="Arial" charset="0"/>
                <a:sym typeface="Wingdings" panose="05000000000000000000" pitchFamily="2" charset="2"/>
              </a:rPr>
              <a:t> </a:t>
            </a:r>
            <a:r>
              <a:rPr lang="fr-BE" sz="2000" dirty="0" err="1">
                <a:latin typeface="Arial" charset="0"/>
                <a:cs typeface="Arial" charset="0"/>
                <a:sym typeface="Wingdings" panose="05000000000000000000" pitchFamily="2" charset="2"/>
              </a:rPr>
              <a:t>tener</a:t>
            </a:r>
            <a:r>
              <a:rPr lang="fr-BE" sz="2000" dirty="0">
                <a:latin typeface="Arial" charset="0"/>
                <a:cs typeface="Arial" charset="0"/>
                <a:sym typeface="Wingdings" panose="05000000000000000000" pitchFamily="2" charset="2"/>
              </a:rPr>
              <a:t> </a:t>
            </a:r>
            <a:r>
              <a:rPr lang="fr-BE" sz="2000" dirty="0" err="1">
                <a:latin typeface="Arial" charset="0"/>
                <a:cs typeface="Arial" charset="0"/>
                <a:sym typeface="Wingdings" panose="05000000000000000000" pitchFamily="2" charset="2"/>
              </a:rPr>
              <a:t>una</a:t>
            </a:r>
            <a:r>
              <a:rPr lang="fr-BE" sz="2000" dirty="0">
                <a:latin typeface="Arial" charset="0"/>
                <a:cs typeface="Arial" charset="0"/>
                <a:sym typeface="Wingdings" panose="05000000000000000000" pitchFamily="2" charset="2"/>
              </a:rPr>
              <a:t> </a:t>
            </a:r>
            <a:r>
              <a:rPr lang="fr-BE" sz="2000" b="1" dirty="0" err="1">
                <a:latin typeface="Arial" charset="0"/>
                <a:cs typeface="Arial" charset="0"/>
                <a:sym typeface="Wingdings" panose="05000000000000000000" pitchFamily="2" charset="2"/>
              </a:rPr>
              <a:t>estrategia</a:t>
            </a:r>
            <a:r>
              <a:rPr lang="fr-BE" sz="2000" dirty="0">
                <a:latin typeface="Arial" charset="0"/>
                <a:cs typeface="Arial" charset="0"/>
                <a:sym typeface="Wingdings" panose="05000000000000000000" pitchFamily="2" charset="2"/>
              </a:rPr>
              <a:t> a </a:t>
            </a:r>
            <a:r>
              <a:rPr lang="fr-BE" sz="2000" dirty="0" err="1">
                <a:latin typeface="Arial" charset="0"/>
                <a:cs typeface="Arial" charset="0"/>
                <a:sym typeface="Wingdings" panose="05000000000000000000" pitchFamily="2" charset="2"/>
              </a:rPr>
              <a:t>nivel</a:t>
            </a:r>
            <a:r>
              <a:rPr lang="fr-BE" sz="2000" dirty="0">
                <a:latin typeface="Arial" charset="0"/>
                <a:cs typeface="Arial" charset="0"/>
                <a:sym typeface="Wingdings" panose="05000000000000000000" pitchFamily="2" charset="2"/>
              </a:rPr>
              <a:t> de </a:t>
            </a:r>
            <a:r>
              <a:rPr lang="fr-BE" sz="2000" dirty="0" err="1">
                <a:latin typeface="Arial" charset="0"/>
                <a:cs typeface="Arial" charset="0"/>
                <a:sym typeface="Wingdings" panose="05000000000000000000" pitchFamily="2" charset="2"/>
              </a:rPr>
              <a:t>dirección</a:t>
            </a:r>
            <a:r>
              <a:rPr lang="fr-BE" sz="2000" dirty="0">
                <a:latin typeface="Arial" charset="0"/>
                <a:cs typeface="Arial" charset="0"/>
                <a:sym typeface="Wingdings" panose="05000000000000000000" pitchFamily="2" charset="2"/>
              </a:rPr>
              <a:t> de la </a:t>
            </a:r>
            <a:r>
              <a:rPr lang="fr-BE" sz="2000" dirty="0" err="1">
                <a:latin typeface="Arial" charset="0"/>
                <a:cs typeface="Arial" charset="0"/>
                <a:sym typeface="Wingdings" panose="05000000000000000000" pitchFamily="2" charset="2"/>
              </a:rPr>
              <a:t>entidad</a:t>
            </a:r>
            <a:r>
              <a:rPr lang="fr-BE" sz="2000" dirty="0">
                <a:latin typeface="Arial" charset="0"/>
                <a:cs typeface="Arial" charset="0"/>
                <a:sym typeface="Wingdings" panose="05000000000000000000" pitchFamily="2" charset="2"/>
              </a:rPr>
              <a:t>/</a:t>
            </a:r>
            <a:r>
              <a:rPr lang="fr-BE" sz="2000" dirty="0" err="1">
                <a:latin typeface="Arial" charset="0"/>
                <a:cs typeface="Arial" charset="0"/>
                <a:sym typeface="Wingdings" panose="05000000000000000000" pitchFamily="2" charset="2"/>
              </a:rPr>
              <a:t>grupo</a:t>
            </a:r>
            <a:r>
              <a:rPr lang="fr-BE" sz="2000" dirty="0">
                <a:latin typeface="Arial" charset="0"/>
                <a:cs typeface="Arial" charset="0"/>
                <a:sym typeface="Wingdings" panose="05000000000000000000" pitchFamily="2" charset="2"/>
              </a:rPr>
              <a:t> (</a:t>
            </a:r>
            <a:r>
              <a:rPr lang="fr-BE" sz="2000" dirty="0" err="1">
                <a:latin typeface="Arial" charset="0"/>
                <a:cs typeface="Arial" charset="0"/>
                <a:sym typeface="Wingdings" panose="05000000000000000000" pitchFamily="2" charset="2"/>
              </a:rPr>
              <a:t>priorizar</a:t>
            </a:r>
            <a:r>
              <a:rPr lang="fr-BE" sz="2000" dirty="0">
                <a:latin typeface="Arial" charset="0"/>
                <a:cs typeface="Arial" charset="0"/>
                <a:sym typeface="Wingdings" panose="05000000000000000000" pitchFamily="2" charset="2"/>
              </a:rPr>
              <a:t> </a:t>
            </a:r>
            <a:r>
              <a:rPr lang="fr-BE" sz="2000" dirty="0" err="1">
                <a:latin typeface="Arial" charset="0"/>
                <a:cs typeface="Arial" charset="0"/>
                <a:sym typeface="Wingdings" panose="05000000000000000000" pitchFamily="2" charset="2"/>
              </a:rPr>
              <a:t>líneas</a:t>
            </a:r>
            <a:r>
              <a:rPr lang="fr-BE" sz="2000" dirty="0">
                <a:latin typeface="Arial" charset="0"/>
                <a:cs typeface="Arial" charset="0"/>
                <a:sym typeface="Wingdings" panose="05000000000000000000" pitchFamily="2" charset="2"/>
              </a:rPr>
              <a:t>, </a:t>
            </a:r>
            <a:r>
              <a:rPr lang="fr-BE" sz="2000" dirty="0" err="1">
                <a:latin typeface="Arial" charset="0"/>
                <a:cs typeface="Arial" charset="0"/>
                <a:sym typeface="Wingdings" panose="05000000000000000000" pitchFamily="2" charset="2"/>
              </a:rPr>
              <a:t>establer</a:t>
            </a:r>
            <a:r>
              <a:rPr lang="fr-BE" sz="2000" dirty="0">
                <a:latin typeface="Arial" charset="0"/>
                <a:cs typeface="Arial" charset="0"/>
                <a:sym typeface="Wingdings" panose="05000000000000000000" pitchFamily="2" charset="2"/>
              </a:rPr>
              <a:t> </a:t>
            </a:r>
            <a:r>
              <a:rPr lang="fr-BE" sz="2000" dirty="0" err="1">
                <a:latin typeface="Arial" charset="0"/>
                <a:cs typeface="Arial" charset="0"/>
                <a:sym typeface="Wingdings" panose="05000000000000000000" pitchFamily="2" charset="2"/>
              </a:rPr>
              <a:t>objetivos</a:t>
            </a:r>
            <a:r>
              <a:rPr lang="fr-BE" sz="2000" dirty="0">
                <a:latin typeface="Arial" charset="0"/>
                <a:cs typeface="Arial" charset="0"/>
                <a:sym typeface="Wingdings" panose="05000000000000000000" pitchFamily="2" charset="2"/>
              </a:rPr>
              <a:t> y </a:t>
            </a:r>
            <a:r>
              <a:rPr lang="fr-BE" sz="2000" dirty="0" err="1">
                <a:latin typeface="Arial" charset="0"/>
                <a:cs typeface="Arial" charset="0"/>
                <a:sym typeface="Wingdings" panose="05000000000000000000" pitchFamily="2" charset="2"/>
              </a:rPr>
              <a:t>destinar</a:t>
            </a:r>
            <a:r>
              <a:rPr lang="fr-BE" sz="2000" dirty="0">
                <a:latin typeface="Arial" charset="0"/>
                <a:cs typeface="Arial" charset="0"/>
                <a:sym typeface="Wingdings" panose="05000000000000000000" pitchFamily="2" charset="2"/>
              </a:rPr>
              <a:t> </a:t>
            </a:r>
            <a:r>
              <a:rPr lang="fr-BE" sz="2000" dirty="0" err="1">
                <a:latin typeface="Arial" charset="0"/>
                <a:cs typeface="Arial" charset="0"/>
                <a:sym typeface="Wingdings" panose="05000000000000000000" pitchFamily="2" charset="2"/>
              </a:rPr>
              <a:t>recursos</a:t>
            </a:r>
            <a:r>
              <a:rPr lang="fr-BE" sz="2000" dirty="0">
                <a:latin typeface="Arial" charset="0"/>
                <a:cs typeface="Arial" charset="0"/>
                <a:sym typeface="Wingdings" panose="05000000000000000000" pitchFamily="2" charset="2"/>
              </a:rPr>
              <a:t> </a:t>
            </a:r>
            <a:r>
              <a:rPr lang="fr-BE" sz="2000" dirty="0" err="1">
                <a:latin typeface="Arial" charset="0"/>
                <a:cs typeface="Arial" charset="0"/>
                <a:sym typeface="Wingdings" panose="05000000000000000000" pitchFamily="2" charset="2"/>
              </a:rPr>
              <a:t>propios</a:t>
            </a:r>
            <a:r>
              <a:rPr lang="fr-BE" sz="2000" dirty="0">
                <a:latin typeface="Arial" charset="0"/>
                <a:cs typeface="Arial" charset="0"/>
                <a:sym typeface="Wingdings" panose="05000000000000000000" pitchFamily="2" charset="2"/>
              </a:rPr>
              <a:t>) porque en el </a:t>
            </a:r>
            <a:r>
              <a:rPr lang="fr-BE" sz="2000" dirty="0" err="1">
                <a:latin typeface="Arial" charset="0"/>
                <a:cs typeface="Arial" charset="0"/>
                <a:sym typeface="Wingdings" panose="05000000000000000000" pitchFamily="2" charset="2"/>
              </a:rPr>
              <a:t>nuevo</a:t>
            </a:r>
            <a:r>
              <a:rPr lang="fr-BE" sz="2000" dirty="0">
                <a:latin typeface="Arial" charset="0"/>
                <a:cs typeface="Arial" charset="0"/>
                <a:sym typeface="Wingdings" panose="05000000000000000000" pitchFamily="2" charset="2"/>
              </a:rPr>
              <a:t> </a:t>
            </a:r>
            <a:r>
              <a:rPr lang="fr-BE" sz="2000" dirty="0" err="1">
                <a:latin typeface="Arial" charset="0"/>
                <a:cs typeface="Arial" charset="0"/>
                <a:sym typeface="Wingdings" panose="05000000000000000000" pitchFamily="2" charset="2"/>
              </a:rPr>
              <a:t>programa</a:t>
            </a:r>
            <a:r>
              <a:rPr lang="fr-BE" sz="2000" dirty="0">
                <a:latin typeface="Arial" charset="0"/>
                <a:cs typeface="Arial" charset="0"/>
                <a:sym typeface="Wingdings" panose="05000000000000000000" pitchFamily="2" charset="2"/>
              </a:rPr>
              <a:t> de </a:t>
            </a:r>
            <a:r>
              <a:rPr lang="fr-BE" sz="2000" dirty="0" err="1">
                <a:latin typeface="Arial" charset="0"/>
                <a:cs typeface="Arial" charset="0"/>
                <a:sym typeface="Wingdings" panose="05000000000000000000" pitchFamily="2" charset="2"/>
              </a:rPr>
              <a:t>I+D+i</a:t>
            </a:r>
            <a:r>
              <a:rPr lang="fr-BE" sz="2000" dirty="0">
                <a:latin typeface="Arial" charset="0"/>
                <a:cs typeface="Arial" charset="0"/>
                <a:sym typeface="Wingdings" panose="05000000000000000000" pitchFamily="2" charset="2"/>
              </a:rPr>
              <a:t> </a:t>
            </a:r>
            <a:r>
              <a:rPr lang="fr-BE" sz="2000" dirty="0" err="1">
                <a:latin typeface="Arial" charset="0"/>
                <a:cs typeface="Arial" charset="0"/>
                <a:sym typeface="Wingdings" panose="05000000000000000000" pitchFamily="2" charset="2"/>
              </a:rPr>
              <a:t>europeo</a:t>
            </a:r>
            <a:r>
              <a:rPr lang="fr-BE" sz="2000" dirty="0">
                <a:latin typeface="Arial" charset="0"/>
                <a:cs typeface="Arial" charset="0"/>
                <a:sym typeface="Wingdings" panose="05000000000000000000" pitchFamily="2" charset="2"/>
              </a:rPr>
              <a:t>, H2020,</a:t>
            </a:r>
          </a:p>
          <a:p>
            <a:pPr marR="0" lvl="0" algn="just" defTabSz="914400" rtl="0" eaLnBrk="1" fontAlgn="auto" latinLnBrk="0" hangingPunct="1">
              <a:lnSpc>
                <a:spcPct val="100000"/>
              </a:lnSpc>
              <a:spcBef>
                <a:spcPct val="20000"/>
              </a:spcBef>
              <a:spcAft>
                <a:spcPts val="0"/>
              </a:spcAft>
              <a:buClrTx/>
              <a:buSzTx/>
              <a:tabLst/>
              <a:defRPr/>
            </a:pPr>
            <a:endParaRPr lang="fr-BE" sz="2000" b="1" dirty="0">
              <a:latin typeface="Arial" charset="0"/>
              <a:cs typeface="Arial" charset="0"/>
              <a:sym typeface="Wingdings" panose="05000000000000000000" pitchFamily="2" charset="2"/>
            </a:endParaRPr>
          </a:p>
          <a:p>
            <a:pPr marL="457200" lvl="0" indent="-457200" algn="just">
              <a:spcBef>
                <a:spcPct val="20000"/>
              </a:spcBef>
              <a:buFont typeface="+mj-lt"/>
              <a:buAutoNum type="arabicPeriod"/>
              <a:defRPr/>
            </a:pPr>
            <a:r>
              <a:rPr lang="fr-BE" sz="2000" dirty="0">
                <a:latin typeface="Arial" charset="0"/>
                <a:cs typeface="Arial" charset="0"/>
                <a:sym typeface="Wingdings" panose="05000000000000000000" pitchFamily="2" charset="2"/>
              </a:rPr>
              <a:t>Se va a </a:t>
            </a:r>
            <a:r>
              <a:rPr lang="fr-BE" sz="2000" dirty="0" err="1">
                <a:latin typeface="Arial" charset="0"/>
                <a:cs typeface="Arial" charset="0"/>
                <a:sym typeface="Wingdings" panose="05000000000000000000" pitchFamily="2" charset="2"/>
              </a:rPr>
              <a:t>evaluar</a:t>
            </a:r>
            <a:r>
              <a:rPr lang="fr-BE" sz="2000" dirty="0">
                <a:latin typeface="Arial" charset="0"/>
                <a:cs typeface="Arial" charset="0"/>
                <a:sym typeface="Wingdings" panose="05000000000000000000" pitchFamily="2" charset="2"/>
              </a:rPr>
              <a:t> la </a:t>
            </a:r>
            <a:r>
              <a:rPr lang="fr-BE" sz="2000" b="1" dirty="0" err="1">
                <a:latin typeface="Arial" charset="0"/>
                <a:cs typeface="Arial" charset="0"/>
                <a:sym typeface="Wingdings" panose="05000000000000000000" pitchFamily="2" charset="2"/>
              </a:rPr>
              <a:t>capacidad</a:t>
            </a:r>
            <a:r>
              <a:rPr lang="fr-BE" sz="2000" b="1" dirty="0">
                <a:latin typeface="Arial" charset="0"/>
                <a:cs typeface="Arial" charset="0"/>
                <a:sym typeface="Wingdings" panose="05000000000000000000" pitchFamily="2" charset="2"/>
              </a:rPr>
              <a:t> </a:t>
            </a:r>
            <a:r>
              <a:rPr lang="fr-BE" sz="2000" b="1" dirty="0" err="1">
                <a:latin typeface="Arial" charset="0"/>
                <a:cs typeface="Arial" charset="0"/>
                <a:sym typeface="Wingdings" panose="05000000000000000000" pitchFamily="2" charset="2"/>
              </a:rPr>
              <a:t>operativa</a:t>
            </a:r>
            <a:r>
              <a:rPr lang="fr-BE" sz="2000" b="1" dirty="0">
                <a:latin typeface="Arial" charset="0"/>
                <a:cs typeface="Arial" charset="0"/>
                <a:sym typeface="Wingdings" panose="05000000000000000000" pitchFamily="2" charset="2"/>
              </a:rPr>
              <a:t> </a:t>
            </a:r>
            <a:r>
              <a:rPr lang="fr-BE" sz="2000" b="1" dirty="0" err="1">
                <a:latin typeface="Arial" charset="0"/>
                <a:cs typeface="Arial" charset="0"/>
                <a:sym typeface="Wingdings" panose="05000000000000000000" pitchFamily="2" charset="2"/>
              </a:rPr>
              <a:t>del</a:t>
            </a:r>
            <a:r>
              <a:rPr lang="fr-BE" sz="2000" b="1" dirty="0">
                <a:latin typeface="Arial" charset="0"/>
                <a:cs typeface="Arial" charset="0"/>
                <a:sym typeface="Wingdings" panose="05000000000000000000" pitchFamily="2" charset="2"/>
              </a:rPr>
              <a:t> </a:t>
            </a:r>
            <a:r>
              <a:rPr lang="fr-BE" sz="2000" b="1" dirty="0" err="1">
                <a:latin typeface="Arial" charset="0"/>
                <a:cs typeface="Arial" charset="0"/>
                <a:sym typeface="Wingdings" panose="05000000000000000000" pitchFamily="2" charset="2"/>
              </a:rPr>
              <a:t>partner</a:t>
            </a:r>
            <a:r>
              <a:rPr lang="fr-BE" sz="2000" b="1" dirty="0">
                <a:latin typeface="Arial" charset="0"/>
                <a:cs typeface="Arial" charset="0"/>
                <a:sym typeface="Wingdings" panose="05000000000000000000" pitchFamily="2" charset="2"/>
              </a:rPr>
              <a:t> </a:t>
            </a:r>
            <a:r>
              <a:rPr lang="fr-BE" sz="2000" dirty="0">
                <a:latin typeface="Arial" charset="0"/>
                <a:cs typeface="Arial" charset="0"/>
                <a:sym typeface="Wingdings" panose="05000000000000000000" pitchFamily="2" charset="2"/>
              </a:rPr>
              <a:t>para </a:t>
            </a:r>
            <a:r>
              <a:rPr lang="fr-BE" sz="2000" dirty="0" err="1">
                <a:latin typeface="Arial" charset="0"/>
                <a:cs typeface="Arial" charset="0"/>
                <a:sym typeface="Wingdings" panose="05000000000000000000" pitchFamily="2" charset="2"/>
              </a:rPr>
              <a:t>llevar</a:t>
            </a:r>
            <a:r>
              <a:rPr lang="fr-BE" sz="2000" dirty="0">
                <a:latin typeface="Arial" charset="0"/>
                <a:cs typeface="Arial" charset="0"/>
                <a:sym typeface="Wingdings" panose="05000000000000000000" pitchFamily="2" charset="2"/>
              </a:rPr>
              <a:t> a </a:t>
            </a:r>
            <a:r>
              <a:rPr lang="fr-BE" sz="2000" dirty="0" err="1">
                <a:latin typeface="Arial" charset="0"/>
                <a:cs typeface="Arial" charset="0"/>
                <a:sym typeface="Wingdings" panose="05000000000000000000" pitchFamily="2" charset="2"/>
              </a:rPr>
              <a:t>cabo</a:t>
            </a:r>
            <a:r>
              <a:rPr lang="fr-BE" sz="2000" dirty="0">
                <a:latin typeface="Arial" charset="0"/>
                <a:cs typeface="Arial" charset="0"/>
                <a:sym typeface="Wingdings" panose="05000000000000000000" pitchFamily="2" charset="2"/>
              </a:rPr>
              <a:t> las </a:t>
            </a:r>
            <a:r>
              <a:rPr lang="fr-BE" sz="2000" dirty="0" err="1">
                <a:latin typeface="Arial" charset="0"/>
                <a:cs typeface="Arial" charset="0"/>
                <a:sym typeface="Wingdings" panose="05000000000000000000" pitchFamily="2" charset="2"/>
              </a:rPr>
              <a:t>tareas</a:t>
            </a:r>
            <a:r>
              <a:rPr lang="fr-BE" sz="2000" dirty="0">
                <a:latin typeface="Arial" charset="0"/>
                <a:cs typeface="Arial" charset="0"/>
                <a:sym typeface="Wingdings" panose="05000000000000000000" pitchFamily="2" charset="2"/>
              </a:rPr>
              <a:t> </a:t>
            </a:r>
            <a:r>
              <a:rPr lang="fr-BE" sz="2000" dirty="0" err="1">
                <a:latin typeface="Arial" charset="0"/>
                <a:cs typeface="Arial" charset="0"/>
                <a:sym typeface="Wingdings" panose="05000000000000000000" pitchFamily="2" charset="2"/>
              </a:rPr>
              <a:t>indicadas</a:t>
            </a:r>
            <a:r>
              <a:rPr lang="fr-BE" sz="2000" dirty="0">
                <a:latin typeface="Arial" charset="0"/>
                <a:cs typeface="Arial" charset="0"/>
                <a:sym typeface="Wingdings" panose="05000000000000000000" pitchFamily="2" charset="2"/>
              </a:rPr>
              <a:t>.  Es </a:t>
            </a:r>
            <a:r>
              <a:rPr lang="fr-BE" sz="2000" dirty="0" err="1">
                <a:latin typeface="Arial" charset="0"/>
                <a:cs typeface="Arial" charset="0"/>
                <a:sym typeface="Wingdings" panose="05000000000000000000" pitchFamily="2" charset="2"/>
              </a:rPr>
              <a:t>necesario</a:t>
            </a:r>
            <a:r>
              <a:rPr lang="fr-BE" sz="2000" dirty="0">
                <a:latin typeface="Arial" charset="0"/>
                <a:cs typeface="Arial" charset="0"/>
                <a:sym typeface="Wingdings" panose="05000000000000000000" pitchFamily="2" charset="2"/>
              </a:rPr>
              <a:t> </a:t>
            </a:r>
            <a:r>
              <a:rPr lang="fr-BE" sz="2000" dirty="0" err="1">
                <a:latin typeface="Arial" charset="0"/>
                <a:cs typeface="Arial" charset="0"/>
                <a:sym typeface="Wingdings" panose="05000000000000000000" pitchFamily="2" charset="2"/>
              </a:rPr>
              <a:t>tener</a:t>
            </a:r>
            <a:r>
              <a:rPr lang="fr-BE" sz="2000" dirty="0">
                <a:latin typeface="Arial" charset="0"/>
                <a:cs typeface="Arial" charset="0"/>
                <a:sym typeface="Wingdings" panose="05000000000000000000" pitchFamily="2" charset="2"/>
              </a:rPr>
              <a:t> </a:t>
            </a:r>
            <a:r>
              <a:rPr lang="fr-BE" sz="2000" dirty="0" err="1">
                <a:latin typeface="Arial" charset="0"/>
                <a:cs typeface="Arial" charset="0"/>
                <a:sym typeface="Wingdings" panose="05000000000000000000" pitchFamily="2" charset="2"/>
              </a:rPr>
              <a:t>esas</a:t>
            </a:r>
            <a:r>
              <a:rPr lang="fr-BE" sz="2000" dirty="0">
                <a:latin typeface="Arial" charset="0"/>
                <a:cs typeface="Arial" charset="0"/>
                <a:sym typeface="Wingdings" panose="05000000000000000000" pitchFamily="2" charset="2"/>
              </a:rPr>
              <a:t> </a:t>
            </a:r>
            <a:r>
              <a:rPr lang="fr-BE" sz="2000" dirty="0" err="1">
                <a:latin typeface="Arial" charset="0"/>
                <a:cs typeface="Arial" charset="0"/>
                <a:sym typeface="Wingdings" panose="05000000000000000000" pitchFamily="2" charset="2"/>
              </a:rPr>
              <a:t>capacidades</a:t>
            </a:r>
            <a:r>
              <a:rPr lang="fr-BE" sz="2000" dirty="0">
                <a:latin typeface="Arial" charset="0"/>
                <a:cs typeface="Arial" charset="0"/>
                <a:sym typeface="Wingdings" panose="05000000000000000000" pitchFamily="2" charset="2"/>
              </a:rPr>
              <a:t> ANTES de la </a:t>
            </a:r>
            <a:r>
              <a:rPr lang="fr-BE" sz="2000" dirty="0" err="1">
                <a:latin typeface="Arial" charset="0"/>
                <a:cs typeface="Arial" charset="0"/>
                <a:sym typeface="Wingdings" panose="05000000000000000000" pitchFamily="2" charset="2"/>
              </a:rPr>
              <a:t>consecución</a:t>
            </a:r>
            <a:r>
              <a:rPr lang="fr-BE" sz="2000" dirty="0">
                <a:latin typeface="Arial" charset="0"/>
                <a:cs typeface="Arial" charset="0"/>
                <a:sym typeface="Wingdings" panose="05000000000000000000" pitchFamily="2" charset="2"/>
              </a:rPr>
              <a:t> </a:t>
            </a:r>
            <a:r>
              <a:rPr lang="fr-BE" sz="2000" dirty="0" err="1">
                <a:latin typeface="Arial" charset="0"/>
                <a:cs typeface="Arial" charset="0"/>
                <a:sym typeface="Wingdings" panose="05000000000000000000" pitchFamily="2" charset="2"/>
              </a:rPr>
              <a:t>del</a:t>
            </a:r>
            <a:r>
              <a:rPr lang="fr-BE" sz="2000" dirty="0">
                <a:latin typeface="Arial" charset="0"/>
                <a:cs typeface="Arial" charset="0"/>
                <a:sym typeface="Wingdings" panose="05000000000000000000" pitchFamily="2" charset="2"/>
              </a:rPr>
              <a:t> </a:t>
            </a:r>
            <a:r>
              <a:rPr lang="fr-BE" sz="2000" dirty="0" err="1">
                <a:latin typeface="Arial" charset="0"/>
                <a:cs typeface="Arial" charset="0"/>
                <a:sym typeface="Wingdings" panose="05000000000000000000" pitchFamily="2" charset="2"/>
              </a:rPr>
              <a:t>proyecto</a:t>
            </a:r>
            <a:r>
              <a:rPr lang="fr-BE" sz="2000" dirty="0">
                <a:latin typeface="Arial" charset="0"/>
                <a:cs typeface="Arial" charset="0"/>
                <a:sym typeface="Wingdings" panose="05000000000000000000" pitchFamily="2" charset="2"/>
              </a:rPr>
              <a:t> y NO </a:t>
            </a:r>
            <a:r>
              <a:rPr lang="fr-BE" sz="2000" dirty="0" err="1">
                <a:latin typeface="Arial" charset="0"/>
                <a:cs typeface="Arial" charset="0"/>
                <a:sym typeface="Wingdings" panose="05000000000000000000" pitchFamily="2" charset="2"/>
              </a:rPr>
              <a:t>como</a:t>
            </a:r>
            <a:r>
              <a:rPr lang="fr-BE" sz="2000" dirty="0">
                <a:latin typeface="Arial" charset="0"/>
                <a:cs typeface="Arial" charset="0"/>
                <a:sym typeface="Wingdings" panose="05000000000000000000" pitchFamily="2" charset="2"/>
              </a:rPr>
              <a:t> </a:t>
            </a:r>
            <a:r>
              <a:rPr lang="fr-BE" sz="2000" dirty="0" err="1">
                <a:latin typeface="Arial" charset="0"/>
                <a:cs typeface="Arial" charset="0"/>
                <a:sym typeface="Wingdings" panose="05000000000000000000" pitchFamily="2" charset="2"/>
              </a:rPr>
              <a:t>consecuencia</a:t>
            </a:r>
            <a:r>
              <a:rPr lang="fr-BE" sz="2000" dirty="0">
                <a:latin typeface="Arial" charset="0"/>
                <a:cs typeface="Arial" charset="0"/>
                <a:sym typeface="Wingdings" panose="05000000000000000000" pitchFamily="2" charset="2"/>
              </a:rPr>
              <a:t> de la </a:t>
            </a:r>
            <a:r>
              <a:rPr lang="fr-BE" sz="2000" dirty="0" err="1">
                <a:latin typeface="Arial" charset="0"/>
                <a:cs typeface="Arial" charset="0"/>
                <a:sym typeface="Wingdings" panose="05000000000000000000" pitchFamily="2" charset="2"/>
              </a:rPr>
              <a:t>ayuda</a:t>
            </a:r>
            <a:r>
              <a:rPr lang="fr-BE" sz="2000" dirty="0">
                <a:latin typeface="Arial" charset="0"/>
                <a:cs typeface="Arial" charset="0"/>
                <a:sym typeface="Wingdings" panose="05000000000000000000" pitchFamily="2" charset="2"/>
              </a:rPr>
              <a:t> (el </a:t>
            </a:r>
            <a:r>
              <a:rPr lang="fr-BE" sz="2000" dirty="0" err="1">
                <a:latin typeface="Arial" charset="0"/>
                <a:cs typeface="Arial" charset="0"/>
                <a:sym typeface="Wingdings" panose="05000000000000000000" pitchFamily="2" charset="2"/>
              </a:rPr>
              <a:t>proyecto</a:t>
            </a:r>
            <a:r>
              <a:rPr lang="fr-BE" sz="2000" dirty="0">
                <a:latin typeface="Arial" charset="0"/>
                <a:cs typeface="Arial" charset="0"/>
                <a:sym typeface="Wingdings" panose="05000000000000000000" pitchFamily="2" charset="2"/>
              </a:rPr>
              <a:t> </a:t>
            </a:r>
            <a:r>
              <a:rPr lang="fr-BE" sz="2000" dirty="0" err="1">
                <a:latin typeface="Arial" charset="0"/>
                <a:cs typeface="Arial" charset="0"/>
                <a:sym typeface="Wingdings" panose="05000000000000000000" pitchFamily="2" charset="2"/>
              </a:rPr>
              <a:t>puede</a:t>
            </a:r>
            <a:r>
              <a:rPr lang="fr-BE" sz="2000" dirty="0">
                <a:latin typeface="Arial" charset="0"/>
                <a:cs typeface="Arial" charset="0"/>
                <a:sym typeface="Wingdings" panose="05000000000000000000" pitchFamily="2" charset="2"/>
              </a:rPr>
              <a:t> </a:t>
            </a:r>
            <a:r>
              <a:rPr lang="fr-BE" sz="2000" dirty="0" err="1">
                <a:latin typeface="Arial" charset="0"/>
                <a:cs typeface="Arial" charset="0"/>
                <a:sym typeface="Wingdings" panose="05000000000000000000" pitchFamily="2" charset="2"/>
              </a:rPr>
              <a:t>ayudar</a:t>
            </a:r>
            <a:r>
              <a:rPr lang="fr-BE" sz="2000" dirty="0">
                <a:latin typeface="Arial" charset="0"/>
                <a:cs typeface="Arial" charset="0"/>
                <a:sym typeface="Wingdings" panose="05000000000000000000" pitchFamily="2" charset="2"/>
              </a:rPr>
              <a:t> a </a:t>
            </a:r>
            <a:r>
              <a:rPr lang="fr-BE" sz="2000" dirty="0" err="1">
                <a:latin typeface="Arial" charset="0"/>
                <a:cs typeface="Arial" charset="0"/>
                <a:sym typeface="Wingdings" panose="05000000000000000000" pitchFamily="2" charset="2"/>
              </a:rPr>
              <a:t>completar</a:t>
            </a:r>
            <a:r>
              <a:rPr lang="fr-BE" sz="2000" dirty="0">
                <a:latin typeface="Arial" charset="0"/>
                <a:cs typeface="Arial" charset="0"/>
                <a:sym typeface="Wingdings" panose="05000000000000000000" pitchFamily="2" charset="2"/>
              </a:rPr>
              <a:t>).</a:t>
            </a:r>
            <a:endParaRPr lang="fr-BE" sz="2000" b="1" dirty="0">
              <a:latin typeface="Arial" charset="0"/>
              <a:cs typeface="Arial" charset="0"/>
              <a:sym typeface="Wingdings" panose="05000000000000000000" pitchFamily="2" charset="2"/>
            </a:endParaRP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a:tabLst/>
              <a:defRPr/>
            </a:pPr>
            <a:endParaRPr lang="fr-BE" sz="2000" dirty="0">
              <a:latin typeface="Arial" charset="0"/>
              <a:cs typeface="Arial" charset="0"/>
              <a:sym typeface="Wingdings" panose="05000000000000000000" pitchFamily="2" charset="2"/>
            </a:endParaRP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a:tabLst/>
              <a:defRPr/>
            </a:pPr>
            <a:r>
              <a:rPr lang="fr-BE" sz="2000" dirty="0">
                <a:latin typeface="Arial" charset="0"/>
                <a:cs typeface="Arial" charset="0"/>
                <a:sym typeface="Wingdings" panose="05000000000000000000" pitchFamily="2" charset="2"/>
              </a:rPr>
              <a:t>Se </a:t>
            </a:r>
            <a:r>
              <a:rPr lang="fr-BE" sz="2000" dirty="0" err="1">
                <a:latin typeface="Arial" charset="0"/>
                <a:cs typeface="Arial" charset="0"/>
                <a:sym typeface="Wingdings" panose="05000000000000000000" pitchFamily="2" charset="2"/>
              </a:rPr>
              <a:t>debe</a:t>
            </a:r>
            <a:r>
              <a:rPr lang="fr-BE" sz="2000" dirty="0">
                <a:latin typeface="Arial" charset="0"/>
                <a:cs typeface="Arial" charset="0"/>
                <a:sym typeface="Wingdings" panose="05000000000000000000" pitchFamily="2" charset="2"/>
              </a:rPr>
              <a:t> </a:t>
            </a:r>
            <a:r>
              <a:rPr lang="fr-BE" sz="2000" dirty="0" err="1">
                <a:latin typeface="Arial" charset="0"/>
                <a:cs typeface="Arial" charset="0"/>
                <a:sym typeface="Wingdings" panose="05000000000000000000" pitchFamily="2" charset="2"/>
              </a:rPr>
              <a:t>t</a:t>
            </a:r>
            <a:r>
              <a:rPr lang="fr-BE" sz="2000" baseline="0" dirty="0" err="1">
                <a:latin typeface="Arial" charset="0"/>
                <a:cs typeface="Arial" charset="0"/>
                <a:sym typeface="Wingdings" panose="05000000000000000000" pitchFamily="2" charset="2"/>
              </a:rPr>
              <a:t>ener</a:t>
            </a:r>
            <a:r>
              <a:rPr lang="fr-BE" sz="2000" dirty="0">
                <a:latin typeface="Arial" charset="0"/>
                <a:cs typeface="Arial" charset="0"/>
                <a:sym typeface="Wingdings" panose="05000000000000000000" pitchFamily="2" charset="2"/>
              </a:rPr>
              <a:t> </a:t>
            </a:r>
            <a:r>
              <a:rPr lang="fr-BE" sz="2000" dirty="0" err="1">
                <a:latin typeface="Arial" charset="0"/>
                <a:cs typeface="Arial" charset="0"/>
                <a:sym typeface="Wingdings" panose="05000000000000000000" pitchFamily="2" charset="2"/>
              </a:rPr>
              <a:t>una</a:t>
            </a:r>
            <a:r>
              <a:rPr lang="fr-BE" sz="2000" dirty="0">
                <a:latin typeface="Arial" charset="0"/>
                <a:cs typeface="Arial" charset="0"/>
                <a:sym typeface="Wingdings" panose="05000000000000000000" pitchFamily="2" charset="2"/>
              </a:rPr>
              <a:t> </a:t>
            </a:r>
            <a:r>
              <a:rPr lang="fr-BE" sz="2000" b="1" dirty="0" err="1">
                <a:latin typeface="Arial" charset="0"/>
                <a:cs typeface="Arial" charset="0"/>
                <a:sym typeface="Wingdings" panose="05000000000000000000" pitchFamily="2" charset="2"/>
              </a:rPr>
              <a:t>visión</a:t>
            </a:r>
            <a:r>
              <a:rPr lang="fr-BE" sz="2000" dirty="0">
                <a:latin typeface="Arial" charset="0"/>
                <a:cs typeface="Arial" charset="0"/>
                <a:sym typeface="Wingdings" panose="05000000000000000000" pitchFamily="2" charset="2"/>
              </a:rPr>
              <a:t> de </a:t>
            </a:r>
            <a:r>
              <a:rPr lang="fr-BE" sz="2000" dirty="0" err="1">
                <a:latin typeface="Arial" charset="0"/>
                <a:cs typeface="Arial" charset="0"/>
                <a:sym typeface="Wingdings" panose="05000000000000000000" pitchFamily="2" charset="2"/>
              </a:rPr>
              <a:t>qué</a:t>
            </a:r>
            <a:r>
              <a:rPr lang="fr-BE" sz="2000" dirty="0">
                <a:latin typeface="Arial" charset="0"/>
                <a:cs typeface="Arial" charset="0"/>
                <a:sym typeface="Wingdings" panose="05000000000000000000" pitchFamily="2" charset="2"/>
              </a:rPr>
              <a:t> es </a:t>
            </a:r>
            <a:r>
              <a:rPr lang="fr-BE" sz="2000" dirty="0" err="1">
                <a:latin typeface="Arial" charset="0"/>
                <a:cs typeface="Arial" charset="0"/>
                <a:sym typeface="Wingdings" panose="05000000000000000000" pitchFamily="2" charset="2"/>
              </a:rPr>
              <a:t>lo</a:t>
            </a:r>
            <a:r>
              <a:rPr lang="fr-BE" sz="2000" dirty="0">
                <a:latin typeface="Arial" charset="0"/>
                <a:cs typeface="Arial" charset="0"/>
                <a:sym typeface="Wingdings" panose="05000000000000000000" pitchFamily="2" charset="2"/>
              </a:rPr>
              <a:t> que se </a:t>
            </a:r>
            <a:r>
              <a:rPr lang="fr-BE" sz="2000" dirty="0" err="1">
                <a:latin typeface="Arial" charset="0"/>
                <a:cs typeface="Arial" charset="0"/>
                <a:sym typeface="Wingdings" panose="05000000000000000000" pitchFamily="2" charset="2"/>
              </a:rPr>
              <a:t>quiere</a:t>
            </a:r>
            <a:r>
              <a:rPr lang="fr-BE" sz="2000" dirty="0">
                <a:latin typeface="Arial" charset="0"/>
                <a:cs typeface="Arial" charset="0"/>
                <a:sym typeface="Wingdings" panose="05000000000000000000" pitchFamily="2" charset="2"/>
              </a:rPr>
              <a:t> </a:t>
            </a:r>
            <a:r>
              <a:rPr lang="fr-BE" sz="2000" dirty="0" err="1">
                <a:latin typeface="Arial" charset="0"/>
                <a:cs typeface="Arial" charset="0"/>
                <a:sym typeface="Wingdings" panose="05000000000000000000" pitchFamily="2" charset="2"/>
              </a:rPr>
              <a:t>hacer</a:t>
            </a:r>
            <a:r>
              <a:rPr lang="fr-BE" sz="2000" dirty="0">
                <a:latin typeface="Arial" charset="0"/>
                <a:cs typeface="Arial" charset="0"/>
                <a:sym typeface="Wingdings" panose="05000000000000000000" pitchFamily="2" charset="2"/>
              </a:rPr>
              <a:t> con los </a:t>
            </a:r>
            <a:r>
              <a:rPr lang="fr-BE" sz="2000" dirty="0" err="1">
                <a:latin typeface="Arial" charset="0"/>
                <a:cs typeface="Arial" charset="0"/>
                <a:sym typeface="Wingdings" panose="05000000000000000000" pitchFamily="2" charset="2"/>
              </a:rPr>
              <a:t>resultados</a:t>
            </a:r>
            <a:r>
              <a:rPr lang="fr-BE" sz="2000" dirty="0">
                <a:latin typeface="Arial" charset="0"/>
                <a:cs typeface="Arial" charset="0"/>
                <a:sym typeface="Wingdings" panose="05000000000000000000" pitchFamily="2" charset="2"/>
              </a:rPr>
              <a:t> </a:t>
            </a:r>
            <a:r>
              <a:rPr lang="fr-BE" sz="2000" dirty="0" err="1">
                <a:latin typeface="Arial" charset="0"/>
                <a:cs typeface="Arial" charset="0"/>
                <a:sym typeface="Wingdings" panose="05000000000000000000" pitchFamily="2" charset="2"/>
              </a:rPr>
              <a:t>obtenidos</a:t>
            </a:r>
            <a:r>
              <a:rPr lang="fr-BE" sz="2000" dirty="0">
                <a:latin typeface="Arial" charset="0"/>
                <a:cs typeface="Arial" charset="0"/>
                <a:sym typeface="Wingdings" panose="05000000000000000000" pitchFamily="2" charset="2"/>
              </a:rPr>
              <a:t> de la </a:t>
            </a:r>
            <a:r>
              <a:rPr lang="fr-BE" sz="2000" dirty="0" err="1">
                <a:latin typeface="Arial" charset="0"/>
                <a:cs typeface="Arial" charset="0"/>
                <a:sym typeface="Wingdings" panose="05000000000000000000" pitchFamily="2" charset="2"/>
              </a:rPr>
              <a:t>I+D+i</a:t>
            </a:r>
            <a:r>
              <a:rPr lang="fr-BE" sz="2000" dirty="0">
                <a:latin typeface="Arial" charset="0"/>
                <a:cs typeface="Arial" charset="0"/>
                <a:sym typeface="Wingdings" panose="05000000000000000000" pitchFamily="2" charset="2"/>
              </a:rPr>
              <a:t>  </a:t>
            </a:r>
            <a:r>
              <a:rPr lang="fr-BE" sz="2000" dirty="0" err="1">
                <a:latin typeface="Arial" charset="0"/>
                <a:cs typeface="Arial" charset="0"/>
                <a:sym typeface="Wingdings" panose="05000000000000000000" pitchFamily="2" charset="2"/>
              </a:rPr>
              <a:t>Orientación</a:t>
            </a:r>
            <a:r>
              <a:rPr lang="fr-BE" sz="2000" dirty="0">
                <a:latin typeface="Arial" charset="0"/>
                <a:cs typeface="Arial" charset="0"/>
                <a:sym typeface="Wingdings" panose="05000000000000000000" pitchFamily="2" charset="2"/>
              </a:rPr>
              <a:t> a </a:t>
            </a:r>
            <a:r>
              <a:rPr lang="fr-BE" sz="2000" dirty="0" err="1">
                <a:latin typeface="Arial" charset="0"/>
                <a:cs typeface="Arial" charset="0"/>
                <a:sym typeface="Wingdings" panose="05000000000000000000" pitchFamily="2" charset="2"/>
              </a:rPr>
              <a:t>resultados</a:t>
            </a:r>
            <a:r>
              <a:rPr lang="fr-BE" sz="2000" dirty="0">
                <a:latin typeface="Arial" charset="0"/>
                <a:cs typeface="Arial" charset="0"/>
                <a:sym typeface="Wingdings" panose="05000000000000000000" pitchFamily="2" charset="2"/>
              </a:rPr>
              <a:t>, </a:t>
            </a:r>
            <a:r>
              <a:rPr lang="fr-BE" sz="2000" dirty="0" err="1">
                <a:latin typeface="Arial" charset="0"/>
                <a:cs typeface="Arial" charset="0"/>
                <a:sym typeface="Wingdings" panose="05000000000000000000" pitchFamily="2" charset="2"/>
              </a:rPr>
              <a:t>impacto</a:t>
            </a:r>
            <a:r>
              <a:rPr lang="fr-BE" sz="2000" dirty="0">
                <a:latin typeface="Arial" charset="0"/>
                <a:cs typeface="Arial" charset="0"/>
                <a:sym typeface="Wingdings" panose="05000000000000000000" pitchFamily="2" charset="2"/>
              </a:rPr>
              <a:t> &amp; </a:t>
            </a:r>
            <a:r>
              <a:rPr lang="fr-BE" sz="2000" dirty="0" err="1">
                <a:latin typeface="Arial" charset="0"/>
                <a:cs typeface="Arial" charset="0"/>
                <a:sym typeface="Wingdings" panose="05000000000000000000" pitchFamily="2" charset="2"/>
              </a:rPr>
              <a:t>transferencia</a:t>
            </a:r>
            <a:endParaRPr lang="fr-BE" sz="2000" dirty="0">
              <a:latin typeface="Arial" charset="0"/>
              <a:cs typeface="Arial" charset="0"/>
              <a:sym typeface="Wingdings" panose="05000000000000000000" pitchFamily="2" charset="2"/>
            </a:endParaRPr>
          </a:p>
          <a:p>
            <a:pPr lvl="0" algn="just">
              <a:spcBef>
                <a:spcPct val="20000"/>
              </a:spcBef>
              <a:defRPr/>
            </a:pPr>
            <a:endParaRPr lang="fr-BE" sz="2000" dirty="0">
              <a:latin typeface="Arial" charset="0"/>
              <a:cs typeface="Arial" charset="0"/>
              <a:sym typeface="Wingdings" panose="05000000000000000000" pitchFamily="2" charset="2"/>
            </a:endParaRPr>
          </a:p>
          <a:p>
            <a:pPr lvl="0" algn="ctr">
              <a:spcBef>
                <a:spcPct val="20000"/>
              </a:spcBef>
              <a:defRPr/>
            </a:pPr>
            <a:r>
              <a:rPr lang="fr-BE" sz="2000" b="1" dirty="0">
                <a:latin typeface="Arial" charset="0"/>
                <a:cs typeface="Arial" charset="0"/>
                <a:sym typeface="Wingdings" panose="05000000000000000000" pitchFamily="2" charset="2"/>
              </a:rPr>
              <a:t>El </a:t>
            </a:r>
            <a:r>
              <a:rPr lang="fr-BE" sz="2000" b="1" dirty="0" err="1">
                <a:latin typeface="Arial" charset="0"/>
                <a:cs typeface="Arial" charset="0"/>
                <a:sym typeface="Wingdings" panose="05000000000000000000" pitchFamily="2" charset="2"/>
              </a:rPr>
              <a:t>proyecto</a:t>
            </a:r>
            <a:r>
              <a:rPr lang="fr-BE" sz="2000" b="1" dirty="0">
                <a:latin typeface="Arial" charset="0"/>
                <a:cs typeface="Arial" charset="0"/>
                <a:sym typeface="Wingdings" panose="05000000000000000000" pitchFamily="2" charset="2"/>
              </a:rPr>
              <a:t> es </a:t>
            </a:r>
            <a:r>
              <a:rPr lang="fr-BE" sz="2000" b="1" dirty="0" err="1">
                <a:latin typeface="Arial" charset="0"/>
                <a:cs typeface="Arial" charset="0"/>
                <a:sym typeface="Wingdings" panose="05000000000000000000" pitchFamily="2" charset="2"/>
              </a:rPr>
              <a:t>sólo</a:t>
            </a:r>
            <a:r>
              <a:rPr lang="fr-BE" sz="2000" b="1" dirty="0">
                <a:latin typeface="Arial" charset="0"/>
                <a:cs typeface="Arial" charset="0"/>
                <a:sym typeface="Wingdings" panose="05000000000000000000" pitchFamily="2" charset="2"/>
              </a:rPr>
              <a:t> </a:t>
            </a:r>
            <a:r>
              <a:rPr lang="fr-BE" sz="2000" b="1" dirty="0" err="1">
                <a:latin typeface="Arial" charset="0"/>
                <a:cs typeface="Arial" charset="0"/>
                <a:sym typeface="Wingdings" panose="05000000000000000000" pitchFamily="2" charset="2"/>
              </a:rPr>
              <a:t>una</a:t>
            </a:r>
            <a:r>
              <a:rPr lang="fr-BE" sz="2000" b="1" dirty="0">
                <a:latin typeface="Arial" charset="0"/>
                <a:cs typeface="Arial" charset="0"/>
                <a:sym typeface="Wingdings" panose="05000000000000000000" pitchFamily="2" charset="2"/>
              </a:rPr>
              <a:t> « </a:t>
            </a:r>
            <a:r>
              <a:rPr lang="fr-BE" sz="2000" b="1" dirty="0" err="1">
                <a:latin typeface="Arial" charset="0"/>
                <a:cs typeface="Arial" charset="0"/>
                <a:sym typeface="Wingdings" panose="05000000000000000000" pitchFamily="2" charset="2"/>
              </a:rPr>
              <a:t>ayuda</a:t>
            </a:r>
            <a:r>
              <a:rPr lang="fr-BE" sz="2000" b="1" dirty="0">
                <a:latin typeface="Arial" charset="0"/>
                <a:cs typeface="Arial" charset="0"/>
                <a:sym typeface="Wingdings" panose="05000000000000000000" pitchFamily="2" charset="2"/>
              </a:rPr>
              <a:t> » </a:t>
            </a:r>
            <a:r>
              <a:rPr lang="fr-BE" sz="2000" dirty="0">
                <a:latin typeface="Arial" charset="0"/>
                <a:cs typeface="Arial" charset="0"/>
                <a:sym typeface="Wingdings" panose="05000000000000000000" pitchFamily="2" charset="2"/>
              </a:rPr>
              <a:t>a </a:t>
            </a:r>
            <a:r>
              <a:rPr lang="fr-BE" sz="2000" dirty="0" err="1">
                <a:latin typeface="Arial" charset="0"/>
                <a:cs typeface="Arial" charset="0"/>
                <a:sym typeface="Wingdings" panose="05000000000000000000" pitchFamily="2" charset="2"/>
              </a:rPr>
              <a:t>algo</a:t>
            </a:r>
            <a:r>
              <a:rPr lang="fr-BE" sz="2000" dirty="0">
                <a:latin typeface="Arial" charset="0"/>
                <a:cs typeface="Arial" charset="0"/>
                <a:sym typeface="Wingdings" panose="05000000000000000000" pitchFamily="2" charset="2"/>
              </a:rPr>
              <a:t> que se </a:t>
            </a:r>
            <a:r>
              <a:rPr lang="fr-BE" sz="2000" dirty="0" err="1">
                <a:latin typeface="Arial" charset="0"/>
                <a:cs typeface="Arial" charset="0"/>
                <a:sym typeface="Wingdings" panose="05000000000000000000" pitchFamily="2" charset="2"/>
              </a:rPr>
              <a:t>quiere</a:t>
            </a:r>
            <a:r>
              <a:rPr lang="fr-BE" sz="2000" dirty="0">
                <a:latin typeface="Arial" charset="0"/>
                <a:cs typeface="Arial" charset="0"/>
                <a:sym typeface="Wingdings" panose="05000000000000000000" pitchFamily="2" charset="2"/>
              </a:rPr>
              <a:t> </a:t>
            </a:r>
            <a:r>
              <a:rPr lang="fr-BE" sz="2000" dirty="0" err="1">
                <a:latin typeface="Arial" charset="0"/>
                <a:cs typeface="Arial" charset="0"/>
                <a:sym typeface="Wingdings" panose="05000000000000000000" pitchFamily="2" charset="2"/>
              </a:rPr>
              <a:t>hacer</a:t>
            </a:r>
            <a:r>
              <a:rPr lang="fr-BE" sz="2000" dirty="0">
                <a:latin typeface="Arial" charset="0"/>
                <a:cs typeface="Arial" charset="0"/>
                <a:sym typeface="Wingdings" panose="05000000000000000000" pitchFamily="2" charset="2"/>
              </a:rPr>
              <a:t> de </a:t>
            </a:r>
            <a:r>
              <a:rPr lang="fr-BE" sz="2000" dirty="0" err="1">
                <a:latin typeface="Arial" charset="0"/>
                <a:cs typeface="Arial" charset="0"/>
                <a:sym typeface="Wingdings" panose="05000000000000000000" pitchFamily="2" charset="2"/>
              </a:rPr>
              <a:t>todos</a:t>
            </a:r>
            <a:r>
              <a:rPr lang="fr-BE" sz="2000" dirty="0">
                <a:latin typeface="Arial" charset="0"/>
                <a:cs typeface="Arial" charset="0"/>
                <a:sym typeface="Wingdings" panose="05000000000000000000" pitchFamily="2" charset="2"/>
              </a:rPr>
              <a:t> </a:t>
            </a:r>
            <a:r>
              <a:rPr lang="fr-BE" sz="2000" dirty="0" err="1">
                <a:latin typeface="Arial" charset="0"/>
                <a:cs typeface="Arial" charset="0"/>
                <a:sym typeface="Wingdings" panose="05000000000000000000" pitchFamily="2" charset="2"/>
              </a:rPr>
              <a:t>modos</a:t>
            </a:r>
            <a:r>
              <a:rPr lang="fr-BE" sz="2000" dirty="0">
                <a:latin typeface="Arial" charset="0"/>
                <a:cs typeface="Arial" charset="0"/>
                <a:sym typeface="Wingdings" panose="05000000000000000000" pitchFamily="2" charset="2"/>
              </a:rPr>
              <a:t>…  </a:t>
            </a:r>
            <a:r>
              <a:rPr lang="fr-BE" sz="2000" dirty="0" err="1">
                <a:latin typeface="Arial" charset="0"/>
                <a:cs typeface="Arial" charset="0"/>
                <a:sym typeface="Wingdings" panose="05000000000000000000" pitchFamily="2" charset="2"/>
              </a:rPr>
              <a:t>siempre</a:t>
            </a:r>
            <a:r>
              <a:rPr lang="fr-BE" sz="2000" dirty="0">
                <a:latin typeface="Arial" charset="0"/>
                <a:cs typeface="Arial" charset="0"/>
                <a:sym typeface="Wingdings" panose="05000000000000000000" pitchFamily="2" charset="2"/>
              </a:rPr>
              <a:t> </a:t>
            </a:r>
            <a:r>
              <a:rPr lang="fr-BE" sz="2000" dirty="0" err="1">
                <a:latin typeface="Arial" charset="0"/>
                <a:cs typeface="Arial" charset="0"/>
                <a:sym typeface="Wingdings" panose="05000000000000000000" pitchFamily="2" charset="2"/>
              </a:rPr>
              <a:t>hay</a:t>
            </a:r>
            <a:r>
              <a:rPr lang="fr-BE" sz="2000" dirty="0">
                <a:latin typeface="Arial" charset="0"/>
                <a:cs typeface="Arial" charset="0"/>
                <a:sym typeface="Wingdings" panose="05000000000000000000" pitchFamily="2" charset="2"/>
              </a:rPr>
              <a:t> </a:t>
            </a:r>
            <a:r>
              <a:rPr lang="fr-BE" sz="2000" dirty="0" err="1">
                <a:latin typeface="Arial" charset="0"/>
                <a:cs typeface="Arial" charset="0"/>
                <a:sym typeface="Wingdings" panose="05000000000000000000" pitchFamily="2" charset="2"/>
              </a:rPr>
              <a:t>co-financiación</a:t>
            </a:r>
            <a:r>
              <a:rPr lang="fr-BE" sz="2000" dirty="0">
                <a:latin typeface="Arial" charset="0"/>
                <a:cs typeface="Arial" charset="0"/>
                <a:sym typeface="Wingdings" panose="05000000000000000000" pitchFamily="2" charset="2"/>
              </a:rPr>
              <a:t>!</a:t>
            </a:r>
          </a:p>
          <a:p>
            <a:pPr marL="457200" lvl="0" indent="-457200" algn="just">
              <a:spcBef>
                <a:spcPct val="20000"/>
              </a:spcBef>
              <a:buFont typeface="+mj-lt"/>
              <a:buAutoNum type="arabicPeriod"/>
              <a:defRPr/>
            </a:pPr>
            <a:endParaRPr lang="fr-BE" sz="2000" dirty="0">
              <a:latin typeface="Arial" charset="0"/>
              <a:cs typeface="Arial" charset="0"/>
              <a:sym typeface="Wingdings" panose="05000000000000000000" pitchFamily="2" charset="2"/>
            </a:endParaRP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a:tabLst/>
              <a:defRPr/>
            </a:pPr>
            <a:endParaRPr lang="fr-BE" sz="2000" baseline="0" dirty="0">
              <a:latin typeface="Arial" charset="0"/>
              <a:cs typeface="Arial" charset="0"/>
              <a:sym typeface="Wingdings" panose="05000000000000000000" pitchFamily="2" charset="2"/>
            </a:endParaRPr>
          </a:p>
        </p:txBody>
      </p:sp>
      <p:sp>
        <p:nvSpPr>
          <p:cNvPr id="5" name="Title 1"/>
          <p:cNvSpPr txBox="1">
            <a:spLocks/>
          </p:cNvSpPr>
          <p:nvPr/>
        </p:nvSpPr>
        <p:spPr>
          <a:xfrm>
            <a:off x="755576" y="262963"/>
            <a:ext cx="8068142" cy="576263"/>
          </a:xfrm>
          <a:prstGeom prst="rect">
            <a:avLst/>
          </a:prstGeom>
        </p:spPr>
        <p:txBody>
          <a:bodyPr/>
          <a:lstStyle>
            <a:lvl1pPr algn="l" defTabSz="914400" rtl="0" eaLnBrk="1" latinLnBrk="0" hangingPunct="1">
              <a:spcBef>
                <a:spcPct val="0"/>
              </a:spcBef>
              <a:buNone/>
              <a:defRPr kumimoji="0" lang="es-ES" sz="3400" b="1" kern="1200">
                <a:solidFill>
                  <a:srgbClr val="2F6EBB"/>
                </a:solidFill>
                <a:latin typeface="+mj-lt"/>
                <a:ea typeface="+mj-ea"/>
                <a:cs typeface="+mj-cs"/>
              </a:defRPr>
            </a:lvl1pPr>
          </a:lstStyle>
          <a:p>
            <a:pPr algn="r"/>
            <a:r>
              <a:rPr lang="fr-BE" sz="2400" dirty="0" err="1"/>
              <a:t>Nueva</a:t>
            </a:r>
            <a:r>
              <a:rPr lang="fr-BE" sz="2400" dirty="0"/>
              <a:t> </a:t>
            </a:r>
            <a:r>
              <a:rPr lang="fr-BE" sz="2400" dirty="0" err="1"/>
              <a:t>filosofía</a:t>
            </a:r>
            <a:r>
              <a:rPr lang="fr-BE" sz="2400" dirty="0"/>
              <a:t> de los </a:t>
            </a:r>
            <a:r>
              <a:rPr lang="fr-BE" sz="2400" dirty="0" err="1"/>
              <a:t>proyectos</a:t>
            </a:r>
            <a:r>
              <a:rPr lang="fr-BE" sz="2400" dirty="0"/>
              <a:t> </a:t>
            </a:r>
            <a:r>
              <a:rPr lang="fr-BE" sz="2400" dirty="0" err="1"/>
              <a:t>europeos</a:t>
            </a:r>
            <a:r>
              <a:rPr lang="fr-BE" sz="2400" dirty="0"/>
              <a:t> de </a:t>
            </a:r>
            <a:r>
              <a:rPr lang="fr-BE" sz="2400" dirty="0" err="1"/>
              <a:t>I+D+i</a:t>
            </a:r>
            <a:r>
              <a:rPr lang="fr-BE" sz="2400" dirty="0"/>
              <a:t>…</a:t>
            </a:r>
            <a:endParaRPr lang="en-GB" sz="2400" dirty="0"/>
          </a:p>
        </p:txBody>
      </p:sp>
    </p:spTree>
    <p:extLst>
      <p:ext uri="{BB962C8B-B14F-4D97-AF65-F5344CB8AC3E}">
        <p14:creationId xmlns:p14="http://schemas.microsoft.com/office/powerpoint/2010/main" val="20395386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txBox="1">
            <a:spLocks/>
          </p:cNvSpPr>
          <p:nvPr/>
        </p:nvSpPr>
        <p:spPr bwMode="auto">
          <a:xfrm>
            <a:off x="720706" y="1025961"/>
            <a:ext cx="8243782" cy="52113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lang="es-ES"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lang="es-ES"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s-ES"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lang="es-ES"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lang="es-ES"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88900" indent="-88900" algn="just"/>
            <a:r>
              <a:rPr lang="es-ES" sz="2200" b="1" dirty="0">
                <a:solidFill>
                  <a:srgbClr val="0070C0"/>
                </a:solidFill>
              </a:rPr>
              <a:t> </a:t>
            </a:r>
            <a:r>
              <a:rPr lang="es-ES" sz="2200" b="1" dirty="0" err="1"/>
              <a:t>Description</a:t>
            </a:r>
            <a:r>
              <a:rPr lang="es-ES" sz="2200" dirty="0"/>
              <a:t>: Small </a:t>
            </a:r>
            <a:r>
              <a:rPr lang="es-ES" sz="2200" dirty="0" err="1"/>
              <a:t>collaborative</a:t>
            </a:r>
            <a:r>
              <a:rPr lang="es-ES" sz="2200" dirty="0"/>
              <a:t> </a:t>
            </a:r>
            <a:r>
              <a:rPr lang="es-ES" sz="2200" dirty="0" err="1"/>
              <a:t>project</a:t>
            </a:r>
            <a:r>
              <a:rPr lang="es-ES" sz="2200" dirty="0"/>
              <a:t> (3-5 </a:t>
            </a:r>
            <a:r>
              <a:rPr lang="es-ES" sz="2200" dirty="0" err="1"/>
              <a:t>partners</a:t>
            </a:r>
            <a:r>
              <a:rPr lang="es-ES" sz="2200" dirty="0"/>
              <a:t> of ≈2 M€ EC </a:t>
            </a:r>
            <a:r>
              <a:rPr lang="es-ES" sz="2200" dirty="0" err="1"/>
              <a:t>requested</a:t>
            </a:r>
            <a:r>
              <a:rPr lang="es-ES" sz="2200" dirty="0"/>
              <a:t>) </a:t>
            </a:r>
            <a:r>
              <a:rPr lang="es-ES" sz="2200" dirty="0" err="1"/>
              <a:t>aiming</a:t>
            </a:r>
            <a:r>
              <a:rPr lang="es-ES" sz="2200" dirty="0"/>
              <a:t> </a:t>
            </a:r>
            <a:r>
              <a:rPr lang="es-ES" sz="2200" dirty="0" err="1"/>
              <a:t>to</a:t>
            </a:r>
            <a:r>
              <a:rPr lang="es-ES" sz="2200" dirty="0"/>
              <a:t> </a:t>
            </a:r>
            <a:r>
              <a:rPr lang="es-ES" sz="2200" b="1" dirty="0" err="1">
                <a:solidFill>
                  <a:srgbClr val="FF0000"/>
                </a:solidFill>
              </a:rPr>
              <a:t>bring</a:t>
            </a:r>
            <a:r>
              <a:rPr lang="es-ES" sz="2200" b="1" dirty="0">
                <a:solidFill>
                  <a:srgbClr val="FF0000"/>
                </a:solidFill>
              </a:rPr>
              <a:t> </a:t>
            </a:r>
            <a:r>
              <a:rPr lang="es-ES" sz="2200" b="1" dirty="0" err="1">
                <a:solidFill>
                  <a:srgbClr val="FF0000"/>
                </a:solidFill>
              </a:rPr>
              <a:t>to</a:t>
            </a:r>
            <a:r>
              <a:rPr lang="es-ES" sz="2200" b="1" dirty="0">
                <a:solidFill>
                  <a:srgbClr val="FF0000"/>
                </a:solidFill>
              </a:rPr>
              <a:t> </a:t>
            </a:r>
            <a:r>
              <a:rPr lang="es-ES" sz="2200" b="1" dirty="0" err="1">
                <a:solidFill>
                  <a:srgbClr val="FF0000"/>
                </a:solidFill>
              </a:rPr>
              <a:t>market</a:t>
            </a:r>
            <a:r>
              <a:rPr lang="es-ES" sz="2200" b="1" dirty="0">
                <a:solidFill>
                  <a:srgbClr val="FF0000"/>
                </a:solidFill>
              </a:rPr>
              <a:t> </a:t>
            </a:r>
            <a:r>
              <a:rPr lang="es-ES" sz="2200" b="1" dirty="0" err="1">
                <a:solidFill>
                  <a:srgbClr val="FF0000"/>
                </a:solidFill>
              </a:rPr>
              <a:t>an</a:t>
            </a:r>
            <a:r>
              <a:rPr lang="es-ES" sz="2200" b="1" dirty="0">
                <a:solidFill>
                  <a:srgbClr val="FF0000"/>
                </a:solidFill>
              </a:rPr>
              <a:t> </a:t>
            </a:r>
            <a:r>
              <a:rPr lang="es-ES" sz="2200" b="1" dirty="0" err="1">
                <a:solidFill>
                  <a:srgbClr val="FF0000"/>
                </a:solidFill>
              </a:rPr>
              <a:t>innovative</a:t>
            </a:r>
            <a:r>
              <a:rPr lang="es-ES" sz="2200" b="1" dirty="0">
                <a:solidFill>
                  <a:srgbClr val="FF0000"/>
                </a:solidFill>
              </a:rPr>
              <a:t> </a:t>
            </a:r>
            <a:r>
              <a:rPr lang="es-ES" sz="2200" b="1" dirty="0" err="1">
                <a:solidFill>
                  <a:srgbClr val="FF0000"/>
                </a:solidFill>
              </a:rPr>
              <a:t>solution</a:t>
            </a:r>
            <a:r>
              <a:rPr lang="es-ES" sz="2200" b="1" dirty="0">
                <a:solidFill>
                  <a:srgbClr val="FF0000"/>
                </a:solidFill>
              </a:rPr>
              <a:t>/</a:t>
            </a:r>
            <a:r>
              <a:rPr lang="es-ES" sz="2200" b="1" dirty="0" err="1">
                <a:solidFill>
                  <a:srgbClr val="FF0000"/>
                </a:solidFill>
              </a:rPr>
              <a:t>product</a:t>
            </a:r>
            <a:r>
              <a:rPr lang="es-ES" sz="2200" b="1" dirty="0">
                <a:solidFill>
                  <a:srgbClr val="FF0000"/>
                </a:solidFill>
              </a:rPr>
              <a:t> in </a:t>
            </a:r>
            <a:r>
              <a:rPr lang="es-ES" sz="2200" b="1" dirty="0" err="1">
                <a:solidFill>
                  <a:srgbClr val="FF0000"/>
                </a:solidFill>
              </a:rPr>
              <a:t>less</a:t>
            </a:r>
            <a:r>
              <a:rPr lang="es-ES" sz="2200" b="1" dirty="0">
                <a:solidFill>
                  <a:srgbClr val="FF0000"/>
                </a:solidFill>
              </a:rPr>
              <a:t> </a:t>
            </a:r>
            <a:r>
              <a:rPr lang="es-ES" sz="2200" b="1" dirty="0" err="1">
                <a:solidFill>
                  <a:srgbClr val="FF0000"/>
                </a:solidFill>
              </a:rPr>
              <a:t>than</a:t>
            </a:r>
            <a:r>
              <a:rPr lang="es-ES" sz="2200" b="1" dirty="0">
                <a:solidFill>
                  <a:srgbClr val="FF0000"/>
                </a:solidFill>
              </a:rPr>
              <a:t> 3 </a:t>
            </a:r>
            <a:r>
              <a:rPr lang="es-ES" sz="2200" b="1" dirty="0" err="1">
                <a:solidFill>
                  <a:srgbClr val="FF0000"/>
                </a:solidFill>
              </a:rPr>
              <a:t>years</a:t>
            </a:r>
            <a:r>
              <a:rPr lang="es-ES" sz="2200" dirty="0"/>
              <a:t>. No </a:t>
            </a:r>
            <a:r>
              <a:rPr lang="es-ES" sz="2200" dirty="0" err="1"/>
              <a:t>basic</a:t>
            </a:r>
            <a:r>
              <a:rPr lang="es-ES" sz="2200" dirty="0"/>
              <a:t> </a:t>
            </a:r>
            <a:r>
              <a:rPr lang="es-ES" sz="2200" dirty="0" err="1"/>
              <a:t>research</a:t>
            </a:r>
            <a:r>
              <a:rPr lang="es-ES" sz="2200" dirty="0"/>
              <a:t> </a:t>
            </a:r>
            <a:r>
              <a:rPr lang="es-ES" sz="2200" dirty="0" err="1"/>
              <a:t>but</a:t>
            </a:r>
            <a:r>
              <a:rPr lang="es-ES" sz="2200" dirty="0"/>
              <a:t> </a:t>
            </a:r>
            <a:r>
              <a:rPr lang="es-ES" sz="2200" dirty="0" err="1"/>
              <a:t>innovation</a:t>
            </a:r>
            <a:r>
              <a:rPr lang="es-ES" sz="2200" dirty="0"/>
              <a:t>, </a:t>
            </a:r>
            <a:r>
              <a:rPr lang="es-ES" sz="2200" dirty="0" err="1"/>
              <a:t>development</a:t>
            </a:r>
            <a:r>
              <a:rPr lang="es-ES" sz="2200" dirty="0"/>
              <a:t>, </a:t>
            </a:r>
            <a:r>
              <a:rPr lang="es-ES" sz="2200" dirty="0" err="1"/>
              <a:t>integration</a:t>
            </a:r>
            <a:r>
              <a:rPr lang="es-ES" sz="2200" dirty="0"/>
              <a:t>, test at real </a:t>
            </a:r>
            <a:r>
              <a:rPr lang="es-ES" sz="2200" dirty="0" err="1"/>
              <a:t>scale</a:t>
            </a:r>
            <a:r>
              <a:rPr lang="es-ES" sz="2200" dirty="0"/>
              <a:t>, </a:t>
            </a:r>
            <a:r>
              <a:rPr lang="es-ES" sz="2200" dirty="0" err="1"/>
              <a:t>market</a:t>
            </a:r>
            <a:r>
              <a:rPr lang="es-ES" sz="2200" dirty="0"/>
              <a:t> </a:t>
            </a:r>
            <a:r>
              <a:rPr lang="es-ES" sz="2200" dirty="0" err="1"/>
              <a:t>approach</a:t>
            </a:r>
            <a:r>
              <a:rPr lang="es-ES" sz="2200" dirty="0"/>
              <a:t>, </a:t>
            </a:r>
            <a:r>
              <a:rPr lang="es-ES" sz="2200" dirty="0" err="1"/>
              <a:t>etc</a:t>
            </a:r>
            <a:endParaRPr lang="es-ES" sz="2200" dirty="0"/>
          </a:p>
          <a:p>
            <a:pPr marL="88900" indent="-88900" algn="just"/>
            <a:r>
              <a:rPr lang="es-ES" sz="2200" dirty="0"/>
              <a:t>Industrial </a:t>
            </a:r>
            <a:r>
              <a:rPr lang="es-ES" sz="2200" dirty="0" err="1"/>
              <a:t>focus</a:t>
            </a:r>
            <a:r>
              <a:rPr lang="es-ES" sz="2200" dirty="0"/>
              <a:t>: </a:t>
            </a:r>
            <a:r>
              <a:rPr lang="es-ES" sz="2200" b="1" dirty="0" err="1">
                <a:solidFill>
                  <a:srgbClr val="FF0000"/>
                </a:solidFill>
              </a:rPr>
              <a:t>From</a:t>
            </a:r>
            <a:r>
              <a:rPr lang="es-ES" sz="2200" b="1" dirty="0">
                <a:solidFill>
                  <a:srgbClr val="FF0000"/>
                </a:solidFill>
              </a:rPr>
              <a:t> TRL ≥ 6 </a:t>
            </a:r>
            <a:r>
              <a:rPr lang="es-ES" sz="2200" b="1" dirty="0">
                <a:solidFill>
                  <a:srgbClr val="FF0000"/>
                </a:solidFill>
                <a:sym typeface="Wingdings" panose="05000000000000000000" pitchFamily="2" charset="2"/>
              </a:rPr>
              <a:t> Final </a:t>
            </a:r>
            <a:r>
              <a:rPr lang="es-ES" sz="2200" b="1" dirty="0">
                <a:solidFill>
                  <a:srgbClr val="FF0000"/>
                </a:solidFill>
              </a:rPr>
              <a:t>TRL = 9</a:t>
            </a:r>
          </a:p>
          <a:p>
            <a:pPr marL="88900" indent="-88900" algn="just"/>
            <a:endParaRPr lang="es-ES" sz="900" dirty="0"/>
          </a:p>
          <a:p>
            <a:pPr marL="88900" indent="-88900" algn="just"/>
            <a:r>
              <a:rPr lang="es-ES" sz="2200" b="1" dirty="0"/>
              <a:t> </a:t>
            </a:r>
            <a:r>
              <a:rPr lang="es-ES" sz="2200" b="1" dirty="0" err="1"/>
              <a:t>Funding</a:t>
            </a:r>
            <a:r>
              <a:rPr lang="es-ES" sz="2200" dirty="0"/>
              <a:t>: </a:t>
            </a:r>
            <a:r>
              <a:rPr lang="es-ES" sz="2200" dirty="0" err="1"/>
              <a:t>Upto</a:t>
            </a:r>
            <a:r>
              <a:rPr lang="es-ES" sz="2200" dirty="0"/>
              <a:t> </a:t>
            </a:r>
            <a:r>
              <a:rPr lang="es-ES" sz="2200" b="1" dirty="0"/>
              <a:t>70%</a:t>
            </a:r>
            <a:r>
              <a:rPr lang="es-ES" sz="2200" dirty="0"/>
              <a:t> of </a:t>
            </a:r>
            <a:r>
              <a:rPr lang="es-ES" sz="2200" dirty="0" err="1"/>
              <a:t>eligible</a:t>
            </a:r>
            <a:r>
              <a:rPr lang="es-ES" sz="2200" dirty="0"/>
              <a:t> </a:t>
            </a:r>
            <a:r>
              <a:rPr lang="es-ES" sz="2200" dirty="0" err="1"/>
              <a:t>costs</a:t>
            </a:r>
            <a:r>
              <a:rPr lang="es-ES" sz="2200" dirty="0"/>
              <a:t> (100% </a:t>
            </a:r>
            <a:r>
              <a:rPr lang="es-ES" sz="2200" dirty="0" err="1"/>
              <a:t>for</a:t>
            </a:r>
            <a:r>
              <a:rPr lang="es-ES" sz="2200" dirty="0"/>
              <a:t> non-</a:t>
            </a:r>
            <a:r>
              <a:rPr lang="es-ES" sz="2200" dirty="0" err="1"/>
              <a:t>profit</a:t>
            </a:r>
            <a:r>
              <a:rPr lang="es-ES" sz="2200" dirty="0"/>
              <a:t>)</a:t>
            </a:r>
          </a:p>
          <a:p>
            <a:pPr marL="0" indent="0" algn="just">
              <a:buNone/>
            </a:pPr>
            <a:endParaRPr lang="es-ES" sz="900" dirty="0"/>
          </a:p>
          <a:p>
            <a:pPr marL="88900" indent="-88900" algn="just"/>
            <a:r>
              <a:rPr lang="es-ES" sz="2200" b="1" dirty="0"/>
              <a:t> </a:t>
            </a:r>
            <a:r>
              <a:rPr lang="es-ES" sz="2200" b="1" dirty="0" err="1"/>
              <a:t>Eligibility</a:t>
            </a:r>
            <a:r>
              <a:rPr lang="es-ES" sz="2200" b="1" dirty="0"/>
              <a:t>:</a:t>
            </a:r>
            <a:r>
              <a:rPr lang="es-ES" sz="2200" dirty="0"/>
              <a:t> </a:t>
            </a:r>
            <a:r>
              <a:rPr lang="es-ES" sz="2200" dirty="0" err="1"/>
              <a:t>All</a:t>
            </a:r>
            <a:r>
              <a:rPr lang="es-ES" sz="2200" dirty="0"/>
              <a:t> </a:t>
            </a:r>
            <a:r>
              <a:rPr lang="es-ES" sz="2200" dirty="0" err="1"/>
              <a:t>public</a:t>
            </a:r>
            <a:r>
              <a:rPr lang="es-ES" sz="2200" dirty="0"/>
              <a:t> </a:t>
            </a:r>
            <a:r>
              <a:rPr lang="es-ES" sz="2200" dirty="0" err="1"/>
              <a:t>or</a:t>
            </a:r>
            <a:r>
              <a:rPr lang="es-ES" sz="2200" dirty="0"/>
              <a:t> </a:t>
            </a:r>
            <a:r>
              <a:rPr lang="es-ES" sz="2200" dirty="0" err="1"/>
              <a:t>private</a:t>
            </a:r>
            <a:r>
              <a:rPr lang="es-ES" sz="2200" dirty="0"/>
              <a:t> </a:t>
            </a:r>
            <a:r>
              <a:rPr lang="es-ES" sz="2200" dirty="0" err="1"/>
              <a:t>entity</a:t>
            </a:r>
            <a:r>
              <a:rPr lang="es-ES" sz="2200" dirty="0"/>
              <a:t>. Min 3 </a:t>
            </a:r>
            <a:r>
              <a:rPr lang="es-ES" sz="2200" dirty="0" err="1"/>
              <a:t>entities</a:t>
            </a:r>
            <a:r>
              <a:rPr lang="es-ES" sz="2200" dirty="0"/>
              <a:t> </a:t>
            </a:r>
            <a:r>
              <a:rPr lang="es-ES" sz="2200" dirty="0" err="1"/>
              <a:t>from</a:t>
            </a:r>
            <a:r>
              <a:rPr lang="es-ES" sz="2200" dirty="0"/>
              <a:t> 3 MMSS </a:t>
            </a:r>
            <a:r>
              <a:rPr lang="es-ES" sz="2200" dirty="0" err="1"/>
              <a:t>or</a:t>
            </a:r>
            <a:r>
              <a:rPr lang="es-ES" sz="2200" dirty="0"/>
              <a:t> </a:t>
            </a:r>
            <a:r>
              <a:rPr lang="es-ES" sz="2200" dirty="0" err="1"/>
              <a:t>associated</a:t>
            </a:r>
            <a:r>
              <a:rPr lang="es-ES" sz="2200" dirty="0"/>
              <a:t> </a:t>
            </a:r>
            <a:r>
              <a:rPr lang="es-ES" sz="2200" dirty="0" err="1"/>
              <a:t>countries</a:t>
            </a:r>
            <a:r>
              <a:rPr lang="es-ES" sz="2200" dirty="0"/>
              <a:t> and, at </a:t>
            </a:r>
            <a:r>
              <a:rPr lang="es-ES" sz="2200" dirty="0" err="1"/>
              <a:t>least</a:t>
            </a:r>
            <a:r>
              <a:rPr lang="es-ES" sz="2200" dirty="0"/>
              <a:t>, 60% of Budget </a:t>
            </a:r>
            <a:r>
              <a:rPr lang="es-ES" sz="2200" dirty="0" err="1"/>
              <a:t>going</a:t>
            </a:r>
            <a:r>
              <a:rPr lang="es-ES" sz="2200" dirty="0"/>
              <a:t> </a:t>
            </a:r>
            <a:r>
              <a:rPr lang="es-ES" sz="2200" dirty="0" err="1"/>
              <a:t>to</a:t>
            </a:r>
            <a:r>
              <a:rPr lang="es-ES" sz="2200" dirty="0"/>
              <a:t> </a:t>
            </a:r>
            <a:r>
              <a:rPr lang="es-ES" sz="2200" dirty="0" err="1"/>
              <a:t>industry</a:t>
            </a:r>
            <a:r>
              <a:rPr lang="es-ES" sz="2200" dirty="0"/>
              <a:t>.</a:t>
            </a:r>
          </a:p>
          <a:p>
            <a:pPr marL="88900" indent="-88900" algn="just"/>
            <a:r>
              <a:rPr lang="es-ES" sz="2200" dirty="0" err="1"/>
              <a:t>Coordinator</a:t>
            </a:r>
            <a:r>
              <a:rPr lang="es-ES" sz="2200" dirty="0"/>
              <a:t> NO </a:t>
            </a:r>
            <a:r>
              <a:rPr lang="es-ES" sz="2200" dirty="0" err="1"/>
              <a:t>start</a:t>
            </a:r>
            <a:r>
              <a:rPr lang="es-ES" sz="2200" dirty="0"/>
              <a:t>-up (</a:t>
            </a:r>
            <a:r>
              <a:rPr lang="es-ES" sz="2200" dirty="0" err="1"/>
              <a:t>economic</a:t>
            </a:r>
            <a:r>
              <a:rPr lang="es-ES" sz="2200" dirty="0"/>
              <a:t> </a:t>
            </a:r>
            <a:r>
              <a:rPr lang="es-ES" sz="2200" dirty="0" err="1"/>
              <a:t>check</a:t>
            </a:r>
            <a:r>
              <a:rPr lang="es-ES" sz="2200" dirty="0"/>
              <a:t> </a:t>
            </a:r>
            <a:r>
              <a:rPr lang="es-ES" sz="2200" dirty="0" err="1"/>
              <a:t>compulsory</a:t>
            </a:r>
            <a:r>
              <a:rPr lang="es-ES" sz="2200" dirty="0"/>
              <a:t>).</a:t>
            </a:r>
          </a:p>
          <a:p>
            <a:pPr marL="88900" indent="-88900"/>
            <a:endParaRPr lang="es-ES" sz="900" b="1" dirty="0"/>
          </a:p>
          <a:p>
            <a:pPr marL="0" indent="0">
              <a:spcBef>
                <a:spcPts val="0"/>
              </a:spcBef>
              <a:buFont typeface="Arial" pitchFamily="34" charset="0"/>
              <a:buNone/>
            </a:pPr>
            <a:r>
              <a:rPr lang="es-ES" sz="1800" b="1" i="1" dirty="0"/>
              <a:t>NB:</a:t>
            </a:r>
            <a:r>
              <a:rPr lang="es-ES" sz="1800" i="1" dirty="0"/>
              <a:t> 3 </a:t>
            </a:r>
            <a:r>
              <a:rPr lang="es-ES" sz="1800" i="1" dirty="0" err="1"/>
              <a:t>Cut-offs</a:t>
            </a:r>
            <a:r>
              <a:rPr lang="es-ES" sz="1800" i="1" dirty="0"/>
              <a:t> a </a:t>
            </a:r>
            <a:r>
              <a:rPr lang="es-ES" sz="1800" i="1" dirty="0" err="1"/>
              <a:t>year</a:t>
            </a:r>
            <a:r>
              <a:rPr lang="es-ES" sz="1800" i="1" dirty="0"/>
              <a:t> and </a:t>
            </a:r>
            <a:r>
              <a:rPr lang="es-ES" sz="1800" i="1" dirty="0" err="1"/>
              <a:t>fully</a:t>
            </a:r>
            <a:r>
              <a:rPr lang="es-ES" sz="1800" i="1" dirty="0"/>
              <a:t> </a:t>
            </a:r>
            <a:r>
              <a:rPr lang="es-ES" sz="1800" i="1" dirty="0" err="1"/>
              <a:t>bottom</a:t>
            </a:r>
            <a:r>
              <a:rPr lang="es-ES" sz="1800" i="1" dirty="0"/>
              <a:t>-up.  </a:t>
            </a:r>
            <a:r>
              <a:rPr lang="es-ES" sz="1600" dirty="0"/>
              <a:t>	</a:t>
            </a:r>
          </a:p>
        </p:txBody>
      </p:sp>
      <p:sp>
        <p:nvSpPr>
          <p:cNvPr id="4" name="Text Placeholder 1"/>
          <p:cNvSpPr txBox="1">
            <a:spLocks/>
          </p:cNvSpPr>
          <p:nvPr/>
        </p:nvSpPr>
        <p:spPr bwMode="auto">
          <a:xfrm>
            <a:off x="755576" y="260648"/>
            <a:ext cx="8104286" cy="86409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lang="es-ES"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lang="es-ES"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s-ES"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lang="es-ES"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lang="es-ES"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indent="0" algn="r">
              <a:buFont typeface="Arial" pitchFamily="34" charset="0"/>
              <a:buNone/>
              <a:tabLst>
                <a:tab pos="1343025" algn="l"/>
              </a:tabLst>
            </a:pPr>
            <a:r>
              <a:rPr lang="en-GB" altLang="en-US" sz="2300" b="1" dirty="0">
                <a:solidFill>
                  <a:srgbClr val="0070C0"/>
                </a:solidFill>
              </a:rPr>
              <a:t>Fast Track to Innovation (FTI)</a:t>
            </a:r>
            <a:endParaRPr lang="en-GB" sz="2300" dirty="0">
              <a:solidFill>
                <a:srgbClr val="0070C0"/>
              </a:solidFill>
            </a:endParaRPr>
          </a:p>
        </p:txBody>
      </p:sp>
      <p:sp>
        <p:nvSpPr>
          <p:cNvPr id="5" name="CuadroTexto 4">
            <a:extLst>
              <a:ext uri="{FF2B5EF4-FFF2-40B4-BE49-F238E27FC236}">
                <a16:creationId xmlns:a16="http://schemas.microsoft.com/office/drawing/2014/main" id="{DE8CDFE8-D180-4DDE-ACB8-CE109A69A2F6}"/>
              </a:ext>
            </a:extLst>
          </p:cNvPr>
          <p:cNvSpPr txBox="1"/>
          <p:nvPr/>
        </p:nvSpPr>
        <p:spPr>
          <a:xfrm rot="21226047">
            <a:off x="4363175" y="5392120"/>
            <a:ext cx="4348035" cy="369332"/>
          </a:xfrm>
          <a:prstGeom prst="rect">
            <a:avLst/>
          </a:prstGeom>
          <a:solidFill>
            <a:srgbClr val="FF0000">
              <a:alpha val="10000"/>
            </a:srgbClr>
          </a:solidFill>
          <a:ln w="50800">
            <a:solidFill>
              <a:srgbClr val="FF0000"/>
            </a:solidFill>
          </a:ln>
        </p:spPr>
        <p:txBody>
          <a:bodyPr wrap="square" rtlCol="0">
            <a:spAutoFit/>
          </a:bodyPr>
          <a:lstStyle/>
          <a:p>
            <a:pPr algn="ctr"/>
            <a:r>
              <a:rPr lang="es-ES_tradnl" b="1" dirty="0">
                <a:solidFill>
                  <a:srgbClr val="FF0000"/>
                </a:solidFill>
              </a:rPr>
              <a:t>FIRST </a:t>
            </a:r>
            <a:r>
              <a:rPr lang="es-ES_tradnl" b="1" dirty="0" err="1">
                <a:solidFill>
                  <a:srgbClr val="FF0000"/>
                </a:solidFill>
              </a:rPr>
              <a:t>Cut</a:t>
            </a:r>
            <a:r>
              <a:rPr lang="es-ES_tradnl" b="1" dirty="0">
                <a:solidFill>
                  <a:srgbClr val="FF0000"/>
                </a:solidFill>
              </a:rPr>
              <a:t>-OFF 21-Feb-2018</a:t>
            </a:r>
          </a:p>
        </p:txBody>
      </p:sp>
    </p:spTree>
    <p:extLst>
      <p:ext uri="{BB962C8B-B14F-4D97-AF65-F5344CB8AC3E}">
        <p14:creationId xmlns:p14="http://schemas.microsoft.com/office/powerpoint/2010/main" val="22068022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7705" y="620688"/>
            <a:ext cx="6912768" cy="4278094"/>
          </a:xfrm>
          <a:prstGeom prst="rect">
            <a:avLst/>
          </a:prstGeom>
        </p:spPr>
        <p:txBody>
          <a:bodyPr wrap="square">
            <a:spAutoFit/>
          </a:bodyPr>
          <a:lstStyle/>
          <a:p>
            <a:pPr marL="457200" lvl="2" algn="just">
              <a:spcBef>
                <a:spcPct val="20000"/>
              </a:spcBef>
              <a:tabLst>
                <a:tab pos="1343025" algn="l"/>
              </a:tabLst>
              <a:defRPr/>
            </a:pPr>
            <a:endParaRPr lang="en-GB" sz="1700" b="1" dirty="0">
              <a:latin typeface="+mn-lt"/>
            </a:endParaRPr>
          </a:p>
          <a:p>
            <a:pPr marL="457200" lvl="2" algn="just">
              <a:spcBef>
                <a:spcPct val="20000"/>
              </a:spcBef>
              <a:tabLst>
                <a:tab pos="1343025" algn="l"/>
              </a:tabLst>
              <a:defRPr/>
            </a:pPr>
            <a:r>
              <a:rPr lang="en-GB" sz="1700" b="1" dirty="0">
                <a:latin typeface="+mn-lt"/>
              </a:rPr>
              <a:t>TRL 1 </a:t>
            </a:r>
            <a:r>
              <a:rPr lang="en-GB" sz="1700" b="0" dirty="0">
                <a:latin typeface="+mn-lt"/>
              </a:rPr>
              <a:t>– basic principles observed </a:t>
            </a:r>
          </a:p>
          <a:p>
            <a:pPr marL="457200" lvl="2" algn="just">
              <a:spcBef>
                <a:spcPct val="20000"/>
              </a:spcBef>
              <a:tabLst>
                <a:tab pos="1343025" algn="l"/>
              </a:tabLst>
              <a:defRPr/>
            </a:pPr>
            <a:r>
              <a:rPr lang="en-GB" sz="1700" b="1" dirty="0">
                <a:latin typeface="+mn-lt"/>
              </a:rPr>
              <a:t>TRL 2</a:t>
            </a:r>
            <a:r>
              <a:rPr lang="en-GB" sz="1700" b="0" dirty="0">
                <a:latin typeface="+mn-lt"/>
              </a:rPr>
              <a:t> – technology concept formulated </a:t>
            </a:r>
          </a:p>
          <a:p>
            <a:pPr marL="457200" lvl="2" algn="just">
              <a:spcBef>
                <a:spcPct val="20000"/>
              </a:spcBef>
              <a:tabLst>
                <a:tab pos="1343025" algn="l"/>
              </a:tabLst>
              <a:defRPr/>
            </a:pPr>
            <a:r>
              <a:rPr lang="en-GB" sz="1700" b="1" dirty="0">
                <a:latin typeface="+mn-lt"/>
              </a:rPr>
              <a:t>TRL 3 </a:t>
            </a:r>
            <a:r>
              <a:rPr lang="en-GB" sz="1700" b="0" dirty="0">
                <a:latin typeface="+mn-lt"/>
              </a:rPr>
              <a:t>– experimental proof of concept </a:t>
            </a:r>
          </a:p>
          <a:p>
            <a:pPr marL="457200" lvl="2" algn="just">
              <a:spcBef>
                <a:spcPct val="20000"/>
              </a:spcBef>
              <a:tabLst>
                <a:tab pos="1343025" algn="l"/>
              </a:tabLst>
              <a:defRPr/>
            </a:pPr>
            <a:r>
              <a:rPr lang="en-GB" sz="1700" b="1" dirty="0">
                <a:latin typeface="+mn-lt"/>
              </a:rPr>
              <a:t>TRL 4 </a:t>
            </a:r>
            <a:r>
              <a:rPr lang="en-GB" sz="1700" b="0" dirty="0">
                <a:latin typeface="+mn-lt"/>
              </a:rPr>
              <a:t>– technology validated in lab </a:t>
            </a:r>
          </a:p>
          <a:p>
            <a:pPr marL="457200" lvl="2" algn="just">
              <a:spcBef>
                <a:spcPct val="20000"/>
              </a:spcBef>
              <a:tabLst>
                <a:tab pos="1343025" algn="l"/>
              </a:tabLst>
              <a:defRPr/>
            </a:pPr>
            <a:endParaRPr lang="en-GB" sz="1700" b="0" dirty="0">
              <a:latin typeface="+mn-lt"/>
            </a:endParaRPr>
          </a:p>
          <a:p>
            <a:pPr marL="457200" lvl="2" algn="just">
              <a:spcBef>
                <a:spcPct val="20000"/>
              </a:spcBef>
              <a:tabLst>
                <a:tab pos="1343025" algn="l"/>
              </a:tabLst>
              <a:defRPr/>
            </a:pPr>
            <a:r>
              <a:rPr lang="en-GB" sz="1700" b="1" dirty="0">
                <a:latin typeface="+mn-lt"/>
              </a:rPr>
              <a:t>TRL 5</a:t>
            </a:r>
            <a:r>
              <a:rPr lang="en-GB" sz="1700" b="0" dirty="0">
                <a:latin typeface="+mn-lt"/>
              </a:rPr>
              <a:t> – technology validated in relevant environment (industrially relevant environment in the case of key enabling technologies) </a:t>
            </a:r>
          </a:p>
          <a:p>
            <a:pPr marL="457200" lvl="2" algn="just">
              <a:spcBef>
                <a:spcPct val="20000"/>
              </a:spcBef>
              <a:tabLst>
                <a:tab pos="1343025" algn="l"/>
              </a:tabLst>
              <a:defRPr/>
            </a:pPr>
            <a:r>
              <a:rPr lang="en-GB" sz="1700" b="1" dirty="0">
                <a:latin typeface="+mn-lt"/>
              </a:rPr>
              <a:t>TRL 6</a:t>
            </a:r>
            <a:r>
              <a:rPr lang="en-GB" sz="1700" b="0" dirty="0">
                <a:latin typeface="+mn-lt"/>
              </a:rPr>
              <a:t> – technology demonstrated in relevant environment (industrially relevant environment in the case of key enabling technologies) </a:t>
            </a:r>
          </a:p>
          <a:p>
            <a:pPr marL="457200" lvl="2" algn="just">
              <a:spcBef>
                <a:spcPct val="20000"/>
              </a:spcBef>
              <a:tabLst>
                <a:tab pos="1343025" algn="l"/>
              </a:tabLst>
              <a:defRPr/>
            </a:pPr>
            <a:r>
              <a:rPr lang="en-GB" sz="1700" b="1" dirty="0">
                <a:latin typeface="+mn-lt"/>
              </a:rPr>
              <a:t>TRL 7</a:t>
            </a:r>
            <a:r>
              <a:rPr lang="en-GB" sz="1700" b="0" dirty="0">
                <a:latin typeface="+mn-lt"/>
              </a:rPr>
              <a:t> – system prototype demonstration in operational environment </a:t>
            </a:r>
          </a:p>
          <a:p>
            <a:pPr marL="457200" lvl="2" algn="just">
              <a:spcBef>
                <a:spcPct val="20000"/>
              </a:spcBef>
              <a:tabLst>
                <a:tab pos="1343025" algn="l"/>
              </a:tabLst>
              <a:defRPr/>
            </a:pPr>
            <a:r>
              <a:rPr lang="en-GB" sz="1700" b="1" dirty="0">
                <a:latin typeface="+mn-lt"/>
              </a:rPr>
              <a:t>TRL 8 </a:t>
            </a:r>
            <a:r>
              <a:rPr lang="en-GB" sz="1700" b="0" dirty="0">
                <a:latin typeface="+mn-lt"/>
              </a:rPr>
              <a:t>– system complete and qualified </a:t>
            </a:r>
          </a:p>
          <a:p>
            <a:pPr marL="457200" lvl="2" algn="just">
              <a:spcBef>
                <a:spcPct val="20000"/>
              </a:spcBef>
              <a:tabLst>
                <a:tab pos="1343025" algn="l"/>
              </a:tabLst>
              <a:defRPr/>
            </a:pPr>
            <a:r>
              <a:rPr lang="en-GB" sz="1700" b="1" dirty="0">
                <a:latin typeface="+mn-lt"/>
              </a:rPr>
              <a:t>TRL 9</a:t>
            </a:r>
            <a:r>
              <a:rPr lang="en-GB" sz="1700" b="0" dirty="0">
                <a:latin typeface="+mn-lt"/>
              </a:rPr>
              <a:t> – actual system proven in operational environment (competitive manufacturing in the case of key enabling technologies; or in space).</a:t>
            </a:r>
          </a:p>
        </p:txBody>
      </p:sp>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pPr>
              <a:defRPr/>
            </a:pPr>
            <a:fld id="{FF8F7A0E-3899-459E-A7DB-544FDA50ED31}" type="slidenum">
              <a:rPr lang="en-GB" smtClean="0">
                <a:solidFill>
                  <a:srgbClr val="000000"/>
                </a:solidFill>
              </a:rPr>
              <a:pPr>
                <a:defRPr/>
              </a:pPr>
              <a:t>61</a:t>
            </a:fld>
            <a:endParaRPr lang="en-GB" dirty="0">
              <a:solidFill>
                <a:srgbClr val="000000"/>
              </a:solidFill>
            </a:endParaRPr>
          </a:p>
        </p:txBody>
      </p:sp>
      <p:sp>
        <p:nvSpPr>
          <p:cNvPr id="5" name="4 Abrir llave"/>
          <p:cNvSpPr/>
          <p:nvPr/>
        </p:nvSpPr>
        <p:spPr>
          <a:xfrm>
            <a:off x="2231752" y="980728"/>
            <a:ext cx="108000" cy="1152128"/>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6" name="5 Abrir llave"/>
          <p:cNvSpPr/>
          <p:nvPr/>
        </p:nvSpPr>
        <p:spPr>
          <a:xfrm>
            <a:off x="2231752" y="2636912"/>
            <a:ext cx="108000" cy="226187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7" name="6 CuadroTexto"/>
          <p:cNvSpPr txBox="1"/>
          <p:nvPr/>
        </p:nvSpPr>
        <p:spPr>
          <a:xfrm>
            <a:off x="1475656" y="1340768"/>
            <a:ext cx="514885" cy="369332"/>
          </a:xfrm>
          <a:prstGeom prst="rect">
            <a:avLst/>
          </a:prstGeom>
          <a:noFill/>
        </p:spPr>
        <p:txBody>
          <a:bodyPr wrap="none" rtlCol="0">
            <a:spAutoFit/>
          </a:bodyPr>
          <a:lstStyle/>
          <a:p>
            <a:r>
              <a:rPr lang="es-ES_tradnl" b="1" dirty="0">
                <a:solidFill>
                  <a:srgbClr val="FF0000"/>
                </a:solidFill>
              </a:rPr>
              <a:t>RIA</a:t>
            </a:r>
          </a:p>
        </p:txBody>
      </p:sp>
      <p:sp>
        <p:nvSpPr>
          <p:cNvPr id="8" name="7 CuadroTexto"/>
          <p:cNvSpPr txBox="1"/>
          <p:nvPr/>
        </p:nvSpPr>
        <p:spPr>
          <a:xfrm>
            <a:off x="1331640" y="2996952"/>
            <a:ext cx="699230" cy="1477328"/>
          </a:xfrm>
          <a:prstGeom prst="rect">
            <a:avLst/>
          </a:prstGeom>
          <a:noFill/>
        </p:spPr>
        <p:txBody>
          <a:bodyPr wrap="none" rtlCol="0">
            <a:spAutoFit/>
          </a:bodyPr>
          <a:lstStyle/>
          <a:p>
            <a:r>
              <a:rPr lang="es-ES_tradnl" b="1" dirty="0">
                <a:solidFill>
                  <a:srgbClr val="FF0000"/>
                </a:solidFill>
              </a:rPr>
              <a:t>IA</a:t>
            </a:r>
          </a:p>
          <a:p>
            <a:endParaRPr lang="es-ES_tradnl" b="1" dirty="0">
              <a:solidFill>
                <a:srgbClr val="FF0000"/>
              </a:solidFill>
            </a:endParaRPr>
          </a:p>
          <a:p>
            <a:r>
              <a:rPr lang="es-ES_tradnl" b="1" dirty="0" err="1">
                <a:solidFill>
                  <a:srgbClr val="FF0000"/>
                </a:solidFill>
              </a:rPr>
              <a:t>SMEs</a:t>
            </a:r>
            <a:endParaRPr lang="es-ES_tradnl" b="1" dirty="0">
              <a:solidFill>
                <a:srgbClr val="FF0000"/>
              </a:solidFill>
            </a:endParaRPr>
          </a:p>
          <a:p>
            <a:endParaRPr lang="es-ES_tradnl" b="1" dirty="0">
              <a:solidFill>
                <a:srgbClr val="FF0000"/>
              </a:solidFill>
            </a:endParaRPr>
          </a:p>
          <a:p>
            <a:r>
              <a:rPr lang="es-ES_tradnl" b="1" dirty="0">
                <a:solidFill>
                  <a:srgbClr val="FF0000"/>
                </a:solidFill>
              </a:rPr>
              <a:t>PCP</a:t>
            </a:r>
          </a:p>
        </p:txBody>
      </p:sp>
      <p:sp>
        <p:nvSpPr>
          <p:cNvPr id="9" name="3 Título"/>
          <p:cNvSpPr txBox="1">
            <a:spLocks/>
          </p:cNvSpPr>
          <p:nvPr/>
        </p:nvSpPr>
        <p:spPr>
          <a:xfrm>
            <a:off x="755576" y="116632"/>
            <a:ext cx="8077200" cy="504056"/>
          </a:xfrm>
          <a:prstGeom prst="rect">
            <a:avLst/>
          </a:prstGeom>
        </p:spPr>
        <p:txBody>
          <a:bodyPr/>
          <a:lstStyle>
            <a:lvl1pPr algn="l" rtl="0" eaLnBrk="0" fontAlgn="base" hangingPunct="0">
              <a:spcBef>
                <a:spcPct val="0"/>
              </a:spcBef>
              <a:spcAft>
                <a:spcPct val="0"/>
              </a:spcAft>
              <a:defRPr lang="es-ES" sz="3400" b="1" kern="1200">
                <a:solidFill>
                  <a:srgbClr val="2F6EBB"/>
                </a:solidFill>
                <a:latin typeface="+mj-lt"/>
                <a:ea typeface="+mj-ea"/>
                <a:cs typeface="+mj-cs"/>
              </a:defRPr>
            </a:lvl1pPr>
            <a:lvl2pPr algn="l" rtl="0" eaLnBrk="0" fontAlgn="base" hangingPunct="0">
              <a:spcBef>
                <a:spcPct val="0"/>
              </a:spcBef>
              <a:spcAft>
                <a:spcPct val="0"/>
              </a:spcAft>
              <a:defRPr sz="3400" b="1">
                <a:solidFill>
                  <a:srgbClr val="2F6EBB"/>
                </a:solidFill>
                <a:latin typeface="Calibri" pitchFamily="34" charset="0"/>
              </a:defRPr>
            </a:lvl2pPr>
            <a:lvl3pPr algn="l" rtl="0" eaLnBrk="0" fontAlgn="base" hangingPunct="0">
              <a:spcBef>
                <a:spcPct val="0"/>
              </a:spcBef>
              <a:spcAft>
                <a:spcPct val="0"/>
              </a:spcAft>
              <a:defRPr sz="3400" b="1">
                <a:solidFill>
                  <a:srgbClr val="2F6EBB"/>
                </a:solidFill>
                <a:latin typeface="Calibri" pitchFamily="34" charset="0"/>
              </a:defRPr>
            </a:lvl3pPr>
            <a:lvl4pPr algn="l" rtl="0" eaLnBrk="0" fontAlgn="base" hangingPunct="0">
              <a:spcBef>
                <a:spcPct val="0"/>
              </a:spcBef>
              <a:spcAft>
                <a:spcPct val="0"/>
              </a:spcAft>
              <a:defRPr sz="3400" b="1">
                <a:solidFill>
                  <a:srgbClr val="2F6EBB"/>
                </a:solidFill>
                <a:latin typeface="Calibri" pitchFamily="34" charset="0"/>
              </a:defRPr>
            </a:lvl4pPr>
            <a:lvl5pPr algn="l" rtl="0" eaLnBrk="0" fontAlgn="base" hangingPunct="0">
              <a:spcBef>
                <a:spcPct val="0"/>
              </a:spcBef>
              <a:spcAft>
                <a:spcPct val="0"/>
              </a:spcAft>
              <a:defRPr sz="3400" b="1">
                <a:solidFill>
                  <a:srgbClr val="2F6EBB"/>
                </a:solidFill>
                <a:latin typeface="Calibri" pitchFamily="34" charset="0"/>
              </a:defRPr>
            </a:lvl5pPr>
            <a:lvl6pPr marL="457200" algn="l" rtl="0" fontAlgn="base">
              <a:spcBef>
                <a:spcPct val="0"/>
              </a:spcBef>
              <a:spcAft>
                <a:spcPct val="0"/>
              </a:spcAft>
              <a:defRPr sz="3400" b="1">
                <a:solidFill>
                  <a:srgbClr val="2F6EBB"/>
                </a:solidFill>
                <a:latin typeface="Calibri" pitchFamily="34" charset="0"/>
              </a:defRPr>
            </a:lvl6pPr>
            <a:lvl7pPr marL="914400" algn="l" rtl="0" fontAlgn="base">
              <a:spcBef>
                <a:spcPct val="0"/>
              </a:spcBef>
              <a:spcAft>
                <a:spcPct val="0"/>
              </a:spcAft>
              <a:defRPr sz="3400" b="1">
                <a:solidFill>
                  <a:srgbClr val="2F6EBB"/>
                </a:solidFill>
                <a:latin typeface="Calibri" pitchFamily="34" charset="0"/>
              </a:defRPr>
            </a:lvl7pPr>
            <a:lvl8pPr marL="1371600" algn="l" rtl="0" fontAlgn="base">
              <a:spcBef>
                <a:spcPct val="0"/>
              </a:spcBef>
              <a:spcAft>
                <a:spcPct val="0"/>
              </a:spcAft>
              <a:defRPr sz="3400" b="1">
                <a:solidFill>
                  <a:srgbClr val="2F6EBB"/>
                </a:solidFill>
                <a:latin typeface="Calibri" pitchFamily="34" charset="0"/>
              </a:defRPr>
            </a:lvl8pPr>
            <a:lvl9pPr marL="1828800" algn="l" rtl="0" fontAlgn="base">
              <a:spcBef>
                <a:spcPct val="0"/>
              </a:spcBef>
              <a:spcAft>
                <a:spcPct val="0"/>
              </a:spcAft>
              <a:defRPr sz="3400" b="1">
                <a:solidFill>
                  <a:srgbClr val="2F6EBB"/>
                </a:solidFill>
                <a:latin typeface="Calibri" pitchFamily="34" charset="0"/>
              </a:defRPr>
            </a:lvl9pPr>
          </a:lstStyle>
          <a:p>
            <a:pPr algn="r"/>
            <a:r>
              <a:rPr lang="es-ES_tradnl" sz="3200" dirty="0" err="1"/>
              <a:t>Technology</a:t>
            </a:r>
            <a:r>
              <a:rPr lang="es-ES_tradnl" sz="3200" dirty="0"/>
              <a:t> </a:t>
            </a:r>
            <a:r>
              <a:rPr lang="es-ES_tradnl" sz="3200" dirty="0" err="1"/>
              <a:t>Readyness</a:t>
            </a:r>
            <a:r>
              <a:rPr lang="es-ES_tradnl" sz="3200" dirty="0"/>
              <a:t> </a:t>
            </a:r>
            <a:r>
              <a:rPr lang="es-ES_tradnl" sz="3200" dirty="0" err="1"/>
              <a:t>Level</a:t>
            </a:r>
            <a:r>
              <a:rPr lang="es-ES_tradnl" sz="3200" dirty="0"/>
              <a:t> - TRL</a:t>
            </a:r>
          </a:p>
        </p:txBody>
      </p:sp>
      <p:sp>
        <p:nvSpPr>
          <p:cNvPr id="10" name="4 Marcador de contenido"/>
          <p:cNvSpPr txBox="1">
            <a:spLocks/>
          </p:cNvSpPr>
          <p:nvPr/>
        </p:nvSpPr>
        <p:spPr bwMode="auto">
          <a:xfrm>
            <a:off x="755576" y="5255062"/>
            <a:ext cx="8077200" cy="72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latinLnBrk="0" hangingPunct="1">
              <a:spcBef>
                <a:spcPct val="20000"/>
              </a:spcBef>
              <a:spcAft>
                <a:spcPct val="0"/>
              </a:spcAft>
              <a:buFont typeface="Arial" pitchFamily="34" charset="0"/>
              <a:buChar char="•"/>
              <a:defRPr kumimoji="0" lang="es-ES" sz="2800" kern="1200">
                <a:solidFill>
                  <a:schemeClr val="tx1"/>
                </a:solidFill>
                <a:latin typeface="+mn-lt"/>
                <a:ea typeface="+mn-ea"/>
                <a:cs typeface="+mn-cs"/>
              </a:defRPr>
            </a:lvl1pPr>
            <a:lvl2pPr marL="742950" indent="-285750" algn="l" rtl="0" eaLnBrk="1" fontAlgn="base" latinLnBrk="0" hangingPunct="1">
              <a:spcBef>
                <a:spcPct val="20000"/>
              </a:spcBef>
              <a:spcAft>
                <a:spcPct val="0"/>
              </a:spcAft>
              <a:buFont typeface="Arial" pitchFamily="34" charset="0"/>
              <a:buChar char="–"/>
              <a:defRPr kumimoji="0" lang="es-ES" sz="2400" kern="1200">
                <a:solidFill>
                  <a:schemeClr val="tx1"/>
                </a:solidFill>
                <a:latin typeface="+mn-lt"/>
                <a:ea typeface="+mn-ea"/>
                <a:cs typeface="+mn-cs"/>
              </a:defRPr>
            </a:lvl2pPr>
            <a:lvl3pPr marL="1143000" indent="-228600" algn="l" rtl="0" eaLnBrk="1" fontAlgn="base" latinLnBrk="0" hangingPunct="1">
              <a:spcBef>
                <a:spcPct val="20000"/>
              </a:spcBef>
              <a:spcAft>
                <a:spcPct val="0"/>
              </a:spcAft>
              <a:buFont typeface="Arial" pitchFamily="34" charset="0"/>
              <a:buChar char="•"/>
              <a:defRPr kumimoji="0" lang="es-ES" sz="2000" kern="1200">
                <a:solidFill>
                  <a:schemeClr val="tx1"/>
                </a:solidFill>
                <a:latin typeface="+mn-lt"/>
                <a:ea typeface="+mn-ea"/>
                <a:cs typeface="+mn-cs"/>
              </a:defRPr>
            </a:lvl3pPr>
            <a:lvl4pPr marL="1600200" indent="-228600" algn="l" rtl="0" eaLnBrk="1" fontAlgn="base" latinLnBrk="0" hangingPunct="1">
              <a:spcBef>
                <a:spcPct val="20000"/>
              </a:spcBef>
              <a:spcAft>
                <a:spcPct val="0"/>
              </a:spcAft>
              <a:buFont typeface="Arial" pitchFamily="34" charset="0"/>
              <a:buChar char="–"/>
              <a:defRPr kumimoji="0" lang="es-ES" sz="2000" kern="1200">
                <a:solidFill>
                  <a:schemeClr val="tx1"/>
                </a:solidFill>
                <a:latin typeface="+mn-lt"/>
                <a:ea typeface="+mn-ea"/>
                <a:cs typeface="+mn-cs"/>
              </a:defRPr>
            </a:lvl4pPr>
            <a:lvl5pPr marL="2057400" indent="-228600" algn="l" rtl="0" eaLnBrk="1" fontAlgn="base" latinLnBrk="0" hangingPunct="1">
              <a:spcBef>
                <a:spcPct val="20000"/>
              </a:spcBef>
              <a:spcAft>
                <a:spcPct val="0"/>
              </a:spcAft>
              <a:buFont typeface="Arial" pitchFamily="34" charset="0"/>
              <a:buChar char="»"/>
              <a:defRPr kumimoji="0" lang="es-ES"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lvl="1" indent="0" algn="just">
              <a:lnSpc>
                <a:spcPct val="120000"/>
              </a:lnSpc>
              <a:buNone/>
            </a:pPr>
            <a:r>
              <a:rPr lang="pt-PT" sz="1700" b="1" dirty="0">
                <a:solidFill>
                  <a:srgbClr val="FF0000"/>
                </a:solidFill>
              </a:rPr>
              <a:t>CSA</a:t>
            </a:r>
            <a:r>
              <a:rPr lang="pt-PT" sz="1700" dirty="0"/>
              <a:t> </a:t>
            </a:r>
            <a:r>
              <a:rPr lang="pt-PT" sz="1700" dirty="0">
                <a:sym typeface="Wingdings" panose="05000000000000000000" pitchFamily="2" charset="2"/>
              </a:rPr>
              <a:t> Networks of excellence, events and conferences, studies, recommendations, etc... NO RESEARCH AT ALL!! </a:t>
            </a:r>
          </a:p>
        </p:txBody>
      </p:sp>
    </p:spTree>
    <p:extLst>
      <p:ext uri="{BB962C8B-B14F-4D97-AF65-F5344CB8AC3E}">
        <p14:creationId xmlns:p14="http://schemas.microsoft.com/office/powerpoint/2010/main" val="6986639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p:cNvSpPr>
          <p:nvPr/>
        </p:nvSpPr>
        <p:spPr bwMode="auto">
          <a:xfrm>
            <a:off x="900311" y="1268760"/>
            <a:ext cx="7704137" cy="1656184"/>
          </a:xfrm>
          <a:prstGeom prst="rect">
            <a:avLst/>
          </a:prstGeom>
          <a:noFill/>
          <a:ln w="9525">
            <a:noFill/>
            <a:miter lim="800000"/>
            <a:headEnd/>
            <a:tailEnd/>
          </a:ln>
        </p:spPr>
        <p:txBody>
          <a:bodyPr anchor="ctr"/>
          <a:lstStyle/>
          <a:p>
            <a:pPr indent="-447675" algn="ctr">
              <a:spcBef>
                <a:spcPct val="0"/>
              </a:spcBef>
            </a:pPr>
            <a:r>
              <a:rPr lang="fr-BE" sz="4400" b="1" dirty="0">
                <a:solidFill>
                  <a:srgbClr val="2F6EBB"/>
                </a:solidFill>
                <a:latin typeface="+mj-lt"/>
                <a:ea typeface="+mj-ea"/>
                <a:cs typeface="+mj-cs"/>
              </a:rPr>
              <a:t>Muchas gracias…</a:t>
            </a:r>
          </a:p>
        </p:txBody>
      </p:sp>
      <p:sp>
        <p:nvSpPr>
          <p:cNvPr id="13315" name="Text Placeholder 2"/>
          <p:cNvSpPr>
            <a:spLocks/>
          </p:cNvSpPr>
          <p:nvPr/>
        </p:nvSpPr>
        <p:spPr bwMode="auto">
          <a:xfrm>
            <a:off x="1979712" y="3068960"/>
            <a:ext cx="5328592" cy="1348606"/>
          </a:xfrm>
          <a:prstGeom prst="rect">
            <a:avLst/>
          </a:prstGeom>
          <a:noFill/>
          <a:ln w="9525">
            <a:noFill/>
            <a:miter lim="800000"/>
            <a:headEnd/>
            <a:tailEnd/>
          </a:ln>
        </p:spPr>
        <p:txBody>
          <a:bodyPr anchor="b"/>
          <a:lstStyle/>
          <a:p>
            <a:pPr algn="ctr" defTabSz="914400" eaLnBrk="0" hangingPunct="0">
              <a:spcBef>
                <a:spcPts val="500"/>
              </a:spcBef>
              <a:buFont typeface="Arial" charset="0"/>
              <a:buNone/>
            </a:pPr>
            <a:r>
              <a:rPr lang="en-GB" dirty="0">
                <a:solidFill>
                  <a:srgbClr val="003366"/>
                </a:solidFill>
                <a:latin typeface="Arial" charset="0"/>
              </a:rPr>
              <a:t>Martínez-Garcia</a:t>
            </a:r>
          </a:p>
          <a:p>
            <a:pPr algn="ctr" defTabSz="914400" eaLnBrk="0" hangingPunct="0">
              <a:spcBef>
                <a:spcPts val="500"/>
              </a:spcBef>
              <a:buFont typeface="Arial" charset="0"/>
              <a:buNone/>
            </a:pPr>
            <a:r>
              <a:rPr lang="en-GB" dirty="0">
                <a:solidFill>
                  <a:srgbClr val="003366"/>
                </a:solidFill>
                <a:latin typeface="Arial" charset="0"/>
              </a:rPr>
              <a:t>H2020 Programme at SOST-CDTI office</a:t>
            </a:r>
          </a:p>
          <a:p>
            <a:pPr algn="ctr" defTabSz="914400" eaLnBrk="0" hangingPunct="0">
              <a:spcBef>
                <a:spcPts val="500"/>
              </a:spcBef>
              <a:buFont typeface="Arial" charset="0"/>
              <a:buNone/>
            </a:pPr>
            <a:r>
              <a:rPr lang="en-GB" dirty="0">
                <a:solidFill>
                  <a:srgbClr val="003366"/>
                </a:solidFill>
                <a:latin typeface="Arial" charset="0"/>
                <a:hlinkClick r:id="rId2"/>
              </a:rPr>
              <a:t>marina.cdti@sost.be</a:t>
            </a:r>
            <a:endParaRPr lang="en-GB" dirty="0">
              <a:solidFill>
                <a:srgbClr val="003366"/>
              </a:solidFill>
              <a:latin typeface="Arial" charset="0"/>
            </a:endParaRPr>
          </a:p>
          <a:p>
            <a:pPr algn="ctr" defTabSz="914400" eaLnBrk="0" hangingPunct="0">
              <a:spcBef>
                <a:spcPts val="500"/>
              </a:spcBef>
              <a:buFont typeface="Arial" charset="0"/>
              <a:buNone/>
            </a:pPr>
            <a:endParaRPr lang="en-GB" dirty="0">
              <a:solidFill>
                <a:srgbClr val="003366"/>
              </a:solidFill>
              <a:latin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6512" y="-27384"/>
            <a:ext cx="9180512" cy="7448193"/>
          </a:xfrm>
          <a:prstGeom prst="rect">
            <a:avLst/>
          </a:prstGeom>
          <a:solidFill>
            <a:srgbClr val="3A7DCE"/>
          </a:solidFill>
        </p:spPr>
        <p:txBody>
          <a:bodyPr wrap="square" rtlCol="0">
            <a:spAutoFit/>
          </a:bodyPr>
          <a:lstStyle/>
          <a:p>
            <a:endParaRPr lang="es-ES_tradnl" sz="9600" b="1" dirty="0">
              <a:solidFill>
                <a:schemeClr val="bg1"/>
              </a:solidFill>
              <a:latin typeface="Arial Black" panose="020B0A04020102020204" pitchFamily="34" charset="0"/>
            </a:endParaRPr>
          </a:p>
          <a:p>
            <a:endParaRPr lang="es-ES_tradnl" sz="3200" b="1" dirty="0">
              <a:solidFill>
                <a:schemeClr val="bg1"/>
              </a:solidFill>
              <a:latin typeface="Arial Black" panose="020B0A04020102020204" pitchFamily="34" charset="0"/>
            </a:endParaRPr>
          </a:p>
          <a:p>
            <a:endParaRPr lang="es-ES_tradnl" sz="6600" b="1" dirty="0">
              <a:solidFill>
                <a:schemeClr val="bg1"/>
              </a:solidFill>
              <a:latin typeface="Arial Black" panose="020B0A04020102020204" pitchFamily="34" charset="0"/>
            </a:endParaRPr>
          </a:p>
          <a:p>
            <a:pPr algn="ctr"/>
            <a:r>
              <a:rPr lang="fr-BE" sz="4000" b="1" dirty="0" err="1">
                <a:solidFill>
                  <a:schemeClr val="bg1"/>
                </a:solidFill>
                <a:latin typeface="Arial Black" panose="020B0A04020102020204" pitchFamily="34" charset="0"/>
              </a:rPr>
              <a:t>Particularidades</a:t>
            </a:r>
            <a:r>
              <a:rPr lang="fr-BE" sz="4000" b="1" dirty="0">
                <a:solidFill>
                  <a:schemeClr val="bg1"/>
                </a:solidFill>
                <a:latin typeface="Arial Black" panose="020B0A04020102020204" pitchFamily="34" charset="0"/>
              </a:rPr>
              <a:t> de H2020</a:t>
            </a:r>
          </a:p>
          <a:p>
            <a:pPr algn="ctr"/>
            <a:endParaRPr lang="es-ES_tradnl" sz="4000" b="1" dirty="0">
              <a:solidFill>
                <a:schemeClr val="bg1"/>
              </a:solidFill>
              <a:latin typeface="Arial Black" panose="020B0A04020102020204" pitchFamily="34" charset="0"/>
            </a:endParaRPr>
          </a:p>
          <a:p>
            <a:pPr algn="ctr"/>
            <a:endParaRPr lang="es-ES_tradnl" sz="7200" b="1" dirty="0">
              <a:solidFill>
                <a:schemeClr val="bg1"/>
              </a:solidFill>
              <a:latin typeface="Arial Black" panose="020B0A04020102020204" pitchFamily="34" charset="0"/>
            </a:endParaRPr>
          </a:p>
          <a:p>
            <a:pPr algn="ctr"/>
            <a:endParaRPr lang="es-ES_tradnl" sz="4400" b="1" dirty="0">
              <a:solidFill>
                <a:schemeClr val="bg1"/>
              </a:solidFill>
              <a:latin typeface="Arial Black" panose="020B0A04020102020204" pitchFamily="34" charset="0"/>
            </a:endParaRPr>
          </a:p>
          <a:p>
            <a:pPr algn="ctr"/>
            <a:endParaRPr lang="es-ES_tradnl" sz="88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94268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otri.us.es/otri/images/noticias/Horizon-2020.jpe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07704" y="563956"/>
            <a:ext cx="5832649" cy="2649020"/>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p:cNvSpPr txBox="1">
            <a:spLocks/>
          </p:cNvSpPr>
          <p:nvPr/>
        </p:nvSpPr>
        <p:spPr bwMode="auto">
          <a:xfrm>
            <a:off x="738630" y="3429000"/>
            <a:ext cx="8208912" cy="244827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p>
            <a:pPr marL="0" marR="0" lvl="0" indent="0" algn="just" defTabSz="914400" rtl="0" eaLnBrk="1" fontAlgn="auto" latinLnBrk="0" hangingPunct="1">
              <a:lnSpc>
                <a:spcPct val="100000"/>
              </a:lnSpc>
              <a:spcBef>
                <a:spcPct val="20000"/>
              </a:spcBef>
              <a:spcAft>
                <a:spcPts val="0"/>
              </a:spcAft>
              <a:buClrTx/>
              <a:buSzTx/>
              <a:buFont typeface="Arial Narrow" pitchFamily="34" charset="0"/>
              <a:buNone/>
              <a:tabLst/>
              <a:defRPr/>
            </a:pPr>
            <a:r>
              <a:rPr kumimoji="0" lang="fr-BE" sz="2000" b="0" i="0" u="none" strike="noStrike" kern="1200" cap="none" spc="0" normalizeH="0" baseline="0" noProof="0" dirty="0">
                <a:ln>
                  <a:noFill/>
                </a:ln>
                <a:solidFill>
                  <a:schemeClr val="tx1"/>
                </a:solidFill>
                <a:effectLst/>
                <a:uLnTx/>
                <a:uFillTx/>
                <a:latin typeface="Arial" charset="0"/>
                <a:cs typeface="Arial" charset="0"/>
              </a:rPr>
              <a:t>El principal</a:t>
            </a:r>
            <a:r>
              <a:rPr kumimoji="0" lang="fr-BE" sz="2000" b="0" i="0" u="none" strike="noStrike" kern="1200" cap="none" spc="0" normalizeH="0" noProof="0" dirty="0">
                <a:ln>
                  <a:noFill/>
                </a:ln>
                <a:solidFill>
                  <a:schemeClr val="tx1"/>
                </a:solidFill>
                <a:effectLst/>
                <a:uLnTx/>
                <a:uFillTx/>
                <a:latin typeface="Arial" charset="0"/>
                <a:cs typeface="Arial" charset="0"/>
              </a:rPr>
              <a:t> </a:t>
            </a:r>
            <a:r>
              <a:rPr kumimoji="0" lang="fr-BE" sz="2000" b="0" i="0" u="none" strike="noStrike" kern="1200" cap="none" spc="0" normalizeH="0" noProof="0" dirty="0" err="1">
                <a:ln>
                  <a:noFill/>
                </a:ln>
                <a:solidFill>
                  <a:schemeClr val="tx1"/>
                </a:solidFill>
                <a:effectLst/>
                <a:uLnTx/>
                <a:uFillTx/>
                <a:latin typeface="Arial" charset="0"/>
                <a:cs typeface="Arial" charset="0"/>
              </a:rPr>
              <a:t>programa</a:t>
            </a:r>
            <a:r>
              <a:rPr kumimoji="0" lang="fr-BE" sz="2000" b="0" i="0" u="none" strike="noStrike" kern="1200" cap="none" spc="0" normalizeH="0" noProof="0" dirty="0">
                <a:ln>
                  <a:noFill/>
                </a:ln>
                <a:solidFill>
                  <a:schemeClr val="tx1"/>
                </a:solidFill>
                <a:effectLst/>
                <a:uLnTx/>
                <a:uFillTx/>
                <a:latin typeface="Arial" charset="0"/>
                <a:cs typeface="Arial" charset="0"/>
              </a:rPr>
              <a:t> </a:t>
            </a:r>
            <a:r>
              <a:rPr kumimoji="0" lang="fr-BE" sz="2000" b="0" i="0" u="none" strike="noStrike" kern="1200" cap="none" spc="0" normalizeH="0" noProof="0" dirty="0" err="1">
                <a:ln>
                  <a:noFill/>
                </a:ln>
                <a:solidFill>
                  <a:schemeClr val="tx1"/>
                </a:solidFill>
                <a:effectLst/>
                <a:uLnTx/>
                <a:uFillTx/>
                <a:latin typeface="Arial" charset="0"/>
                <a:cs typeface="Arial" charset="0"/>
              </a:rPr>
              <a:t>europeo</a:t>
            </a:r>
            <a:r>
              <a:rPr kumimoji="0" lang="fr-BE" sz="2000" b="0" i="0" u="none" strike="noStrike" kern="1200" cap="none" spc="0" normalizeH="0" noProof="0" dirty="0">
                <a:ln>
                  <a:noFill/>
                </a:ln>
                <a:solidFill>
                  <a:schemeClr val="tx1"/>
                </a:solidFill>
                <a:effectLst/>
                <a:uLnTx/>
                <a:uFillTx/>
                <a:latin typeface="Arial" charset="0"/>
                <a:cs typeface="Arial" charset="0"/>
              </a:rPr>
              <a:t> de </a:t>
            </a:r>
            <a:r>
              <a:rPr kumimoji="0" lang="fr-BE" sz="2000" b="0" i="0" u="none" strike="noStrike" kern="1200" cap="none" spc="0" normalizeH="0" noProof="0" dirty="0" err="1">
                <a:ln>
                  <a:noFill/>
                </a:ln>
                <a:solidFill>
                  <a:schemeClr val="tx1"/>
                </a:solidFill>
                <a:effectLst/>
                <a:uLnTx/>
                <a:uFillTx/>
                <a:latin typeface="Arial" charset="0"/>
                <a:cs typeface="Arial" charset="0"/>
              </a:rPr>
              <a:t>I+D+i</a:t>
            </a:r>
            <a:r>
              <a:rPr kumimoji="0" lang="fr-BE" sz="2000" b="0" i="0" u="none" strike="noStrike" kern="1200" cap="none" spc="0" normalizeH="0" noProof="0" dirty="0">
                <a:ln>
                  <a:noFill/>
                </a:ln>
                <a:solidFill>
                  <a:schemeClr val="tx1"/>
                </a:solidFill>
                <a:effectLst/>
                <a:uLnTx/>
                <a:uFillTx/>
                <a:latin typeface="Arial" charset="0"/>
                <a:cs typeface="Arial" charset="0"/>
              </a:rPr>
              <a:t> para el </a:t>
            </a:r>
            <a:r>
              <a:rPr kumimoji="0" lang="fr-BE" sz="2000" b="0" i="0" u="none" strike="noStrike" kern="1200" cap="none" spc="0" normalizeH="0" noProof="0" dirty="0" err="1">
                <a:ln>
                  <a:noFill/>
                </a:ln>
                <a:solidFill>
                  <a:schemeClr val="tx1"/>
                </a:solidFill>
                <a:effectLst/>
                <a:uLnTx/>
                <a:uFillTx/>
                <a:latin typeface="Arial" charset="0"/>
                <a:cs typeface="Arial" charset="0"/>
              </a:rPr>
              <a:t>período</a:t>
            </a:r>
            <a:r>
              <a:rPr kumimoji="0" lang="fr-BE" sz="2000" b="0" i="0" u="none" strike="noStrike" kern="1200" cap="none" spc="0" normalizeH="0" noProof="0" dirty="0">
                <a:ln>
                  <a:noFill/>
                </a:ln>
                <a:solidFill>
                  <a:schemeClr val="tx1"/>
                </a:solidFill>
                <a:effectLst/>
                <a:uLnTx/>
                <a:uFillTx/>
                <a:latin typeface="Arial" charset="0"/>
                <a:cs typeface="Arial" charset="0"/>
              </a:rPr>
              <a:t> 2014-2020 se </a:t>
            </a:r>
            <a:r>
              <a:rPr kumimoji="0" lang="fr-BE" sz="2000" b="0" i="0" u="none" strike="noStrike" kern="1200" cap="none" spc="0" normalizeH="0" noProof="0" dirty="0" err="1">
                <a:ln>
                  <a:noFill/>
                </a:ln>
                <a:solidFill>
                  <a:schemeClr val="tx1"/>
                </a:solidFill>
                <a:effectLst/>
                <a:uLnTx/>
                <a:uFillTx/>
                <a:latin typeface="Arial" charset="0"/>
                <a:cs typeface="Arial" charset="0"/>
              </a:rPr>
              <a:t>llama</a:t>
            </a:r>
            <a:r>
              <a:rPr kumimoji="0" lang="fr-BE" sz="2000" b="0" i="0" u="none" strike="noStrike" kern="1200" cap="none" spc="0" normalizeH="0" noProof="0" dirty="0">
                <a:ln>
                  <a:noFill/>
                </a:ln>
                <a:solidFill>
                  <a:schemeClr val="tx1"/>
                </a:solidFill>
                <a:effectLst/>
                <a:uLnTx/>
                <a:uFillTx/>
                <a:latin typeface="Arial" charset="0"/>
                <a:cs typeface="Arial" charset="0"/>
              </a:rPr>
              <a:t> H2020 y </a:t>
            </a:r>
            <a:r>
              <a:rPr kumimoji="0" lang="fr-BE" sz="2000" b="0" i="0" u="none" strike="noStrike" kern="1200" cap="none" spc="0" normalizeH="0" noProof="0" dirty="0" err="1">
                <a:ln>
                  <a:noFill/>
                </a:ln>
                <a:solidFill>
                  <a:schemeClr val="tx1"/>
                </a:solidFill>
                <a:effectLst/>
                <a:uLnTx/>
                <a:uFillTx/>
                <a:latin typeface="Arial" charset="0"/>
                <a:cs typeface="Arial" charset="0"/>
              </a:rPr>
              <a:t>supone</a:t>
            </a:r>
            <a:r>
              <a:rPr kumimoji="0" lang="fr-BE" sz="2000" b="0" i="0" u="none" strike="noStrike" kern="1200" cap="none" spc="0" normalizeH="0" noProof="0" dirty="0">
                <a:ln>
                  <a:noFill/>
                </a:ln>
                <a:solidFill>
                  <a:schemeClr val="tx1"/>
                </a:solidFill>
                <a:effectLst/>
                <a:uLnTx/>
                <a:uFillTx/>
                <a:latin typeface="Arial" charset="0"/>
                <a:cs typeface="Arial" charset="0"/>
              </a:rPr>
              <a:t> la </a:t>
            </a:r>
            <a:r>
              <a:rPr kumimoji="0" lang="fr-BE" sz="2000" b="0" i="0" u="none" strike="noStrike" kern="1200" cap="none" spc="0" normalizeH="0" noProof="0" dirty="0" err="1">
                <a:ln>
                  <a:noFill/>
                </a:ln>
                <a:solidFill>
                  <a:schemeClr val="tx1"/>
                </a:solidFill>
                <a:effectLst/>
                <a:uLnTx/>
                <a:uFillTx/>
                <a:latin typeface="Arial" charset="0"/>
                <a:cs typeface="Arial" charset="0"/>
              </a:rPr>
              <a:t>continuación</a:t>
            </a:r>
            <a:r>
              <a:rPr kumimoji="0" lang="fr-BE" sz="2000" b="0" i="0" u="none" strike="noStrike" kern="1200" cap="none" spc="0" normalizeH="0" noProof="0" dirty="0">
                <a:ln>
                  <a:noFill/>
                </a:ln>
                <a:solidFill>
                  <a:schemeClr val="tx1"/>
                </a:solidFill>
                <a:effectLst/>
                <a:uLnTx/>
                <a:uFillTx/>
                <a:latin typeface="Arial" charset="0"/>
                <a:cs typeface="Arial" charset="0"/>
              </a:rPr>
              <a:t> </a:t>
            </a:r>
            <a:r>
              <a:rPr kumimoji="0" lang="fr-BE" sz="2000" b="0" i="0" u="none" strike="noStrike" kern="1200" cap="none" spc="0" normalizeH="0" noProof="0" dirty="0" err="1">
                <a:ln>
                  <a:noFill/>
                </a:ln>
                <a:solidFill>
                  <a:schemeClr val="tx1"/>
                </a:solidFill>
                <a:effectLst/>
                <a:uLnTx/>
                <a:uFillTx/>
                <a:latin typeface="Arial" charset="0"/>
                <a:cs typeface="Arial" charset="0"/>
              </a:rPr>
              <a:t>del</a:t>
            </a:r>
            <a:r>
              <a:rPr kumimoji="0" lang="fr-BE" sz="2000" b="0" i="0" u="none" strike="noStrike" kern="1200" cap="none" spc="0" normalizeH="0" noProof="0" dirty="0">
                <a:ln>
                  <a:noFill/>
                </a:ln>
                <a:solidFill>
                  <a:schemeClr val="tx1"/>
                </a:solidFill>
                <a:effectLst/>
                <a:uLnTx/>
                <a:uFillTx/>
                <a:latin typeface="Arial" charset="0"/>
                <a:cs typeface="Arial" charset="0"/>
              </a:rPr>
              <a:t> 7º </a:t>
            </a:r>
            <a:r>
              <a:rPr kumimoji="0" lang="fr-BE" sz="2000" b="0" i="0" u="none" strike="noStrike" kern="1200" cap="none" spc="0" normalizeH="0" noProof="0" dirty="0" err="1">
                <a:ln>
                  <a:noFill/>
                </a:ln>
                <a:solidFill>
                  <a:schemeClr val="tx1"/>
                </a:solidFill>
                <a:effectLst/>
                <a:uLnTx/>
                <a:uFillTx/>
                <a:latin typeface="Arial" charset="0"/>
                <a:cs typeface="Arial" charset="0"/>
              </a:rPr>
              <a:t>Programa</a:t>
            </a:r>
            <a:r>
              <a:rPr kumimoji="0" lang="fr-BE" sz="2000" b="0" i="0" u="none" strike="noStrike" kern="1200" cap="none" spc="0" normalizeH="0" noProof="0" dirty="0">
                <a:ln>
                  <a:noFill/>
                </a:ln>
                <a:solidFill>
                  <a:schemeClr val="tx1"/>
                </a:solidFill>
                <a:effectLst/>
                <a:uLnTx/>
                <a:uFillTx/>
                <a:latin typeface="Arial" charset="0"/>
                <a:cs typeface="Arial" charset="0"/>
              </a:rPr>
              <a:t> Marco… en </a:t>
            </a:r>
            <a:r>
              <a:rPr kumimoji="0" lang="fr-BE" sz="2000" b="0" i="0" u="none" strike="noStrike" kern="1200" cap="none" spc="0" normalizeH="0" noProof="0" dirty="0" err="1">
                <a:ln>
                  <a:noFill/>
                </a:ln>
                <a:solidFill>
                  <a:schemeClr val="tx1"/>
                </a:solidFill>
                <a:effectLst/>
                <a:uLnTx/>
                <a:uFillTx/>
                <a:latin typeface="Arial" charset="0"/>
                <a:cs typeface="Arial" charset="0"/>
              </a:rPr>
              <a:t>algunos</a:t>
            </a:r>
            <a:r>
              <a:rPr kumimoji="0" lang="fr-BE" sz="2000" b="0" i="0" u="none" strike="noStrike" kern="1200" cap="none" spc="0" normalizeH="0" noProof="0" dirty="0">
                <a:ln>
                  <a:noFill/>
                </a:ln>
                <a:solidFill>
                  <a:schemeClr val="tx1"/>
                </a:solidFill>
                <a:effectLst/>
                <a:uLnTx/>
                <a:uFillTx/>
                <a:latin typeface="Arial" charset="0"/>
                <a:cs typeface="Arial" charset="0"/>
              </a:rPr>
              <a:t> </a:t>
            </a:r>
            <a:r>
              <a:rPr kumimoji="0" lang="fr-BE" sz="2000" b="0" i="0" u="none" strike="noStrike" kern="1200" cap="none" spc="0" normalizeH="0" noProof="0" dirty="0" err="1">
                <a:ln>
                  <a:noFill/>
                </a:ln>
                <a:solidFill>
                  <a:schemeClr val="tx1"/>
                </a:solidFill>
                <a:effectLst/>
                <a:uLnTx/>
                <a:uFillTx/>
                <a:latin typeface="Arial" charset="0"/>
                <a:cs typeface="Arial" charset="0"/>
              </a:rPr>
              <a:t>aspectos</a:t>
            </a:r>
            <a:r>
              <a:rPr kumimoji="0" lang="fr-BE" sz="2000" b="0" i="0" u="none" strike="noStrike" kern="1200" cap="none" spc="0" normalizeH="0" noProof="0" dirty="0">
                <a:ln>
                  <a:noFill/>
                </a:ln>
                <a:solidFill>
                  <a:schemeClr val="tx1"/>
                </a:solidFill>
                <a:effectLst/>
                <a:uLnTx/>
                <a:uFillTx/>
                <a:latin typeface="Arial" charset="0"/>
                <a:cs typeface="Arial" charset="0"/>
              </a:rPr>
              <a:t>,</a:t>
            </a:r>
            <a:r>
              <a:rPr lang="fr-BE" sz="2000" dirty="0">
                <a:latin typeface="Arial" charset="0"/>
                <a:cs typeface="Arial" charset="0"/>
              </a:rPr>
              <a:t> </a:t>
            </a:r>
            <a:r>
              <a:rPr lang="fr-BE" sz="2000" dirty="0" err="1">
                <a:latin typeface="Arial" charset="0"/>
                <a:cs typeface="Arial" charset="0"/>
              </a:rPr>
              <a:t>solamente</a:t>
            </a:r>
            <a:r>
              <a:rPr lang="fr-BE" sz="2000" dirty="0">
                <a:latin typeface="Arial" charset="0"/>
                <a:cs typeface="Arial" charset="0"/>
              </a:rPr>
              <a:t>!</a:t>
            </a:r>
          </a:p>
          <a:p>
            <a:pPr marL="0" marR="0" lvl="0" indent="0" algn="just" defTabSz="914400" rtl="0" eaLnBrk="1" fontAlgn="auto" latinLnBrk="0" hangingPunct="1">
              <a:lnSpc>
                <a:spcPct val="100000"/>
              </a:lnSpc>
              <a:spcBef>
                <a:spcPct val="20000"/>
              </a:spcBef>
              <a:spcAft>
                <a:spcPts val="0"/>
              </a:spcAft>
              <a:buClrTx/>
              <a:buSzTx/>
              <a:buFont typeface="Arial Narrow" pitchFamily="34" charset="0"/>
              <a:buNone/>
              <a:tabLst/>
              <a:defRPr/>
            </a:pPr>
            <a:endParaRPr lang="fr-BE" sz="2000" dirty="0">
              <a:latin typeface="Arial" charset="0"/>
              <a:cs typeface="Arial" charset="0"/>
            </a:endParaRPr>
          </a:p>
          <a:p>
            <a:pPr marL="0" marR="0" lvl="0" indent="0" algn="just" defTabSz="914400" rtl="0" eaLnBrk="1" fontAlgn="auto" latinLnBrk="0" hangingPunct="1">
              <a:lnSpc>
                <a:spcPct val="100000"/>
              </a:lnSpc>
              <a:spcBef>
                <a:spcPct val="20000"/>
              </a:spcBef>
              <a:spcAft>
                <a:spcPts val="0"/>
              </a:spcAft>
              <a:buClrTx/>
              <a:buSzTx/>
              <a:buFont typeface="Arial Narrow" pitchFamily="34" charset="0"/>
              <a:buNone/>
              <a:tabLst/>
              <a:defRPr/>
            </a:pPr>
            <a:endParaRPr lang="fr-BE" sz="2000" dirty="0">
              <a:latin typeface="Arial" charset="0"/>
              <a:cs typeface="Arial" charset="0"/>
            </a:endParaRPr>
          </a:p>
          <a:p>
            <a:pPr marL="0" marR="0" lvl="0" indent="0" algn="ctr" defTabSz="914400" rtl="0" eaLnBrk="1" fontAlgn="auto" latinLnBrk="0" hangingPunct="1">
              <a:lnSpc>
                <a:spcPct val="100000"/>
              </a:lnSpc>
              <a:spcBef>
                <a:spcPct val="20000"/>
              </a:spcBef>
              <a:spcAft>
                <a:spcPts val="0"/>
              </a:spcAft>
              <a:buClrTx/>
              <a:buSzTx/>
              <a:buFont typeface="Arial Narrow" pitchFamily="34" charset="0"/>
              <a:buNone/>
              <a:tabLst/>
              <a:defRPr/>
            </a:pPr>
            <a:endParaRPr lang="fr-BE" sz="2000" dirty="0">
              <a:latin typeface="Arial" charset="0"/>
              <a:cs typeface="Arial" charset="0"/>
            </a:endParaRPr>
          </a:p>
          <a:p>
            <a:pPr marL="0" marR="0" lvl="0" indent="0" algn="ctr" defTabSz="914400" rtl="0" eaLnBrk="1" fontAlgn="auto" latinLnBrk="0" hangingPunct="1">
              <a:lnSpc>
                <a:spcPct val="100000"/>
              </a:lnSpc>
              <a:spcBef>
                <a:spcPct val="20000"/>
              </a:spcBef>
              <a:spcAft>
                <a:spcPts val="0"/>
              </a:spcAft>
              <a:buClrTx/>
              <a:buSzTx/>
              <a:buFont typeface="Arial Narrow" pitchFamily="34" charset="0"/>
              <a:buNone/>
              <a:tabLst/>
              <a:defRPr/>
            </a:pPr>
            <a:r>
              <a:rPr lang="fr-BE" sz="2000" dirty="0" err="1">
                <a:latin typeface="Arial" charset="0"/>
                <a:cs typeface="Arial" charset="0"/>
              </a:rPr>
              <a:t>Sería</a:t>
            </a:r>
            <a:r>
              <a:rPr lang="fr-BE" sz="2000" dirty="0">
                <a:latin typeface="Arial" charset="0"/>
                <a:cs typeface="Arial" charset="0"/>
              </a:rPr>
              <a:t> el </a:t>
            </a:r>
            <a:r>
              <a:rPr lang="fr-BE" sz="2000" dirty="0" err="1">
                <a:latin typeface="Arial" charset="0"/>
                <a:cs typeface="Arial" charset="0"/>
              </a:rPr>
              <a:t>equivalente</a:t>
            </a:r>
            <a:r>
              <a:rPr lang="fr-BE" sz="2000" dirty="0">
                <a:latin typeface="Arial" charset="0"/>
                <a:cs typeface="Arial" charset="0"/>
              </a:rPr>
              <a:t> al Plan </a:t>
            </a:r>
            <a:r>
              <a:rPr lang="fr-BE" sz="2000" dirty="0" err="1">
                <a:latin typeface="Arial" charset="0"/>
                <a:cs typeface="Arial" charset="0"/>
              </a:rPr>
              <a:t>Nacional</a:t>
            </a:r>
            <a:r>
              <a:rPr lang="fr-BE" sz="2000" dirty="0">
                <a:latin typeface="Arial" charset="0"/>
                <a:cs typeface="Arial" charset="0"/>
              </a:rPr>
              <a:t> de I+D a </a:t>
            </a:r>
            <a:r>
              <a:rPr lang="fr-BE" sz="2000" dirty="0" err="1">
                <a:latin typeface="Arial" charset="0"/>
                <a:cs typeface="Arial" charset="0"/>
              </a:rPr>
              <a:t>nivel</a:t>
            </a:r>
            <a:r>
              <a:rPr lang="fr-BE" sz="2000" dirty="0">
                <a:latin typeface="Arial" charset="0"/>
                <a:cs typeface="Arial" charset="0"/>
              </a:rPr>
              <a:t> </a:t>
            </a:r>
            <a:r>
              <a:rPr lang="fr-BE" sz="2000" dirty="0" err="1">
                <a:latin typeface="Arial" charset="0"/>
                <a:cs typeface="Arial" charset="0"/>
              </a:rPr>
              <a:t>estatal</a:t>
            </a:r>
            <a:r>
              <a:rPr lang="fr-BE" sz="2000" dirty="0">
                <a:latin typeface="Arial" charset="0"/>
                <a:cs typeface="Arial" charset="0"/>
              </a:rPr>
              <a:t>… </a:t>
            </a:r>
            <a:r>
              <a:rPr lang="fr-BE" sz="2000" dirty="0" err="1">
                <a:latin typeface="Arial" charset="0"/>
                <a:cs typeface="Arial" charset="0"/>
              </a:rPr>
              <a:t>aunque</a:t>
            </a:r>
            <a:r>
              <a:rPr lang="fr-BE" sz="2000" dirty="0">
                <a:latin typeface="Arial" charset="0"/>
                <a:cs typeface="Arial" charset="0"/>
              </a:rPr>
              <a:t> H2020 </a:t>
            </a:r>
            <a:r>
              <a:rPr lang="fr-BE" sz="2000" dirty="0" err="1">
                <a:latin typeface="Arial" charset="0"/>
                <a:cs typeface="Arial" charset="0"/>
              </a:rPr>
              <a:t>incluye</a:t>
            </a:r>
            <a:r>
              <a:rPr lang="fr-BE" sz="2000" dirty="0">
                <a:latin typeface="Arial" charset="0"/>
                <a:cs typeface="Arial" charset="0"/>
              </a:rPr>
              <a:t> </a:t>
            </a:r>
            <a:r>
              <a:rPr lang="fr-BE" sz="2000" dirty="0" err="1">
                <a:latin typeface="Arial" charset="0"/>
                <a:cs typeface="Arial" charset="0"/>
              </a:rPr>
              <a:t>aspectos</a:t>
            </a:r>
            <a:r>
              <a:rPr lang="fr-BE" sz="2000" dirty="0">
                <a:latin typeface="Arial" charset="0"/>
                <a:cs typeface="Arial" charset="0"/>
              </a:rPr>
              <a:t> de </a:t>
            </a:r>
            <a:r>
              <a:rPr lang="fr-BE" sz="2000" dirty="0" err="1">
                <a:latin typeface="Arial" charset="0"/>
                <a:cs typeface="Arial" charset="0"/>
              </a:rPr>
              <a:t>innovación</a:t>
            </a:r>
            <a:r>
              <a:rPr lang="fr-BE" sz="2000" dirty="0">
                <a:latin typeface="Arial" charset="0"/>
                <a:cs typeface="Arial" charset="0"/>
              </a:rPr>
              <a:t> (entre </a:t>
            </a:r>
            <a:r>
              <a:rPr lang="fr-BE" sz="2000" dirty="0" err="1">
                <a:latin typeface="Arial" charset="0"/>
                <a:cs typeface="Arial" charset="0"/>
              </a:rPr>
              <a:t>otros</a:t>
            </a:r>
            <a:r>
              <a:rPr lang="fr-BE" sz="2000" dirty="0">
                <a:latin typeface="Arial" charset="0"/>
                <a:cs typeface="Arial" charset="0"/>
              </a:rPr>
              <a:t>).</a:t>
            </a:r>
          </a:p>
        </p:txBody>
      </p:sp>
      <p:sp>
        <p:nvSpPr>
          <p:cNvPr id="3" name="2 Flecha arriba y abajo"/>
          <p:cNvSpPr/>
          <p:nvPr/>
        </p:nvSpPr>
        <p:spPr>
          <a:xfrm>
            <a:off x="4675357" y="4437112"/>
            <a:ext cx="616724" cy="100811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51782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defTabSz="914400">
              <a:lnSpc>
                <a:spcPct val="100000"/>
              </a:lnSpc>
              <a:spcBef>
                <a:spcPct val="0"/>
              </a:spcBef>
              <a:buClr>
                <a:srgbClr val="FFFFFF"/>
              </a:buClr>
              <a:buFont typeface="Calibri" pitchFamily="34" charset="0"/>
              <a:buNone/>
            </a:pPr>
            <a:fld id="{453DA951-ADF3-4B60-BF8F-87224FACE450}" type="slidenum">
              <a:rPr lang="en-GB" sz="1000">
                <a:solidFill>
                  <a:srgbClr val="FFFFFF"/>
                </a:solidFill>
              </a:rPr>
              <a:pPr algn="r" defTabSz="914400">
                <a:lnSpc>
                  <a:spcPct val="100000"/>
                </a:lnSpc>
                <a:spcBef>
                  <a:spcPct val="0"/>
                </a:spcBef>
                <a:buClr>
                  <a:srgbClr val="FFFFFF"/>
                </a:buClr>
                <a:buFont typeface="Calibri" pitchFamily="34" charset="0"/>
                <a:buNone/>
              </a:pPr>
              <a:t>9</a:t>
            </a:fld>
            <a:endParaRPr lang="en-GB" sz="1000">
              <a:solidFill>
                <a:srgbClr val="FFFFFF"/>
              </a:solidFill>
            </a:endParaRPr>
          </a:p>
        </p:txBody>
      </p:sp>
      <p:sp>
        <p:nvSpPr>
          <p:cNvPr id="5124" name="Subtitle 2"/>
          <p:cNvSpPr>
            <a:spLocks noGrp="1"/>
          </p:cNvSpPr>
          <p:nvPr>
            <p:ph type="subTitle" idx="4294967295"/>
          </p:nvPr>
        </p:nvSpPr>
        <p:spPr bwMode="auto">
          <a:xfrm>
            <a:off x="827584" y="1196752"/>
            <a:ext cx="7560840" cy="316706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marL="0" indent="0" defTabSz="914400" eaLnBrk="1" hangingPunct="1">
              <a:buFont typeface="Arial Narrow" pitchFamily="34" charset="0"/>
              <a:buNone/>
              <a:defRPr/>
            </a:pPr>
            <a:r>
              <a:rPr lang="fr-BE" sz="2400" dirty="0">
                <a:effectLst/>
                <a:latin typeface="Arial" charset="0"/>
                <a:cs typeface="Arial" charset="0"/>
              </a:rPr>
              <a:t>Ya en 2010 la EC </a:t>
            </a:r>
            <a:r>
              <a:rPr lang="fr-BE" sz="2400" dirty="0" err="1">
                <a:effectLst/>
                <a:latin typeface="Arial" charset="0"/>
                <a:cs typeface="Arial" charset="0"/>
              </a:rPr>
              <a:t>apuntó</a:t>
            </a:r>
            <a:r>
              <a:rPr lang="fr-BE" sz="2400" dirty="0">
                <a:effectLst/>
                <a:latin typeface="Arial" charset="0"/>
                <a:cs typeface="Arial" charset="0"/>
              </a:rPr>
              <a:t> </a:t>
            </a:r>
            <a:r>
              <a:rPr lang="fr-BE" sz="2400" dirty="0" err="1">
                <a:effectLst/>
                <a:latin typeface="Arial" charset="0"/>
                <a:cs typeface="Arial" charset="0"/>
              </a:rPr>
              <a:t>una</a:t>
            </a:r>
            <a:r>
              <a:rPr lang="fr-BE" sz="2400" dirty="0">
                <a:effectLst/>
                <a:latin typeface="Arial" charset="0"/>
                <a:cs typeface="Arial" charset="0"/>
              </a:rPr>
              <a:t> </a:t>
            </a:r>
            <a:r>
              <a:rPr lang="fr-BE" sz="2400" dirty="0" err="1">
                <a:effectLst/>
                <a:latin typeface="Arial" charset="0"/>
                <a:cs typeface="Arial" charset="0"/>
              </a:rPr>
              <a:t>serie</a:t>
            </a:r>
            <a:r>
              <a:rPr lang="fr-BE" sz="2400" dirty="0">
                <a:effectLst/>
                <a:latin typeface="Arial" charset="0"/>
                <a:cs typeface="Arial" charset="0"/>
              </a:rPr>
              <a:t> de </a:t>
            </a:r>
            <a:r>
              <a:rPr lang="fr-BE" sz="2400" dirty="0" err="1">
                <a:effectLst/>
                <a:latin typeface="Arial" charset="0"/>
                <a:cs typeface="Arial" charset="0"/>
              </a:rPr>
              <a:t>retos</a:t>
            </a:r>
            <a:r>
              <a:rPr lang="fr-BE" sz="2400" dirty="0">
                <a:effectLst/>
                <a:latin typeface="Arial" charset="0"/>
                <a:cs typeface="Arial" charset="0"/>
              </a:rPr>
              <a:t>/</a:t>
            </a:r>
            <a:r>
              <a:rPr lang="fr-BE" sz="2400" dirty="0" err="1">
                <a:effectLst/>
                <a:latin typeface="Arial" charset="0"/>
                <a:cs typeface="Arial" charset="0"/>
              </a:rPr>
              <a:t>desafíos</a:t>
            </a:r>
            <a:r>
              <a:rPr lang="fr-BE" sz="2400" dirty="0">
                <a:effectLst/>
                <a:latin typeface="Arial" charset="0"/>
                <a:cs typeface="Arial" charset="0"/>
              </a:rPr>
              <a:t>…</a:t>
            </a:r>
          </a:p>
          <a:p>
            <a:pPr marL="0" indent="0" defTabSz="914400" eaLnBrk="1" hangingPunct="1">
              <a:buFont typeface="Arial Narrow" pitchFamily="34" charset="0"/>
              <a:buNone/>
              <a:defRPr/>
            </a:pPr>
            <a:endParaRPr lang="fr-BE" sz="2400" dirty="0">
              <a:effectLst/>
              <a:latin typeface="Arial" charset="0"/>
              <a:cs typeface="Arial" charset="0"/>
            </a:endParaRPr>
          </a:p>
          <a:p>
            <a:pPr defTabSz="914400" eaLnBrk="1" hangingPunct="1">
              <a:buFont typeface="Wingdings" pitchFamily="2" charset="2"/>
              <a:buChar char="q"/>
              <a:defRPr/>
            </a:pPr>
            <a:r>
              <a:rPr lang="fr-BE" sz="2400" dirty="0" err="1">
                <a:effectLst/>
                <a:latin typeface="Arial" charset="0"/>
                <a:cs typeface="Arial" charset="0"/>
              </a:rPr>
              <a:t>Recuperación</a:t>
            </a:r>
            <a:r>
              <a:rPr lang="fr-BE" sz="2400" dirty="0">
                <a:effectLst/>
                <a:latin typeface="Arial" charset="0"/>
                <a:cs typeface="Arial" charset="0"/>
              </a:rPr>
              <a:t> </a:t>
            </a:r>
            <a:r>
              <a:rPr lang="fr-BE" sz="2400" dirty="0" err="1">
                <a:effectLst/>
                <a:latin typeface="Arial" charset="0"/>
                <a:cs typeface="Arial" charset="0"/>
              </a:rPr>
              <a:t>económica</a:t>
            </a:r>
            <a:r>
              <a:rPr lang="fr-BE" sz="2400" dirty="0">
                <a:effectLst/>
                <a:latin typeface="Arial" charset="0"/>
                <a:cs typeface="Arial" charset="0"/>
              </a:rPr>
              <a:t>, </a:t>
            </a:r>
          </a:p>
          <a:p>
            <a:pPr defTabSz="914400" eaLnBrk="1" hangingPunct="1">
              <a:buFont typeface="Wingdings" pitchFamily="2" charset="2"/>
              <a:buChar char="q"/>
              <a:defRPr/>
            </a:pPr>
            <a:r>
              <a:rPr lang="fr-BE" sz="2400" dirty="0" err="1">
                <a:effectLst/>
                <a:latin typeface="Arial" charset="0"/>
                <a:cs typeface="Arial" charset="0"/>
              </a:rPr>
              <a:t>Creación</a:t>
            </a:r>
            <a:r>
              <a:rPr lang="fr-BE" sz="2400" dirty="0">
                <a:effectLst/>
                <a:latin typeface="Arial" charset="0"/>
                <a:cs typeface="Arial" charset="0"/>
              </a:rPr>
              <a:t> de </a:t>
            </a:r>
            <a:r>
              <a:rPr lang="fr-BE" sz="2400" dirty="0" err="1">
                <a:effectLst/>
                <a:latin typeface="Arial" charset="0"/>
                <a:cs typeface="Arial" charset="0"/>
              </a:rPr>
              <a:t>empleo</a:t>
            </a:r>
            <a:r>
              <a:rPr lang="fr-BE" sz="2400" dirty="0">
                <a:effectLst/>
                <a:latin typeface="Arial" charset="0"/>
                <a:cs typeface="Arial" charset="0"/>
              </a:rPr>
              <a:t>, </a:t>
            </a:r>
          </a:p>
          <a:p>
            <a:pPr defTabSz="914400" eaLnBrk="1" hangingPunct="1">
              <a:buFont typeface="Wingdings" pitchFamily="2" charset="2"/>
              <a:buChar char="q"/>
              <a:defRPr/>
            </a:pPr>
            <a:r>
              <a:rPr lang="fr-BE" sz="2400" dirty="0" err="1">
                <a:effectLst/>
                <a:latin typeface="Arial" charset="0"/>
                <a:cs typeface="Arial" charset="0"/>
              </a:rPr>
              <a:t>Educación</a:t>
            </a:r>
            <a:r>
              <a:rPr lang="fr-BE" sz="2400" dirty="0">
                <a:effectLst/>
                <a:latin typeface="Arial" charset="0"/>
                <a:cs typeface="Arial" charset="0"/>
              </a:rPr>
              <a:t>, </a:t>
            </a:r>
            <a:r>
              <a:rPr lang="fr-BE" sz="2400" dirty="0" err="1">
                <a:effectLst/>
                <a:latin typeface="Arial" charset="0"/>
                <a:cs typeface="Arial" charset="0"/>
              </a:rPr>
              <a:t>mobilidad</a:t>
            </a:r>
            <a:r>
              <a:rPr lang="fr-BE" sz="2400" dirty="0">
                <a:effectLst/>
                <a:latin typeface="Arial" charset="0"/>
                <a:cs typeface="Arial" charset="0"/>
              </a:rPr>
              <a:t> &amp; </a:t>
            </a:r>
            <a:r>
              <a:rPr lang="fr-BE" sz="2400" dirty="0" err="1">
                <a:effectLst/>
                <a:latin typeface="Arial" charset="0"/>
                <a:cs typeface="Arial" charset="0"/>
              </a:rPr>
              <a:t>nuevas</a:t>
            </a:r>
            <a:r>
              <a:rPr lang="fr-BE" sz="2400" dirty="0">
                <a:effectLst/>
                <a:latin typeface="Arial" charset="0"/>
                <a:cs typeface="Arial" charset="0"/>
              </a:rPr>
              <a:t> </a:t>
            </a:r>
            <a:r>
              <a:rPr lang="fr-BE" sz="2400" dirty="0" err="1">
                <a:effectLst/>
                <a:latin typeface="Arial" charset="0"/>
                <a:cs typeface="Arial" charset="0"/>
              </a:rPr>
              <a:t>capacidades</a:t>
            </a:r>
            <a:r>
              <a:rPr lang="fr-BE" sz="2400" dirty="0">
                <a:effectLst/>
                <a:latin typeface="Arial" charset="0"/>
                <a:cs typeface="Arial" charset="0"/>
              </a:rPr>
              <a:t>, </a:t>
            </a:r>
          </a:p>
          <a:p>
            <a:pPr defTabSz="914400" eaLnBrk="1" hangingPunct="1">
              <a:buFont typeface="Wingdings" pitchFamily="2" charset="2"/>
              <a:buChar char="q"/>
              <a:defRPr/>
            </a:pPr>
            <a:r>
              <a:rPr lang="fr-BE" sz="2400" dirty="0">
                <a:effectLst/>
                <a:latin typeface="Arial" charset="0"/>
                <a:cs typeface="Arial" charset="0"/>
              </a:rPr>
              <a:t>Lucha contra la </a:t>
            </a:r>
            <a:r>
              <a:rPr lang="fr-BE" sz="2400" dirty="0" err="1">
                <a:effectLst/>
                <a:latin typeface="Arial" charset="0"/>
                <a:cs typeface="Arial" charset="0"/>
              </a:rPr>
              <a:t>pobreza</a:t>
            </a:r>
            <a:r>
              <a:rPr lang="fr-BE" sz="2400" dirty="0">
                <a:effectLst/>
                <a:latin typeface="Arial" charset="0"/>
                <a:cs typeface="Arial" charset="0"/>
              </a:rPr>
              <a:t>,</a:t>
            </a:r>
          </a:p>
          <a:p>
            <a:pPr defTabSz="914400" eaLnBrk="1" hangingPunct="1">
              <a:buFont typeface="Wingdings" pitchFamily="2" charset="2"/>
              <a:buChar char="q"/>
              <a:defRPr/>
            </a:pPr>
            <a:r>
              <a:rPr lang="fr-BE" sz="2400" dirty="0" err="1">
                <a:effectLst/>
                <a:latin typeface="Arial" charset="0"/>
                <a:cs typeface="Arial" charset="0"/>
              </a:rPr>
              <a:t>Mejora</a:t>
            </a:r>
            <a:r>
              <a:rPr lang="fr-BE" sz="2400" dirty="0">
                <a:effectLst/>
                <a:latin typeface="Arial" charset="0"/>
                <a:cs typeface="Arial" charset="0"/>
              </a:rPr>
              <a:t> de la </a:t>
            </a:r>
            <a:r>
              <a:rPr lang="fr-BE" sz="2400" dirty="0" err="1">
                <a:effectLst/>
                <a:latin typeface="Arial" charset="0"/>
                <a:cs typeface="Arial" charset="0"/>
              </a:rPr>
              <a:t>competitividad</a:t>
            </a:r>
            <a:r>
              <a:rPr lang="fr-BE" sz="2400" dirty="0">
                <a:effectLst/>
                <a:latin typeface="Arial" charset="0"/>
                <a:cs typeface="Arial" charset="0"/>
              </a:rPr>
              <a:t> </a:t>
            </a:r>
            <a:r>
              <a:rPr lang="fr-BE" sz="2400" dirty="0" err="1">
                <a:effectLst/>
                <a:latin typeface="Arial" charset="0"/>
                <a:cs typeface="Arial" charset="0"/>
              </a:rPr>
              <a:t>Industrial</a:t>
            </a:r>
            <a:r>
              <a:rPr lang="fr-BE" sz="2400" dirty="0">
                <a:effectLst/>
                <a:latin typeface="Arial" charset="0"/>
                <a:cs typeface="Arial" charset="0"/>
              </a:rPr>
              <a:t>, </a:t>
            </a:r>
          </a:p>
          <a:p>
            <a:pPr defTabSz="914400" eaLnBrk="1" hangingPunct="1">
              <a:buFont typeface="Wingdings" pitchFamily="2" charset="2"/>
              <a:buChar char="q"/>
              <a:defRPr/>
            </a:pPr>
            <a:r>
              <a:rPr lang="fr-BE" sz="2400" dirty="0" err="1">
                <a:effectLst/>
                <a:latin typeface="Arial" charset="0"/>
                <a:cs typeface="Arial" charset="0"/>
              </a:rPr>
              <a:t>Cambio</a:t>
            </a:r>
            <a:r>
              <a:rPr lang="fr-BE" sz="2400" dirty="0">
                <a:effectLst/>
                <a:latin typeface="Arial" charset="0"/>
                <a:cs typeface="Arial" charset="0"/>
              </a:rPr>
              <a:t> </a:t>
            </a:r>
            <a:r>
              <a:rPr lang="fr-BE" sz="2400" dirty="0" err="1">
                <a:effectLst/>
                <a:latin typeface="Arial" charset="0"/>
                <a:cs typeface="Arial" charset="0"/>
              </a:rPr>
              <a:t>Climático</a:t>
            </a:r>
            <a:r>
              <a:rPr lang="fr-BE" sz="2400" dirty="0">
                <a:effectLst/>
                <a:latin typeface="Arial" charset="0"/>
                <a:cs typeface="Arial" charset="0"/>
              </a:rPr>
              <a:t> &amp; </a:t>
            </a:r>
            <a:r>
              <a:rPr lang="fr-BE" sz="2400" dirty="0" err="1">
                <a:effectLst/>
                <a:latin typeface="Arial" charset="0"/>
                <a:cs typeface="Arial" charset="0"/>
              </a:rPr>
              <a:t>recursos</a:t>
            </a:r>
            <a:r>
              <a:rPr lang="fr-BE" sz="2400" dirty="0">
                <a:effectLst/>
                <a:latin typeface="Arial" charset="0"/>
                <a:cs typeface="Arial" charset="0"/>
              </a:rPr>
              <a:t> </a:t>
            </a:r>
            <a:r>
              <a:rPr lang="fr-BE" sz="2400" dirty="0" err="1">
                <a:effectLst/>
                <a:latin typeface="Arial" charset="0"/>
                <a:cs typeface="Arial" charset="0"/>
              </a:rPr>
              <a:t>naturales</a:t>
            </a:r>
            <a:r>
              <a:rPr lang="fr-BE" sz="2400" dirty="0">
                <a:effectLst/>
                <a:latin typeface="Arial" charset="0"/>
                <a:cs typeface="Arial" charset="0"/>
              </a:rPr>
              <a:t>…</a:t>
            </a:r>
            <a:endParaRPr lang="en-GB" sz="2400" dirty="0">
              <a:effectLst/>
              <a:latin typeface="Arial" charset="0"/>
              <a:cs typeface="Arial" charset="0"/>
            </a:endParaRPr>
          </a:p>
        </p:txBody>
      </p:sp>
      <p:grpSp>
        <p:nvGrpSpPr>
          <p:cNvPr id="2" name="1 Grupo"/>
          <p:cNvGrpSpPr>
            <a:grpSpLocks/>
          </p:cNvGrpSpPr>
          <p:nvPr/>
        </p:nvGrpSpPr>
        <p:grpSpPr bwMode="auto">
          <a:xfrm>
            <a:off x="6300192" y="3140968"/>
            <a:ext cx="2493963" cy="3095625"/>
            <a:chOff x="6471218" y="2132856"/>
            <a:chExt cx="2493270" cy="3095690"/>
          </a:xfrm>
        </p:grpSpPr>
        <p:pic>
          <p:nvPicPr>
            <p:cNvPr id="5126" name="Picture 7" descr="http://www.euintheus.org/wp-content/uploads/2013/02/Europe-2020.jpg"/>
            <p:cNvPicPr>
              <a:picLocks noChangeAspect="1" noChangeArrowheads="1"/>
            </p:cNvPicPr>
            <p:nvPr/>
          </p:nvPicPr>
          <p:blipFill>
            <a:blip r:embed="rId3" cstate="print"/>
            <a:srcRect/>
            <a:stretch>
              <a:fillRect/>
            </a:stretch>
          </p:blipFill>
          <p:spPr bwMode="auto">
            <a:xfrm>
              <a:off x="6471220" y="3573016"/>
              <a:ext cx="2493268" cy="1655530"/>
            </a:xfrm>
            <a:prstGeom prst="rect">
              <a:avLst/>
            </a:prstGeom>
            <a:noFill/>
            <a:ln w="9525">
              <a:noFill/>
              <a:miter lim="800000"/>
              <a:headEnd/>
              <a:tailEnd/>
            </a:ln>
          </p:spPr>
        </p:pic>
        <p:pic>
          <p:nvPicPr>
            <p:cNvPr id="5127" name="Picture 9" descr="http://www.tifpro.eu/getfile.php/1384863.1624.qaxrbyfbuw/europe+growth_600x360.png"/>
            <p:cNvPicPr>
              <a:picLocks noChangeAspect="1" noChangeArrowheads="1"/>
            </p:cNvPicPr>
            <p:nvPr/>
          </p:nvPicPr>
          <p:blipFill>
            <a:blip r:embed="rId4" cstate="print"/>
            <a:srcRect/>
            <a:stretch>
              <a:fillRect/>
            </a:stretch>
          </p:blipFill>
          <p:spPr bwMode="auto">
            <a:xfrm>
              <a:off x="6471218" y="2132856"/>
              <a:ext cx="2493270" cy="1495962"/>
            </a:xfrm>
            <a:prstGeom prst="rect">
              <a:avLst/>
            </a:prstGeom>
            <a:noFill/>
            <a:ln w="9525">
              <a:noFill/>
              <a:miter lim="800000"/>
              <a:headEnd/>
              <a:tailEnd/>
            </a:ln>
          </p:spPr>
        </p:pic>
      </p:grpSp>
      <p:sp>
        <p:nvSpPr>
          <p:cNvPr id="8" name="Title 1"/>
          <p:cNvSpPr txBox="1">
            <a:spLocks/>
          </p:cNvSpPr>
          <p:nvPr/>
        </p:nvSpPr>
        <p:spPr>
          <a:xfrm>
            <a:off x="2051720" y="548680"/>
            <a:ext cx="6768752" cy="576263"/>
          </a:xfrm>
          <a:prstGeom prst="rect">
            <a:avLst/>
          </a:prstGeom>
        </p:spPr>
        <p:txBody>
          <a:bodyPr/>
          <a:lstStyle>
            <a:lvl1pPr algn="l" defTabSz="914400" rtl="0" eaLnBrk="1" latinLnBrk="0" hangingPunct="1">
              <a:spcBef>
                <a:spcPct val="0"/>
              </a:spcBef>
              <a:buNone/>
              <a:defRPr kumimoji="0" lang="es-ES" sz="3400" b="1" kern="1200">
                <a:solidFill>
                  <a:srgbClr val="2F6EBB"/>
                </a:solidFill>
                <a:latin typeface="+mj-lt"/>
                <a:ea typeface="+mj-ea"/>
                <a:cs typeface="+mj-cs"/>
              </a:defRPr>
            </a:lvl1pPr>
          </a:lstStyle>
          <a:p>
            <a:pPr algn="r"/>
            <a:r>
              <a:rPr lang="fr-BE" sz="2400" dirty="0" err="1"/>
              <a:t>Estrategia</a:t>
            </a:r>
            <a:r>
              <a:rPr lang="fr-BE" sz="2400" dirty="0"/>
              <a:t> Europa-2020…</a:t>
            </a:r>
            <a:endParaRPr lang="en-GB" sz="2400" dirty="0"/>
          </a:p>
        </p:txBody>
      </p:sp>
    </p:spTree>
    <p:extLst>
      <p:ext uri="{BB962C8B-B14F-4D97-AF65-F5344CB8AC3E}">
        <p14:creationId xmlns:p14="http://schemas.microsoft.com/office/powerpoint/2010/main" val="3981784647"/>
      </p:ext>
    </p:extLst>
  </p:cSld>
  <p:clrMapOvr>
    <a:masterClrMapping/>
  </p:clrMapOvr>
</p:sld>
</file>

<file path=ppt/theme/theme1.xml><?xml version="1.0" encoding="utf-8"?>
<a:theme xmlns:a="http://schemas.openxmlformats.org/drawingml/2006/main" name="Transparencia CDT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Usuario xmlns="82fd8a1c-72b9-4919-ab7b-6e375575df47">
      <UserInfo>
        <DisplayName>Reyes Aguilar Ramos</DisplayName>
        <AccountId>158</AccountId>
        <AccountType/>
      </UserInfo>
    </Usuario>
    <Empresa xmlns="b9443b00-39df-49a3-bea8-5e75957fa736">CDTI</Empresa>
    <Observaciones xmlns="82fd8a1c-72b9-4919-ab7b-6e375575df47" xsi:nil="true"/>
    <_dlc_DocId xmlns="b9443b00-39df-49a3-bea8-5e75957fa736">EKSJRFFX7FKC-6-6007</_dlc_DocId>
    <_dlc_DocIdUrl xmlns="b9443b00-39df-49a3-bea8-5e75957fa736">
      <Url>http://intranet/Gestor_Documental/_layouts/DocIdRedir.aspx?ID=EKSJRFFX7FKC-6-6007</Url>
      <Description>EKSJRFFX7FKC-6-6007</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oCDTI" ma:contentTypeID="0x0101008AA184BB163541D398A37B710C4F202F00B4DC14ABEF5B10449950E01FB10CEAB1" ma:contentTypeVersion="4" ma:contentTypeDescription="DocumentoCDTI" ma:contentTypeScope="" ma:versionID="f23b6271d7a103fc7091e49096791b84">
  <xsd:schema xmlns:xsd="http://www.w3.org/2001/XMLSchema" xmlns:xs="http://www.w3.org/2001/XMLSchema" xmlns:p="http://schemas.microsoft.com/office/2006/metadata/properties" xmlns:ns2="82fd8a1c-72b9-4919-ab7b-6e375575df47" xmlns:ns3="b9443b00-39df-49a3-bea8-5e75957fa736" targetNamespace="http://schemas.microsoft.com/office/2006/metadata/properties" ma:root="true" ma:fieldsID="2473a2e503e7aab7922c6f73f4ac8dd1" ns2:_="" ns3:_="">
    <xsd:import namespace="82fd8a1c-72b9-4919-ab7b-6e375575df47"/>
    <xsd:import namespace="b9443b00-39df-49a3-bea8-5e75957fa736"/>
    <xsd:element name="properties">
      <xsd:complexType>
        <xsd:sequence>
          <xsd:element name="documentManagement">
            <xsd:complexType>
              <xsd:all>
                <xsd:element ref="ns2:Observaciones" minOccurs="0"/>
                <xsd:element ref="ns2:Usuario" minOccurs="0"/>
                <xsd:element ref="ns3:_dlc_DocId" minOccurs="0"/>
                <xsd:element ref="ns3:_dlc_DocIdUrl" minOccurs="0"/>
                <xsd:element ref="ns3:_dlc_DocIdPersistId" minOccurs="0"/>
                <xsd:element ref="ns3:Empres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fd8a1c-72b9-4919-ab7b-6e375575df47" elementFormDefault="qualified">
    <xsd:import namespace="http://schemas.microsoft.com/office/2006/documentManagement/types"/>
    <xsd:import namespace="http://schemas.microsoft.com/office/infopath/2007/PartnerControls"/>
    <xsd:element name="Observaciones" ma:index="8" nillable="true" ma:displayName="Observaciones" ma:internalName="Observaciones" ma:readOnly="false">
      <xsd:simpleType>
        <xsd:restriction base="dms:Note">
          <xsd:maxLength value="255"/>
        </xsd:restriction>
      </xsd:simpleType>
    </xsd:element>
    <xsd:element name="Usuario" ma:index="9" nillable="true" ma:displayName="Usuario" ma:internalName="Usuario"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9443b00-39df-49a3-bea8-5e75957fa736" elementFormDefault="qualified">
    <xsd:import namespace="http://schemas.microsoft.com/office/2006/documentManagement/types"/>
    <xsd:import namespace="http://schemas.microsoft.com/office/infopath/2007/PartnerControls"/>
    <xsd:element name="_dlc_DocId" ma:index="10" nillable="true" ma:displayName="Valor de Id. de documento" ma:description="El valor del identificador de documento asignado a este elemento." ma:internalName="_dlc_DocId" ma:readOnly="true">
      <xsd:simpleType>
        <xsd:restriction base="dms:Text"/>
      </xsd:simpleType>
    </xsd:element>
    <xsd:element name="_dlc_DocIdUrl" ma:index="11"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Identificador persistente" ma:description="Mantener el identificador al agregar." ma:hidden="true" ma:internalName="_dlc_DocIdPersistId" ma:readOnly="true">
      <xsd:simpleType>
        <xsd:restriction base="dms:Boolean"/>
      </xsd:simpleType>
    </xsd:element>
    <xsd:element name="Empresa" ma:index="13" nillable="true" ma:displayName="Empresa" ma:default="CDTI" ma:internalName="Empresa">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EB5820-2ADE-48F0-B028-891E494B4594}">
  <ds:schemaRefs>
    <ds:schemaRef ds:uri="http://schemas.microsoft.com/sharepoint/events"/>
  </ds:schemaRefs>
</ds:datastoreItem>
</file>

<file path=customXml/itemProps2.xml><?xml version="1.0" encoding="utf-8"?>
<ds:datastoreItem xmlns:ds="http://schemas.openxmlformats.org/officeDocument/2006/customXml" ds:itemID="{387B60B6-9A22-4875-82ED-26E5884EB89F}">
  <ds:schemaRefs>
    <ds:schemaRef ds:uri="http://schemas.openxmlformats.org/package/2006/metadata/core-properties"/>
    <ds:schemaRef ds:uri="http://purl.org/dc/dcmitype/"/>
    <ds:schemaRef ds:uri="http://purl.org/dc/terms/"/>
    <ds:schemaRef ds:uri="http://schemas.microsoft.com/office/2006/documentManagement/types"/>
    <ds:schemaRef ds:uri="b9443b00-39df-49a3-bea8-5e75957fa736"/>
    <ds:schemaRef ds:uri="http://www.w3.org/XML/1998/namespace"/>
    <ds:schemaRef ds:uri="http://purl.org/dc/elements/1.1/"/>
    <ds:schemaRef ds:uri="http://schemas.microsoft.com/office/infopath/2007/PartnerControls"/>
    <ds:schemaRef ds:uri="82fd8a1c-72b9-4919-ab7b-6e375575df47"/>
    <ds:schemaRef ds:uri="http://schemas.microsoft.com/office/2006/metadata/properties"/>
  </ds:schemaRefs>
</ds:datastoreItem>
</file>

<file path=customXml/itemProps3.xml><?xml version="1.0" encoding="utf-8"?>
<ds:datastoreItem xmlns:ds="http://schemas.openxmlformats.org/officeDocument/2006/customXml" ds:itemID="{298BE01A-C4EB-4EEB-9D16-FD5B0F31CC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fd8a1c-72b9-4919-ab7b-6e375575df47"/>
    <ds:schemaRef ds:uri="b9443b00-39df-49a3-bea8-5e75957fa7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4606E88-5BEF-4F89-87FC-212E767704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Transparencia CDTI</Template>
  <TotalTime>0</TotalTime>
  <Words>4275</Words>
  <Application>Microsoft Office PowerPoint</Application>
  <PresentationFormat>Presentación en pantalla (4:3)</PresentationFormat>
  <Paragraphs>573</Paragraphs>
  <Slides>62</Slides>
  <Notes>7</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62</vt:i4>
      </vt:variant>
    </vt:vector>
  </HeadingPairs>
  <TitlesOfParts>
    <vt:vector size="72" baseType="lpstr">
      <vt:lpstr>Arial</vt:lpstr>
      <vt:lpstr>Arial Black</vt:lpstr>
      <vt:lpstr>Arial Narrow</vt:lpstr>
      <vt:lpstr>Bookman Old Style</vt:lpstr>
      <vt:lpstr>Calibri</vt:lpstr>
      <vt:lpstr>Times New Roman</vt:lpstr>
      <vt:lpstr>Verdana</vt:lpstr>
      <vt:lpstr>Wingdings</vt:lpstr>
      <vt:lpstr>ヒラギノ角ゴ Pro W3</vt:lpstr>
      <vt:lpstr>Transparencia CDTI</vt:lpstr>
      <vt:lpstr> Vision de H2020   Dr. Marina Martínez-Garcia SOST-CDTI, Oficina de CDTI en Bruselas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External Agencies (EAs)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2013-04-22T14:23:46Z</dcterms:created>
  <dcterms:modified xsi:type="dcterms:W3CDTF">2018-01-29T03:59:56Z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0x0101008AA184BB163541D398A37B710C4F202F00B4DC14ABEF5B10449950E01FB10CEAB1</vt:lpwstr>
  </property>
  <property fmtid="{D5CDD505-2E9C-101B-9397-08002B2CF9AE}" pid="3" name="_dlc_DocIdItemGuid">
    <vt:lpwstr>a6bba9b7-eac9-4a0f-89ef-81f0dff699ac</vt:lpwstr>
  </property>
</Properties>
</file>